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8"/>
  </p:notesMasterIdLst>
  <p:handoutMasterIdLst>
    <p:handoutMasterId r:id="rId19"/>
  </p:handoutMasterIdLst>
  <p:sldIdLst>
    <p:sldId id="256" r:id="rId2"/>
    <p:sldId id="273" r:id="rId3"/>
    <p:sldId id="257" r:id="rId4"/>
    <p:sldId id="274" r:id="rId5"/>
    <p:sldId id="275" r:id="rId6"/>
    <p:sldId id="272" r:id="rId7"/>
    <p:sldId id="276" r:id="rId8"/>
    <p:sldId id="277" r:id="rId9"/>
    <p:sldId id="261" r:id="rId10"/>
    <p:sldId id="262" r:id="rId11"/>
    <p:sldId id="263" r:id="rId12"/>
    <p:sldId id="278" r:id="rId13"/>
    <p:sldId id="279" r:id="rId14"/>
    <p:sldId id="270" r:id="rId15"/>
    <p:sldId id="280" r:id="rId16"/>
    <p:sldId id="281" r:id="rId17"/>
  </p:sldIdLst>
  <p:sldSz cx="9144000" cy="6858000" type="screen4x3"/>
  <p:notesSz cx="9296400" cy="7010400"/>
  <p:defaultTextStyle>
    <a:defPPr>
      <a:defRPr lang="en-US"/>
    </a:defPPr>
    <a:lvl1pPr marL="0" algn="l" defTabSz="9140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40" algn="l" defTabSz="9140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078" algn="l" defTabSz="9140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118" algn="l" defTabSz="9140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158" algn="l" defTabSz="9140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198" algn="l" defTabSz="9140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236" algn="l" defTabSz="9140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276" algn="l" defTabSz="9140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316" algn="l" defTabSz="9140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00"/>
    <a:srgbClr val="6699CC"/>
    <a:srgbClr val="18507C"/>
    <a:srgbClr val="009CDD"/>
    <a:srgbClr val="18A9D6"/>
    <a:srgbClr val="5FA5F3"/>
    <a:srgbClr val="4FC6EB"/>
    <a:srgbClr val="1C3F94"/>
    <a:srgbClr val="0084A9"/>
    <a:srgbClr val="8DC63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796" autoAdjust="0"/>
  </p:normalViewPr>
  <p:slideViewPr>
    <p:cSldViewPr>
      <p:cViewPr>
        <p:scale>
          <a:sx n="84" d="100"/>
          <a:sy n="84" d="100"/>
        </p:scale>
        <p:origin x="-96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8685763" cy="368685763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809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6A85206-E875-49E4-B883-B68752817A89}" type="datetimeFigureOut">
              <a:rPr lang="en-GB" smtClean="0"/>
              <a:pPr/>
              <a:t>28/11/2013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809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D15F46D-15B2-4995-B1B2-7D96BB88323F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07EAA1C-74AD-9A4B-9D24-C592DBE797E3}" type="datetimeFigureOut">
              <a:rPr lang="en-US" smtClean="0"/>
              <a:pPr/>
              <a:t>11/28/2013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2F242C1-A88B-DA4F-AC4D-C0EEF6A2B3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87890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1753" rtl="0" eaLnBrk="1" latinLnBrk="0" hangingPunct="1">
      <a:defRPr sz="400" kern="1200">
        <a:solidFill>
          <a:schemeClr val="tx1"/>
        </a:solidFill>
        <a:latin typeface="+mn-lt"/>
        <a:ea typeface="+mn-ea"/>
        <a:cs typeface="+mn-cs"/>
      </a:defRPr>
    </a:lvl1pPr>
    <a:lvl2pPr marL="141753" algn="l" defTabSz="141753" rtl="0" eaLnBrk="1" latinLnBrk="0" hangingPunct="1">
      <a:defRPr sz="400" kern="1200">
        <a:solidFill>
          <a:schemeClr val="tx1"/>
        </a:solidFill>
        <a:latin typeface="+mn-lt"/>
        <a:ea typeface="+mn-ea"/>
        <a:cs typeface="+mn-cs"/>
      </a:defRPr>
    </a:lvl2pPr>
    <a:lvl3pPr marL="283505" algn="l" defTabSz="141753" rtl="0" eaLnBrk="1" latinLnBrk="0" hangingPunct="1">
      <a:defRPr sz="400" kern="1200">
        <a:solidFill>
          <a:schemeClr val="tx1"/>
        </a:solidFill>
        <a:latin typeface="+mn-lt"/>
        <a:ea typeface="+mn-ea"/>
        <a:cs typeface="+mn-cs"/>
      </a:defRPr>
    </a:lvl3pPr>
    <a:lvl4pPr marL="425258" algn="l" defTabSz="141753" rtl="0" eaLnBrk="1" latinLnBrk="0" hangingPunct="1">
      <a:defRPr sz="400" kern="1200">
        <a:solidFill>
          <a:schemeClr val="tx1"/>
        </a:solidFill>
        <a:latin typeface="+mn-lt"/>
        <a:ea typeface="+mn-ea"/>
        <a:cs typeface="+mn-cs"/>
      </a:defRPr>
    </a:lvl4pPr>
    <a:lvl5pPr marL="567011" algn="l" defTabSz="141753" rtl="0" eaLnBrk="1" latinLnBrk="0" hangingPunct="1">
      <a:defRPr sz="400" kern="1200">
        <a:solidFill>
          <a:schemeClr val="tx1"/>
        </a:solidFill>
        <a:latin typeface="+mn-lt"/>
        <a:ea typeface="+mn-ea"/>
        <a:cs typeface="+mn-cs"/>
      </a:defRPr>
    </a:lvl5pPr>
    <a:lvl6pPr marL="708765" algn="l" defTabSz="141753" rtl="0" eaLnBrk="1" latinLnBrk="0" hangingPunct="1">
      <a:defRPr sz="400" kern="1200">
        <a:solidFill>
          <a:schemeClr val="tx1"/>
        </a:solidFill>
        <a:latin typeface="+mn-lt"/>
        <a:ea typeface="+mn-ea"/>
        <a:cs typeface="+mn-cs"/>
      </a:defRPr>
    </a:lvl6pPr>
    <a:lvl7pPr marL="850517" algn="l" defTabSz="141753" rtl="0" eaLnBrk="1" latinLnBrk="0" hangingPunct="1">
      <a:defRPr sz="400" kern="1200">
        <a:solidFill>
          <a:schemeClr val="tx1"/>
        </a:solidFill>
        <a:latin typeface="+mn-lt"/>
        <a:ea typeface="+mn-ea"/>
        <a:cs typeface="+mn-cs"/>
      </a:defRPr>
    </a:lvl7pPr>
    <a:lvl8pPr marL="992270" algn="l" defTabSz="141753" rtl="0" eaLnBrk="1" latinLnBrk="0" hangingPunct="1">
      <a:defRPr sz="400" kern="1200">
        <a:solidFill>
          <a:schemeClr val="tx1"/>
        </a:solidFill>
        <a:latin typeface="+mn-lt"/>
        <a:ea typeface="+mn-ea"/>
        <a:cs typeface="+mn-cs"/>
      </a:defRPr>
    </a:lvl8pPr>
    <a:lvl9pPr marL="1134023" algn="l" defTabSz="141753" rtl="0" eaLnBrk="1" latinLnBrk="0" hangingPunct="1">
      <a:defRPr sz="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95600" y="525463"/>
            <a:ext cx="3505200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F242C1-A88B-DA4F-AC4D-C0EEF6A2B33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438804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95600" y="525463"/>
            <a:ext cx="3505200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417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sz="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infection densities decreased with increasing household exposure</a:t>
            </a:r>
          </a:p>
          <a:p>
            <a:pPr marL="0" marR="0" indent="0" algn="l" defTabSz="1417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sz="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 30.5% of infections being </a:t>
            </a:r>
            <a:r>
              <a:rPr lang="en-GB" sz="4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subpatent</a:t>
            </a:r>
            <a:r>
              <a:rPr lang="en-GB" sz="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lowest exposure households and 79.9% of infections being </a:t>
            </a:r>
            <a:r>
              <a:rPr lang="en-GB" sz="4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subpatent</a:t>
            </a:r>
            <a:r>
              <a:rPr lang="en-GB" sz="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highest exposure households</a:t>
            </a:r>
          </a:p>
          <a:p>
            <a:pPr marL="0" marR="0" indent="0" algn="l" defTabSz="1417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sz="4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relationship between age and parasite density was</a:t>
            </a:r>
            <a:r>
              <a:rPr lang="en-GB" sz="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non-linear </a:t>
            </a:r>
          </a:p>
          <a:p>
            <a:pPr marL="0" marR="0" indent="0" algn="l" defTabSz="1417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sz="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proportion of  </a:t>
            </a:r>
            <a:r>
              <a:rPr lang="en-GB" sz="4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subpatent</a:t>
            </a:r>
            <a:r>
              <a:rPr lang="en-GB" sz="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infections was lowest in the five to ten year olds and highest in those &gt;40 years old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F242C1-A88B-DA4F-AC4D-C0EEF6A2B33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438804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95600" y="525463"/>
            <a:ext cx="3505200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GB" sz="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Simulations of treatment decisions using different household prevalence thresholds to trigger household delivery of </a:t>
            </a:r>
            <a:r>
              <a:rPr lang="en-GB" sz="4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tMDA</a:t>
            </a:r>
            <a:r>
              <a:rPr lang="en-GB" sz="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showed that decreasing the threshold led to an increase in the proportion of infections that would be treated.</a:t>
            </a:r>
          </a:p>
          <a:p>
            <a:pPr>
              <a:buFontTx/>
              <a:buChar char="-"/>
            </a:pPr>
            <a:r>
              <a:rPr lang="en-GB" sz="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example, if a threshold of 0.2 was used, the proportion of infections treated increased from 43 to 55%. However, this led to a corresponding increase in the number of treatments administered from 472 (15.4% of the population) to 1,035 (33.9% of the population), with a decrease in the proportion of treatments that would be correctly administered from 100 to 43%</a:t>
            </a:r>
          </a:p>
          <a:p>
            <a:pPr>
              <a:buFontTx/>
              <a:buChar char="-"/>
            </a:pPr>
            <a:r>
              <a:rPr lang="en-GB" sz="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Results were similar if the detection limit for RDT was assumed to be 50 or 200 parasites/µl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F242C1-A88B-DA4F-AC4D-C0EEF6A2B33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438804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95600" y="525463"/>
            <a:ext cx="3505200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GB" sz="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finding fits with the analysis of </a:t>
            </a:r>
            <a:r>
              <a:rPr lang="en-GB" sz="4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Okell</a:t>
            </a:r>
            <a:r>
              <a:rPr lang="en-GB" sz="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4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et al</a:t>
            </a:r>
            <a:r>
              <a:rPr lang="en-GB" sz="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who estimated that where prevalence of infection is 35% by PCR, around 60% of infections are missed by microscopy.</a:t>
            </a:r>
          </a:p>
          <a:p>
            <a:pPr>
              <a:buFontTx/>
              <a:buChar char="-"/>
            </a:pPr>
            <a:r>
              <a:rPr lang="en-GB" sz="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supported by Clarke </a:t>
            </a:r>
            <a:r>
              <a:rPr lang="en-GB" sz="4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et al</a:t>
            </a:r>
            <a:r>
              <a:rPr lang="en-GB" sz="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who showed that with increasing proximity to the River Gambia, the prevalence of infection increased but the density of infection decreased</a:t>
            </a:r>
          </a:p>
          <a:p>
            <a:pPr marL="0" marR="0" indent="0" algn="l" defTabSz="1417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>
              <a:buFontTx/>
              <a:buChar char="-"/>
            </a:pPr>
            <a:endParaRPr lang="en-GB" sz="4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F242C1-A88B-DA4F-AC4D-C0EEF6A2B33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438804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95600" y="525463"/>
            <a:ext cx="3505200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417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F242C1-A88B-DA4F-AC4D-C0EEF6A2B33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438804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95600" y="525463"/>
            <a:ext cx="3505200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F242C1-A88B-DA4F-AC4D-C0EEF6A2B33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438804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95600" y="525463"/>
            <a:ext cx="3505200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F242C1-A88B-DA4F-AC4D-C0EEF6A2B33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438804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95600" y="525463"/>
            <a:ext cx="3505200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417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 the local level, malaria transmission </a:t>
            </a:r>
            <a:r>
              <a:rPr lang="en-US" sz="800" dirty="0" smtClean="0">
                <a:ea typeface="ＭＳ Ｐゴシック" pitchFamily="34" charset="-128"/>
                <a:cs typeface="Times New Roman" pitchFamily="18" charset="0"/>
              </a:rPr>
              <a:t>is highly heterogeneous and is clustered </a:t>
            </a:r>
            <a:r>
              <a:rPr lang="en-GB" sz="800" dirty="0" smtClean="0"/>
              <a:t>across smaller units </a:t>
            </a:r>
            <a:r>
              <a:rPr lang="en-GB" sz="800" b="1" dirty="0" smtClean="0"/>
              <a:t>which</a:t>
            </a:r>
            <a:r>
              <a:rPr lang="en-GB" sz="800" b="1" baseline="0" dirty="0" smtClean="0"/>
              <a:t> are termed as </a:t>
            </a:r>
            <a:r>
              <a:rPr lang="en-GB" sz="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hotspots, which could be a group of households that experience higher than average exposure to infectious mosquitoes</a:t>
            </a:r>
            <a:r>
              <a:rPr lang="en-GB" sz="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en-US" sz="800" dirty="0" smtClean="0"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800" b="1" dirty="0" smtClean="0">
                <a:solidFill>
                  <a:srgbClr val="FFFF00"/>
                </a:solidFill>
                <a:ea typeface="ＭＳ Ｐゴシック" pitchFamily="34" charset="-128"/>
                <a:cs typeface="Times New Roman" pitchFamily="18" charset="0"/>
              </a:rPr>
              <a:t>Responsible for spread of malaria infection outside the immune populations in the wet season</a:t>
            </a:r>
            <a:r>
              <a:rPr lang="en-US" sz="800" dirty="0" smtClean="0">
                <a:ea typeface="ＭＳ Ｐゴシック" pitchFamily="34" charset="-128"/>
                <a:cs typeface="Times New Roman" pitchFamily="18" charset="0"/>
              </a:rPr>
              <a:t>. </a:t>
            </a:r>
            <a:r>
              <a:rPr lang="en-GB" sz="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Evidence suggests that targeting malaria control interventions to hotspots can have a more dramatic impact on transmission than untargeted introduction of control efforts.</a:t>
            </a:r>
          </a:p>
          <a:p>
            <a:pPr marL="0" marR="0" indent="0" algn="l" defTabSz="1417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Active case detection often relying on rapid diagnostic tests for mass screen and treat campaigns has been proposed as a method to detect and treat individuals in hotspots. </a:t>
            </a:r>
            <a:r>
              <a:rPr lang="en-GB" sz="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However, a growing body of evidence that shows that these diagnostic tests miss a substantial proportion of malaria infections in endemic areas compared to PCR, primarily due to the difficulty of detecting low parasite densities. </a:t>
            </a:r>
            <a:endParaRPr lang="en-US" sz="4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1417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F242C1-A88B-DA4F-AC4D-C0EEF6A2B33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438804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95600" y="525463"/>
            <a:ext cx="3505200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F242C1-A88B-DA4F-AC4D-C0EEF6A2B33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438804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95600" y="525463"/>
            <a:ext cx="3505200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417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Individuals who consented to join the study were asked to provide a finger-prick sample of blood into </a:t>
            </a:r>
            <a:r>
              <a:rPr lang="en-GB" sz="4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Whatman</a:t>
            </a:r>
            <a:r>
              <a:rPr lang="en-GB" sz="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filter paper for parasite detection by nested </a:t>
            </a:r>
            <a:r>
              <a:rPr lang="en-GB" sz="4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pcr</a:t>
            </a:r>
            <a:r>
              <a:rPr lang="en-GB" sz="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en-GB" sz="4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qPCR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F242C1-A88B-DA4F-AC4D-C0EEF6A2B33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438804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95600" y="525463"/>
            <a:ext cx="3505200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1417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/>
              <a:t>This method calculates parasite prevalence amongst all neighboring households within 1km of the index house, weighting the prevalence estimate according to the inverse of the distance of neighboring households to </a:t>
            </a:r>
            <a:r>
              <a:rPr lang="en-US" sz="2000" smtClean="0"/>
              <a:t>the index.</a:t>
            </a:r>
            <a:endParaRPr lang="en-US" sz="2000" dirty="0" smtClean="0"/>
          </a:p>
          <a:p>
            <a:r>
              <a:rPr lang="en-GB" sz="4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Olotu</a:t>
            </a:r>
            <a:r>
              <a:rPr lang="en-GB" sz="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et al (2012) showed that this method provides a suitable index for exposure, as it was predictive of individual infection in the index household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F242C1-A88B-DA4F-AC4D-C0EEF6A2B33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438804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95600" y="525463"/>
            <a:ext cx="3505200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classification was based on the density typically quoted as the detection limit for RDTs and the lowest density used by WHO in quality control tests respectively .</a:t>
            </a:r>
            <a:r>
              <a:rPr lang="en-GB" sz="4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GB" sz="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Simulations using thresholds of 10%-100%, in increments of 10%, were conducted.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F242C1-A88B-DA4F-AC4D-C0EEF6A2B33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438804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95600" y="525463"/>
            <a:ext cx="3505200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census revealed that approximately 3,800 individuals lived in the 4 study villages.</a:t>
            </a:r>
            <a:r>
              <a:rPr lang="en-GB" sz="4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Dried blood spots were collected from 3,057 individuals (80.4%) and 52.7% of participants were male.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F242C1-A88B-DA4F-AC4D-C0EEF6A2B33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438804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95600" y="525463"/>
            <a:ext cx="3505200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F242C1-A88B-DA4F-AC4D-C0EEF6A2B33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438804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95600" y="525463"/>
            <a:ext cx="3505200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417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Household exposure was spatially heterogeneous with highest exposure households clustering in a central hotspot in the study area. </a:t>
            </a:r>
          </a:p>
          <a:p>
            <a:pPr marL="0" marR="0" indent="0" algn="l" defTabSz="1417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Parasite infection densities displayed a negative spatial relationship with exposure, with mean infection densities being lowest in the highest exposure households </a:t>
            </a:r>
            <a:r>
              <a:rPr lang="en-GB" sz="800" dirty="0" smtClean="0"/>
              <a:t>and </a:t>
            </a:r>
            <a:r>
              <a:rPr lang="en-GB" sz="800" i="1" dirty="0" smtClean="0"/>
              <a:t>vice versa</a:t>
            </a:r>
            <a:r>
              <a:rPr lang="en-GB" sz="800" dirty="0" smtClean="0"/>
              <a:t> 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F242C1-A88B-DA4F-AC4D-C0EEF6A2B33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43880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7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6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5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2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1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0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1832D-5B97-49DF-AAF9-3F2AC9BC03C7}" type="datetimeFigureOut">
              <a:rPr lang="en-GB" smtClean="0"/>
              <a:pPr/>
              <a:t>28/11/2013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43C73-B3D0-4A55-98E9-FC48444A369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1832D-5B97-49DF-AAF9-3F2AC9BC03C7}" type="datetimeFigureOut">
              <a:rPr lang="en-GB" smtClean="0"/>
              <a:pPr/>
              <a:t>28/11/2013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43C73-B3D0-4A55-98E9-FC48444A369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953538" y="854078"/>
            <a:ext cx="6811962" cy="181848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14479" y="854078"/>
            <a:ext cx="20286663" cy="181848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1832D-5B97-49DF-AAF9-3F2AC9BC03C7}" type="datetimeFigureOut">
              <a:rPr lang="en-GB" smtClean="0"/>
              <a:pPr/>
              <a:t>28/11/2013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43C73-B3D0-4A55-98E9-FC48444A369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1832D-5B97-49DF-AAF9-3F2AC9BC03C7}" type="datetimeFigureOut">
              <a:rPr lang="en-GB" smtClean="0"/>
              <a:pPr/>
              <a:t>28/11/2013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43C73-B3D0-4A55-98E9-FC48444A369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88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75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63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5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3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2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1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0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1832D-5B97-49DF-AAF9-3F2AC9BC03C7}" type="datetimeFigureOut">
              <a:rPr lang="en-GB" smtClean="0"/>
              <a:pPr/>
              <a:t>28/11/2013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43C73-B3D0-4A55-98E9-FC48444A369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14479" y="4973638"/>
            <a:ext cx="13549313" cy="14065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16188" y="4973638"/>
            <a:ext cx="13549312" cy="14065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1832D-5B97-49DF-AAF9-3F2AC9BC03C7}" type="datetimeFigureOut">
              <a:rPr lang="en-GB" smtClean="0"/>
              <a:pPr/>
              <a:t>28/11/2013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43C73-B3D0-4A55-98E9-FC48444A369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80" indent="0">
              <a:buNone/>
              <a:defRPr sz="2000" b="1"/>
            </a:lvl2pPr>
            <a:lvl3pPr marL="913756" indent="0">
              <a:buNone/>
              <a:defRPr sz="1800" b="1"/>
            </a:lvl3pPr>
            <a:lvl4pPr marL="1370636" indent="0">
              <a:buNone/>
              <a:defRPr sz="1600" b="1"/>
            </a:lvl4pPr>
            <a:lvl5pPr marL="1827516" indent="0">
              <a:buNone/>
              <a:defRPr sz="1600" b="1"/>
            </a:lvl5pPr>
            <a:lvl6pPr marL="2284396" indent="0">
              <a:buNone/>
              <a:defRPr sz="1600" b="1"/>
            </a:lvl6pPr>
            <a:lvl7pPr marL="2741273" indent="0">
              <a:buNone/>
              <a:defRPr sz="1600" b="1"/>
            </a:lvl7pPr>
            <a:lvl8pPr marL="3198152" indent="0">
              <a:buNone/>
              <a:defRPr sz="1600" b="1"/>
            </a:lvl8pPr>
            <a:lvl9pPr marL="365503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80" indent="0">
              <a:buNone/>
              <a:defRPr sz="2000" b="1"/>
            </a:lvl2pPr>
            <a:lvl3pPr marL="913756" indent="0">
              <a:buNone/>
              <a:defRPr sz="1800" b="1"/>
            </a:lvl3pPr>
            <a:lvl4pPr marL="1370636" indent="0">
              <a:buNone/>
              <a:defRPr sz="1600" b="1"/>
            </a:lvl4pPr>
            <a:lvl5pPr marL="1827516" indent="0">
              <a:buNone/>
              <a:defRPr sz="1600" b="1"/>
            </a:lvl5pPr>
            <a:lvl6pPr marL="2284396" indent="0">
              <a:buNone/>
              <a:defRPr sz="1600" b="1"/>
            </a:lvl6pPr>
            <a:lvl7pPr marL="2741273" indent="0">
              <a:buNone/>
              <a:defRPr sz="1600" b="1"/>
            </a:lvl7pPr>
            <a:lvl8pPr marL="3198152" indent="0">
              <a:buNone/>
              <a:defRPr sz="1600" b="1"/>
            </a:lvl8pPr>
            <a:lvl9pPr marL="365503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1832D-5B97-49DF-AAF9-3F2AC9BC03C7}" type="datetimeFigureOut">
              <a:rPr lang="en-GB" smtClean="0"/>
              <a:pPr/>
              <a:t>28/11/2013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43C73-B3D0-4A55-98E9-FC48444A369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1832D-5B97-49DF-AAF9-3F2AC9BC03C7}" type="datetimeFigureOut">
              <a:rPr lang="en-GB" smtClean="0"/>
              <a:pPr/>
              <a:t>28/11/2013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43C73-B3D0-4A55-98E9-FC48444A369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1832D-5B97-49DF-AAF9-3F2AC9BC03C7}" type="datetimeFigureOut">
              <a:rPr lang="en-GB" smtClean="0"/>
              <a:pPr/>
              <a:t>28/11/2013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43C73-B3D0-4A55-98E9-FC48444A369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880" indent="0">
              <a:buNone/>
              <a:defRPr sz="1200"/>
            </a:lvl2pPr>
            <a:lvl3pPr marL="913756" indent="0">
              <a:buNone/>
              <a:defRPr sz="1000"/>
            </a:lvl3pPr>
            <a:lvl4pPr marL="1370636" indent="0">
              <a:buNone/>
              <a:defRPr sz="900"/>
            </a:lvl4pPr>
            <a:lvl5pPr marL="1827516" indent="0">
              <a:buNone/>
              <a:defRPr sz="900"/>
            </a:lvl5pPr>
            <a:lvl6pPr marL="2284396" indent="0">
              <a:buNone/>
              <a:defRPr sz="900"/>
            </a:lvl6pPr>
            <a:lvl7pPr marL="2741273" indent="0">
              <a:buNone/>
              <a:defRPr sz="900"/>
            </a:lvl7pPr>
            <a:lvl8pPr marL="3198152" indent="0">
              <a:buNone/>
              <a:defRPr sz="900"/>
            </a:lvl8pPr>
            <a:lvl9pPr marL="365503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1832D-5B97-49DF-AAF9-3F2AC9BC03C7}" type="datetimeFigureOut">
              <a:rPr lang="en-GB" smtClean="0"/>
              <a:pPr/>
              <a:t>28/11/2013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43C73-B3D0-4A55-98E9-FC48444A369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880" indent="0">
              <a:buNone/>
              <a:defRPr sz="2800"/>
            </a:lvl2pPr>
            <a:lvl3pPr marL="913756" indent="0">
              <a:buNone/>
              <a:defRPr sz="2400"/>
            </a:lvl3pPr>
            <a:lvl4pPr marL="1370636" indent="0">
              <a:buNone/>
              <a:defRPr sz="2000"/>
            </a:lvl4pPr>
            <a:lvl5pPr marL="1827516" indent="0">
              <a:buNone/>
              <a:defRPr sz="2000"/>
            </a:lvl5pPr>
            <a:lvl6pPr marL="2284396" indent="0">
              <a:buNone/>
              <a:defRPr sz="2000"/>
            </a:lvl6pPr>
            <a:lvl7pPr marL="2741273" indent="0">
              <a:buNone/>
              <a:defRPr sz="2000"/>
            </a:lvl7pPr>
            <a:lvl8pPr marL="3198152" indent="0">
              <a:buNone/>
              <a:defRPr sz="2000"/>
            </a:lvl8pPr>
            <a:lvl9pPr marL="3655032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880" indent="0">
              <a:buNone/>
              <a:defRPr sz="1200"/>
            </a:lvl2pPr>
            <a:lvl3pPr marL="913756" indent="0">
              <a:buNone/>
              <a:defRPr sz="1000"/>
            </a:lvl3pPr>
            <a:lvl4pPr marL="1370636" indent="0">
              <a:buNone/>
              <a:defRPr sz="900"/>
            </a:lvl4pPr>
            <a:lvl5pPr marL="1827516" indent="0">
              <a:buNone/>
              <a:defRPr sz="900"/>
            </a:lvl5pPr>
            <a:lvl6pPr marL="2284396" indent="0">
              <a:buNone/>
              <a:defRPr sz="900"/>
            </a:lvl6pPr>
            <a:lvl7pPr marL="2741273" indent="0">
              <a:buNone/>
              <a:defRPr sz="900"/>
            </a:lvl7pPr>
            <a:lvl8pPr marL="3198152" indent="0">
              <a:buNone/>
              <a:defRPr sz="900"/>
            </a:lvl8pPr>
            <a:lvl9pPr marL="365503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1832D-5B97-49DF-AAF9-3F2AC9BC03C7}" type="datetimeFigureOut">
              <a:rPr lang="en-GB" smtClean="0"/>
              <a:pPr/>
              <a:t>28/11/2013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43C73-B3D0-4A55-98E9-FC48444A369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376" tIns="45688" rIns="91376" bIns="4568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376" tIns="45688" rIns="91376" bIns="4568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376" tIns="45688" rIns="91376" bIns="4568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A1832D-5B97-49DF-AAF9-3F2AC9BC03C7}" type="datetimeFigureOut">
              <a:rPr lang="en-GB" smtClean="0"/>
              <a:pPr/>
              <a:t>28/11/2013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376" tIns="45688" rIns="91376" bIns="4568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376" tIns="45688" rIns="91376" bIns="4568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043C73-B3D0-4A55-98E9-FC48444A369F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375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660" indent="-342660" algn="l" defTabSz="91375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429" indent="-285550" algn="l" defTabSz="913756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196" indent="-228440" algn="l" defTabSz="91375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076" indent="-228440" algn="l" defTabSz="91375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956" indent="-228440" algn="l" defTabSz="91375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834" indent="-228440" algn="l" defTabSz="91375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712" indent="-228440" algn="l" defTabSz="91375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592" indent="-228440" algn="l" defTabSz="91375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472" indent="-228440" algn="l" defTabSz="91375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7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80" algn="l" defTabSz="9137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56" algn="l" defTabSz="9137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636" algn="l" defTabSz="9137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516" algn="l" defTabSz="9137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396" algn="l" defTabSz="9137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273" algn="l" defTabSz="9137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152" algn="l" defTabSz="9137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032" algn="l" defTabSz="9137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13" Type="http://schemas.openxmlformats.org/officeDocument/2006/relationships/image" Target="../media/image8.jpeg"/><Relationship Id="rId18" Type="http://schemas.openxmlformats.org/officeDocument/2006/relationships/image" Target="../media/image12.jpeg"/><Relationship Id="rId3" Type="http://schemas.openxmlformats.org/officeDocument/2006/relationships/hyperlink" Target="http://www.mcdconsortium.org/index.php" TargetMode="External"/><Relationship Id="rId7" Type="http://schemas.openxmlformats.org/officeDocument/2006/relationships/image" Target="../media/image2.png"/><Relationship Id="rId12" Type="http://schemas.openxmlformats.org/officeDocument/2006/relationships/image" Target="../media/image7.jpeg"/><Relationship Id="rId17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6" Type="http://schemas.openxmlformats.org/officeDocument/2006/relationships/hyperlink" Target="http://www.wellcome.ac.uk/index.htm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gatesfoundation.org/Pages/home.aspx" TargetMode="External"/><Relationship Id="rId11" Type="http://schemas.openxmlformats.org/officeDocument/2006/relationships/image" Target="../media/image6.png"/><Relationship Id="rId5" Type="http://schemas.openxmlformats.org/officeDocument/2006/relationships/hyperlink" Target="http://www.mcdconsortium.org/" TargetMode="External"/><Relationship Id="rId15" Type="http://schemas.openxmlformats.org/officeDocument/2006/relationships/image" Target="../media/image10.gif"/><Relationship Id="rId10" Type="http://schemas.openxmlformats.org/officeDocument/2006/relationships/image" Target="../media/image5.gif"/><Relationship Id="rId19" Type="http://schemas.openxmlformats.org/officeDocument/2006/relationships/image" Target="../media/image13.jpeg"/><Relationship Id="rId4" Type="http://schemas.openxmlformats.org/officeDocument/2006/relationships/image" Target="../media/image1.jpeg"/><Relationship Id="rId9" Type="http://schemas.openxmlformats.org/officeDocument/2006/relationships/image" Target="../media/image4.jpeg"/><Relationship Id="rId1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cdconsortium.org/index.php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7.jpeg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cdconsortium.org/index.php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8.jpeg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cdconsortium.org/index.php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cdconsortium.org/index.php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cdconsortium.org/index.php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cdconsortium.org/index.php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cdconsortium.org/index.php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cdconsortium.org/index.php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cdconsortium.org/index.php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gif"/><Relationship Id="rId5" Type="http://schemas.openxmlformats.org/officeDocument/2006/relationships/image" Target="../media/image14.pn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cdconsortium.org/index.php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cdconsortium.org/index.php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cdconsortium.org/index.php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cdconsortium.org/index.php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cdconsortium.org/index.php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6.jpe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Box 86"/>
          <p:cNvSpPr txBox="1"/>
          <p:nvPr/>
        </p:nvSpPr>
        <p:spPr>
          <a:xfrm>
            <a:off x="6094157" y="2988779"/>
            <a:ext cx="391412" cy="59411"/>
          </a:xfrm>
          <a:prstGeom prst="rect">
            <a:avLst/>
          </a:prstGeom>
          <a:noFill/>
        </p:spPr>
        <p:txBody>
          <a:bodyPr wrap="square" lIns="28351" tIns="14176" rIns="28351" bIns="14176" rtlCol="0">
            <a:spAutoFit/>
          </a:bodyPr>
          <a:lstStyle/>
          <a:p>
            <a:endParaRPr lang="en-GB" sz="200" dirty="0"/>
          </a:p>
        </p:txBody>
      </p:sp>
      <p:sp>
        <p:nvSpPr>
          <p:cNvPr id="88" name="TextBox 87"/>
          <p:cNvSpPr txBox="1"/>
          <p:nvPr/>
        </p:nvSpPr>
        <p:spPr>
          <a:xfrm>
            <a:off x="6094157" y="2988779"/>
            <a:ext cx="391412" cy="59411"/>
          </a:xfrm>
          <a:prstGeom prst="rect">
            <a:avLst/>
          </a:prstGeom>
          <a:noFill/>
        </p:spPr>
        <p:txBody>
          <a:bodyPr wrap="square" lIns="28351" tIns="14176" rIns="28351" bIns="14176" rtlCol="0">
            <a:spAutoFit/>
          </a:bodyPr>
          <a:lstStyle/>
          <a:p>
            <a:endParaRPr lang="en-GB" sz="200" dirty="0"/>
          </a:p>
        </p:txBody>
      </p:sp>
      <p:sp>
        <p:nvSpPr>
          <p:cNvPr id="106" name="TextBox 105"/>
          <p:cNvSpPr txBox="1"/>
          <p:nvPr/>
        </p:nvSpPr>
        <p:spPr>
          <a:xfrm>
            <a:off x="8181687" y="6510553"/>
            <a:ext cx="782824" cy="74795"/>
          </a:xfrm>
          <a:prstGeom prst="rect">
            <a:avLst/>
          </a:prstGeom>
          <a:noFill/>
        </p:spPr>
        <p:txBody>
          <a:bodyPr wrap="square" lIns="28351" tIns="14176" rIns="28351" bIns="14176" rtlCol="0">
            <a:spAutoFit/>
          </a:bodyPr>
          <a:lstStyle/>
          <a:p>
            <a:endParaRPr lang="en-GB" sz="300" dirty="0"/>
          </a:p>
        </p:txBody>
      </p:sp>
      <p:sp>
        <p:nvSpPr>
          <p:cNvPr id="118" name="TextBox 117"/>
          <p:cNvSpPr txBox="1"/>
          <p:nvPr/>
        </p:nvSpPr>
        <p:spPr>
          <a:xfrm>
            <a:off x="8051217" y="6385175"/>
            <a:ext cx="761079" cy="74795"/>
          </a:xfrm>
          <a:prstGeom prst="rect">
            <a:avLst/>
          </a:prstGeom>
          <a:noFill/>
        </p:spPr>
        <p:txBody>
          <a:bodyPr wrap="square" lIns="28351" tIns="14176" rIns="28351" bIns="14176" rtlCol="0">
            <a:spAutoFit/>
          </a:bodyPr>
          <a:lstStyle/>
          <a:p>
            <a:endParaRPr lang="en-GB" sz="300" dirty="0"/>
          </a:p>
        </p:txBody>
      </p:sp>
      <p:cxnSp>
        <p:nvCxnSpPr>
          <p:cNvPr id="101" name="Straight Connector 100"/>
          <p:cNvCxnSpPr>
            <a:endCxn id="126" idx="0"/>
          </p:cNvCxnSpPr>
          <p:nvPr/>
        </p:nvCxnSpPr>
        <p:spPr>
          <a:xfrm>
            <a:off x="6282987" y="318578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>
            <a:off x="0" y="6324748"/>
            <a:ext cx="9144000" cy="0"/>
          </a:xfrm>
          <a:prstGeom prst="line">
            <a:avLst/>
          </a:prstGeom>
          <a:ln w="12700">
            <a:solidFill>
              <a:srgbClr val="6699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 descr="MCDC - Malaria Capacity development Consortium logo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1195"/>
            <a:ext cx="1201462" cy="573551"/>
          </a:xfrm>
          <a:prstGeom prst="rect">
            <a:avLst/>
          </a:prstGeom>
          <a:noFill/>
          <a:ln w="19050">
            <a:noFill/>
          </a:ln>
        </p:spPr>
      </p:pic>
      <p:cxnSp>
        <p:nvCxnSpPr>
          <p:cNvPr id="39" name="Straight Connector 38"/>
          <p:cNvCxnSpPr/>
          <p:nvPr/>
        </p:nvCxnSpPr>
        <p:spPr>
          <a:xfrm>
            <a:off x="0" y="6833464"/>
            <a:ext cx="9144000" cy="0"/>
          </a:xfrm>
          <a:prstGeom prst="line">
            <a:avLst/>
          </a:prstGeom>
          <a:ln w="12700">
            <a:solidFill>
              <a:srgbClr val="6699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7616357" y="5977688"/>
            <a:ext cx="1304724" cy="305628"/>
          </a:xfrm>
          <a:prstGeom prst="rect">
            <a:avLst/>
          </a:prstGeom>
          <a:noFill/>
        </p:spPr>
        <p:txBody>
          <a:bodyPr wrap="square" lIns="28351" tIns="14176" rIns="28351" bIns="14176" rtlCol="0">
            <a:spAutoFit/>
          </a:bodyPr>
          <a:lstStyle/>
          <a:p>
            <a:r>
              <a:rPr lang="en-GB" sz="700" b="1" dirty="0" smtClean="0">
                <a:solidFill>
                  <a:srgbClr val="CC6600"/>
                </a:solidFill>
              </a:rPr>
              <a:t> w:</a:t>
            </a:r>
            <a:r>
              <a:rPr lang="en-GB" dirty="0" smtClean="0"/>
              <a:t> </a:t>
            </a:r>
            <a:r>
              <a:rPr lang="en-GB" sz="700" dirty="0" smtClean="0">
                <a:hlinkClick r:id="rId5"/>
              </a:rPr>
              <a:t>www.mcdconsortium.org</a:t>
            </a:r>
            <a:endParaRPr lang="en-GB" dirty="0"/>
          </a:p>
        </p:txBody>
      </p:sp>
      <p:pic>
        <p:nvPicPr>
          <p:cNvPr id="5" name="Picture 19" descr="Bill &amp; Melinda Gates Foundation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33811" y="6542540"/>
            <a:ext cx="938677" cy="200806"/>
          </a:xfrm>
          <a:prstGeom prst="rect">
            <a:avLst/>
          </a:prstGeom>
          <a:noFill/>
        </p:spPr>
      </p:pic>
      <p:sp>
        <p:nvSpPr>
          <p:cNvPr id="32" name="TextBox 31"/>
          <p:cNvSpPr txBox="1"/>
          <p:nvPr/>
        </p:nvSpPr>
        <p:spPr>
          <a:xfrm>
            <a:off x="6311633" y="6381860"/>
            <a:ext cx="2609449" cy="136351"/>
          </a:xfrm>
          <a:prstGeom prst="rect">
            <a:avLst/>
          </a:prstGeom>
          <a:noFill/>
        </p:spPr>
        <p:txBody>
          <a:bodyPr wrap="square" lIns="28351" tIns="14176" rIns="28351" bIns="14176" rtlCol="0">
            <a:spAutoFit/>
          </a:bodyPr>
          <a:lstStyle/>
          <a:p>
            <a:pPr algn="ctr"/>
            <a:r>
              <a:rPr lang="en-GB" sz="700" i="1" dirty="0" smtClean="0"/>
              <a:t>Supported by</a:t>
            </a:r>
            <a:endParaRPr lang="en-GB" sz="700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/>
          <a:srcRect r="4772"/>
          <a:stretch>
            <a:fillRect/>
          </a:stretch>
        </p:blipFill>
        <p:spPr bwMode="auto">
          <a:xfrm>
            <a:off x="4243186" y="6383798"/>
            <a:ext cx="326181" cy="354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 descr="I:\bmg-projects\MCDC\Marnie\lshtm_logo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933418" y="6407026"/>
            <a:ext cx="574916" cy="321718"/>
          </a:xfrm>
          <a:prstGeom prst="rect">
            <a:avLst/>
          </a:prstGeom>
          <a:noFill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084375" y="6436061"/>
            <a:ext cx="574916" cy="281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95083" y="6366577"/>
            <a:ext cx="358768" cy="382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1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556824" y="6389605"/>
            <a:ext cx="342485" cy="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3" cstate="print"/>
          <a:srcRect t="9548"/>
          <a:stretch>
            <a:fillRect/>
          </a:stretch>
        </p:blipFill>
        <p:spPr bwMode="auto">
          <a:xfrm>
            <a:off x="2471193" y="6395413"/>
            <a:ext cx="443634" cy="330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935608" y="6366377"/>
            <a:ext cx="313759" cy="394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33194" y="6397015"/>
            <a:ext cx="361656" cy="364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5" name="Picture 21" descr="Wellcome Trust">
            <a:hlinkClick r:id="rId16" tooltip="Link to the Wellcome Trust website's home page"/>
          </p:cNvPr>
          <p:cNvPicPr>
            <a:picLocks noChangeAspect="1" noChangeArrowheads="1"/>
          </p:cNvPicPr>
          <p:nvPr/>
        </p:nvPicPr>
        <p:blipFill>
          <a:blip r:embed="rId17" cstate="print"/>
          <a:srcRect r="60569" b="10667"/>
          <a:stretch>
            <a:fillRect/>
          </a:stretch>
        </p:blipFill>
        <p:spPr bwMode="auto">
          <a:xfrm>
            <a:off x="6746540" y="6522249"/>
            <a:ext cx="1044272" cy="208380"/>
          </a:xfrm>
          <a:prstGeom prst="rect">
            <a:avLst/>
          </a:prstGeom>
          <a:noFill/>
        </p:spPr>
      </p:pic>
      <p:pic>
        <p:nvPicPr>
          <p:cNvPr id="26" name="Picture 25" descr="makerere.jp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1706105" y="6395412"/>
            <a:ext cx="373806" cy="348023"/>
          </a:xfrm>
          <a:prstGeom prst="rect">
            <a:avLst/>
          </a:prstGeom>
        </p:spPr>
      </p:pic>
      <p:pic>
        <p:nvPicPr>
          <p:cNvPr id="34" name="Picture 33" descr="Picture1.jp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2155536" y="6418641"/>
            <a:ext cx="255422" cy="300105"/>
          </a:xfrm>
          <a:prstGeom prst="rect">
            <a:avLst/>
          </a:prstGeom>
        </p:spPr>
      </p:pic>
      <p:cxnSp>
        <p:nvCxnSpPr>
          <p:cNvPr id="33" name="Straight Connector 32"/>
          <p:cNvCxnSpPr/>
          <p:nvPr/>
        </p:nvCxnSpPr>
        <p:spPr>
          <a:xfrm>
            <a:off x="1430" y="40582"/>
            <a:ext cx="9144000" cy="0"/>
          </a:xfrm>
          <a:prstGeom prst="line">
            <a:avLst/>
          </a:prstGeom>
          <a:ln w="12700">
            <a:solidFill>
              <a:srgbClr val="6699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648614"/>
            <a:ext cx="9144000" cy="0"/>
          </a:xfrm>
          <a:prstGeom prst="line">
            <a:avLst/>
          </a:prstGeom>
          <a:ln w="12700">
            <a:solidFill>
              <a:srgbClr val="6699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itle 39"/>
          <p:cNvSpPr>
            <a:spLocks noGrp="1"/>
          </p:cNvSpPr>
          <p:nvPr>
            <p:ph type="ctrTitle"/>
          </p:nvPr>
        </p:nvSpPr>
        <p:spPr>
          <a:xfrm>
            <a:off x="611505" y="908685"/>
            <a:ext cx="7920989" cy="269177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Epidemiology of sub-patent</a:t>
            </a:r>
            <a:r>
              <a:rPr lang="en-US" sz="3600" b="1" i="1" dirty="0" smtClean="0"/>
              <a:t> Plasmodium </a:t>
            </a:r>
            <a:r>
              <a:rPr lang="en-US" sz="3600" b="1" i="1" dirty="0" err="1" smtClean="0"/>
              <a:t>falciparum</a:t>
            </a:r>
            <a:r>
              <a:rPr lang="en-US" sz="3600" b="1" dirty="0" smtClean="0"/>
              <a:t> infection: implications for detection of hotspots with imperfect diagnostics</a:t>
            </a:r>
            <a:endParaRPr lang="en-GB" sz="3600" dirty="0"/>
          </a:p>
        </p:txBody>
      </p:sp>
      <p:sp>
        <p:nvSpPr>
          <p:cNvPr id="42" name="Subtitle 41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000" b="1" dirty="0" smtClean="0"/>
              <a:t>Mosha J</a:t>
            </a:r>
            <a:r>
              <a:rPr lang="en-US" sz="3000" dirty="0" smtClean="0"/>
              <a:t>, </a:t>
            </a:r>
            <a:r>
              <a:rPr lang="en-US" sz="3000" dirty="0" err="1" smtClean="0"/>
              <a:t>Sturrock</a:t>
            </a:r>
            <a:r>
              <a:rPr lang="en-US" sz="3000" dirty="0" smtClean="0"/>
              <a:t> HJW, Greenhouse B, Greenwood B, Sutherland C, </a:t>
            </a:r>
            <a:r>
              <a:rPr lang="en-US" sz="3000" dirty="0" err="1" smtClean="0"/>
              <a:t>Gadala</a:t>
            </a:r>
            <a:r>
              <a:rPr lang="en-US" sz="3000" dirty="0" smtClean="0"/>
              <a:t> N, </a:t>
            </a:r>
            <a:r>
              <a:rPr lang="en-US" sz="3000" dirty="0" err="1" smtClean="0"/>
              <a:t>Sharan</a:t>
            </a:r>
            <a:r>
              <a:rPr lang="en-US" sz="3000" dirty="0" smtClean="0"/>
              <a:t> </a:t>
            </a:r>
            <a:r>
              <a:rPr lang="en-US" sz="3000" dirty="0" err="1" smtClean="0"/>
              <a:t>Atwal</a:t>
            </a:r>
            <a:r>
              <a:rPr lang="en-US" sz="3000" dirty="0" smtClean="0"/>
              <a:t>, </a:t>
            </a:r>
            <a:r>
              <a:rPr lang="en-US" sz="3000" dirty="0" err="1" smtClean="0"/>
              <a:t>Drakeley</a:t>
            </a:r>
            <a:r>
              <a:rPr lang="en-US" sz="3000" dirty="0" smtClean="0"/>
              <a:t> C, </a:t>
            </a:r>
            <a:r>
              <a:rPr lang="en-US" sz="3000" dirty="0" err="1" smtClean="0"/>
              <a:t>Kibiki</a:t>
            </a:r>
            <a:r>
              <a:rPr lang="en-US" sz="3000" dirty="0" smtClean="0"/>
              <a:t> G, </a:t>
            </a:r>
            <a:r>
              <a:rPr lang="en-US" sz="3000" dirty="0" err="1" smtClean="0"/>
              <a:t>Bousema</a:t>
            </a:r>
            <a:r>
              <a:rPr lang="en-US" sz="3000" dirty="0" smtClean="0"/>
              <a:t> T, </a:t>
            </a:r>
            <a:r>
              <a:rPr lang="en-US" sz="3000" dirty="0" err="1" smtClean="0"/>
              <a:t>Chandramohan</a:t>
            </a:r>
            <a:r>
              <a:rPr lang="en-US" sz="3000" dirty="0" smtClean="0"/>
              <a:t> D, Gosling R</a:t>
            </a:r>
            <a:endParaRPr lang="en-GB" sz="3000" dirty="0" smtClean="0"/>
          </a:p>
          <a:p>
            <a:endParaRPr lang="en-GB" dirty="0"/>
          </a:p>
        </p:txBody>
      </p:sp>
      <p:sp>
        <p:nvSpPr>
          <p:cNvPr id="44" name="TextBox 31"/>
          <p:cNvSpPr txBox="1">
            <a:spLocks noChangeArrowheads="1"/>
          </p:cNvSpPr>
          <p:nvPr/>
        </p:nvSpPr>
        <p:spPr bwMode="auto">
          <a:xfrm>
            <a:off x="7665166" y="24276"/>
            <a:ext cx="1470743" cy="594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0116" tIns="20059" rIns="40116" bIns="20059">
            <a:spAutoFit/>
          </a:bodyPr>
          <a:lstStyle/>
          <a:p>
            <a:pPr algn="r"/>
            <a:r>
              <a:rPr lang="en-GB" sz="1200" b="1" dirty="0">
                <a:solidFill>
                  <a:srgbClr val="6699CC"/>
                </a:solidFill>
                <a:latin typeface="Arial Narrow" pitchFamily="34" charset="0"/>
              </a:rPr>
              <a:t>STRENGTHENING </a:t>
            </a:r>
          </a:p>
          <a:p>
            <a:pPr algn="r"/>
            <a:r>
              <a:rPr lang="en-GB" sz="1200" b="1" dirty="0">
                <a:solidFill>
                  <a:srgbClr val="6699CC"/>
                </a:solidFill>
                <a:latin typeface="Arial Narrow" pitchFamily="34" charset="0"/>
              </a:rPr>
              <a:t>RESEARCH </a:t>
            </a:r>
          </a:p>
          <a:p>
            <a:pPr algn="r"/>
            <a:r>
              <a:rPr lang="en-GB" sz="1200" b="1" dirty="0">
                <a:solidFill>
                  <a:srgbClr val="6699CC"/>
                </a:solidFill>
                <a:latin typeface="Arial Narrow" pitchFamily="34" charset="0"/>
              </a:rPr>
              <a:t>CAPACITY</a:t>
            </a:r>
            <a:endParaRPr lang="en-US" sz="1200" b="1" dirty="0">
              <a:solidFill>
                <a:srgbClr val="6699CC"/>
              </a:solidFill>
              <a:latin typeface="Arial Narrow" pitchFamily="34" charset="0"/>
            </a:endParaRPr>
          </a:p>
        </p:txBody>
      </p:sp>
      <p:pic>
        <p:nvPicPr>
          <p:cNvPr id="31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331594" y="19530"/>
            <a:ext cx="1080135" cy="529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Box 86"/>
          <p:cNvSpPr txBox="1"/>
          <p:nvPr/>
        </p:nvSpPr>
        <p:spPr>
          <a:xfrm>
            <a:off x="6094157" y="2988779"/>
            <a:ext cx="391412" cy="59411"/>
          </a:xfrm>
          <a:prstGeom prst="rect">
            <a:avLst/>
          </a:prstGeom>
          <a:noFill/>
        </p:spPr>
        <p:txBody>
          <a:bodyPr wrap="square" lIns="28351" tIns="14176" rIns="28351" bIns="14176" rtlCol="0">
            <a:spAutoFit/>
          </a:bodyPr>
          <a:lstStyle/>
          <a:p>
            <a:endParaRPr lang="en-GB" sz="200" dirty="0"/>
          </a:p>
        </p:txBody>
      </p:sp>
      <p:sp>
        <p:nvSpPr>
          <p:cNvPr id="88" name="TextBox 87"/>
          <p:cNvSpPr txBox="1"/>
          <p:nvPr/>
        </p:nvSpPr>
        <p:spPr>
          <a:xfrm>
            <a:off x="6094157" y="2988779"/>
            <a:ext cx="391412" cy="59411"/>
          </a:xfrm>
          <a:prstGeom prst="rect">
            <a:avLst/>
          </a:prstGeom>
          <a:noFill/>
        </p:spPr>
        <p:txBody>
          <a:bodyPr wrap="square" lIns="28351" tIns="14176" rIns="28351" bIns="14176" rtlCol="0">
            <a:spAutoFit/>
          </a:bodyPr>
          <a:lstStyle/>
          <a:p>
            <a:endParaRPr lang="en-GB" sz="200" dirty="0"/>
          </a:p>
        </p:txBody>
      </p:sp>
      <p:sp>
        <p:nvSpPr>
          <p:cNvPr id="106" name="TextBox 105"/>
          <p:cNvSpPr txBox="1"/>
          <p:nvPr/>
        </p:nvSpPr>
        <p:spPr>
          <a:xfrm>
            <a:off x="8181687" y="6510553"/>
            <a:ext cx="782824" cy="74795"/>
          </a:xfrm>
          <a:prstGeom prst="rect">
            <a:avLst/>
          </a:prstGeom>
          <a:noFill/>
        </p:spPr>
        <p:txBody>
          <a:bodyPr wrap="square" lIns="28351" tIns="14176" rIns="28351" bIns="14176" rtlCol="0">
            <a:spAutoFit/>
          </a:bodyPr>
          <a:lstStyle/>
          <a:p>
            <a:endParaRPr lang="en-GB" sz="300" dirty="0"/>
          </a:p>
        </p:txBody>
      </p:sp>
      <p:sp>
        <p:nvSpPr>
          <p:cNvPr id="118" name="TextBox 117"/>
          <p:cNvSpPr txBox="1"/>
          <p:nvPr/>
        </p:nvSpPr>
        <p:spPr>
          <a:xfrm>
            <a:off x="8051217" y="6385175"/>
            <a:ext cx="761079" cy="74795"/>
          </a:xfrm>
          <a:prstGeom prst="rect">
            <a:avLst/>
          </a:prstGeom>
          <a:noFill/>
        </p:spPr>
        <p:txBody>
          <a:bodyPr wrap="square" lIns="28351" tIns="14176" rIns="28351" bIns="14176" rtlCol="0">
            <a:spAutoFit/>
          </a:bodyPr>
          <a:lstStyle/>
          <a:p>
            <a:endParaRPr lang="en-GB" sz="300" dirty="0"/>
          </a:p>
        </p:txBody>
      </p:sp>
      <p:cxnSp>
        <p:nvCxnSpPr>
          <p:cNvPr id="101" name="Straight Connector 100"/>
          <p:cNvCxnSpPr>
            <a:endCxn id="126" idx="0"/>
          </p:cNvCxnSpPr>
          <p:nvPr/>
        </p:nvCxnSpPr>
        <p:spPr>
          <a:xfrm>
            <a:off x="6282987" y="318578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 descr="MCDC - Malaria Capacity development Consortium logo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9367"/>
            <a:ext cx="1201462" cy="573551"/>
          </a:xfrm>
          <a:prstGeom prst="rect">
            <a:avLst/>
          </a:prstGeom>
          <a:noFill/>
          <a:ln w="19050">
            <a:noFill/>
          </a:ln>
        </p:spPr>
      </p:pic>
      <p:cxnSp>
        <p:nvCxnSpPr>
          <p:cNvPr id="33" name="Straight Connector 32"/>
          <p:cNvCxnSpPr/>
          <p:nvPr/>
        </p:nvCxnSpPr>
        <p:spPr>
          <a:xfrm>
            <a:off x="1852" y="40582"/>
            <a:ext cx="9144000" cy="0"/>
          </a:xfrm>
          <a:prstGeom prst="line">
            <a:avLst/>
          </a:prstGeom>
          <a:ln w="12700">
            <a:solidFill>
              <a:srgbClr val="6699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648614"/>
            <a:ext cx="9144000" cy="0"/>
          </a:xfrm>
          <a:prstGeom prst="line">
            <a:avLst/>
          </a:prstGeom>
          <a:ln w="12700">
            <a:solidFill>
              <a:srgbClr val="6699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itle 39"/>
          <p:cNvSpPr>
            <a:spLocks noGrp="1"/>
          </p:cNvSpPr>
          <p:nvPr>
            <p:ph type="title"/>
          </p:nvPr>
        </p:nvSpPr>
        <p:spPr>
          <a:xfrm>
            <a:off x="611504" y="548640"/>
            <a:ext cx="8281036" cy="720090"/>
          </a:xfrm>
        </p:spPr>
        <p:txBody>
          <a:bodyPr>
            <a:noAutofit/>
          </a:bodyPr>
          <a:lstStyle/>
          <a:p>
            <a:r>
              <a:rPr lang="en-GB" sz="2400" dirty="0" smtClean="0"/>
              <a:t>Relationship between parasite density and household exposure</a:t>
            </a:r>
            <a:endParaRPr lang="en-US" sz="2400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half" idx="2"/>
          </p:nvPr>
        </p:nvSpPr>
        <p:spPr>
          <a:xfrm>
            <a:off x="611504" y="4509135"/>
            <a:ext cx="8281035" cy="2160270"/>
          </a:xfrm>
        </p:spPr>
        <p:txBody>
          <a:bodyPr>
            <a:normAutofit fontScale="92500" lnSpcReduction="10000"/>
          </a:bodyPr>
          <a:lstStyle/>
          <a:p>
            <a:r>
              <a:rPr lang="en-GB" sz="1800" dirty="0" smtClean="0"/>
              <a:t>A – </a:t>
            </a:r>
            <a:r>
              <a:rPr lang="en-GB" sz="1800" dirty="0" err="1" smtClean="0"/>
              <a:t>Boxplot</a:t>
            </a:r>
            <a:r>
              <a:rPr lang="en-GB" sz="1800" dirty="0" smtClean="0"/>
              <a:t> of log transformed parasite densities over different exposure categories (based on </a:t>
            </a:r>
            <a:r>
              <a:rPr lang="en-GB" sz="1800" dirty="0" smtClean="0"/>
              <a:t>quartiles</a:t>
            </a:r>
            <a:r>
              <a:rPr lang="en-GB" sz="1800" dirty="0" smtClean="0"/>
              <a:t>). Black lines indicate median values, red lines indicate mean values</a:t>
            </a:r>
          </a:p>
          <a:p>
            <a:endParaRPr lang="en-US" sz="900" dirty="0" smtClean="0"/>
          </a:p>
          <a:p>
            <a:r>
              <a:rPr lang="en-GB" sz="1800" dirty="0" smtClean="0"/>
              <a:t> B – The proportion of </a:t>
            </a:r>
            <a:r>
              <a:rPr lang="en-GB" sz="1800" dirty="0" err="1" smtClean="0"/>
              <a:t>subpatent</a:t>
            </a:r>
            <a:r>
              <a:rPr lang="en-GB" sz="1800" dirty="0" smtClean="0"/>
              <a:t> (&lt;100 parasites/µl) infections over different exposure categories</a:t>
            </a:r>
          </a:p>
          <a:p>
            <a:endParaRPr lang="en-US" sz="900" dirty="0" smtClean="0"/>
          </a:p>
          <a:p>
            <a:r>
              <a:rPr lang="en-GB" sz="1800" dirty="0" smtClean="0"/>
              <a:t> C – </a:t>
            </a:r>
            <a:r>
              <a:rPr lang="en-GB" sz="1800" dirty="0" err="1" smtClean="0"/>
              <a:t>Boxplot</a:t>
            </a:r>
            <a:r>
              <a:rPr lang="en-GB" sz="1800" dirty="0" smtClean="0"/>
              <a:t> of log transformed parasite densities over different age categories</a:t>
            </a:r>
          </a:p>
          <a:p>
            <a:endParaRPr lang="en-US" sz="900" dirty="0" smtClean="0"/>
          </a:p>
          <a:p>
            <a:r>
              <a:rPr lang="en-GB" sz="1800" dirty="0" smtClean="0"/>
              <a:t>D – The proportion of </a:t>
            </a:r>
            <a:r>
              <a:rPr lang="en-GB" sz="1800" dirty="0" err="1" smtClean="0"/>
              <a:t>subpatent</a:t>
            </a:r>
            <a:r>
              <a:rPr lang="en-GB" sz="1800" dirty="0" smtClean="0"/>
              <a:t> (&lt;100 parasites/µl) infections over different age categories</a:t>
            </a:r>
            <a:endParaRPr lang="en-US" sz="1800" dirty="0" smtClean="0"/>
          </a:p>
          <a:p>
            <a:endParaRPr lang="en-US" dirty="0"/>
          </a:p>
        </p:txBody>
      </p:sp>
      <p:sp>
        <p:nvSpPr>
          <p:cNvPr id="28" name="TextBox 31"/>
          <p:cNvSpPr txBox="1">
            <a:spLocks noChangeArrowheads="1"/>
          </p:cNvSpPr>
          <p:nvPr/>
        </p:nvSpPr>
        <p:spPr bwMode="auto">
          <a:xfrm>
            <a:off x="7665166" y="24276"/>
            <a:ext cx="1470743" cy="594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0116" tIns="20059" rIns="40116" bIns="20059">
            <a:spAutoFit/>
          </a:bodyPr>
          <a:lstStyle/>
          <a:p>
            <a:pPr algn="r"/>
            <a:r>
              <a:rPr lang="en-GB" sz="1200" b="1" dirty="0">
                <a:solidFill>
                  <a:srgbClr val="6699CC"/>
                </a:solidFill>
                <a:latin typeface="Arial Narrow" pitchFamily="34" charset="0"/>
              </a:rPr>
              <a:t>STRENGTHENING </a:t>
            </a:r>
          </a:p>
          <a:p>
            <a:pPr algn="r"/>
            <a:r>
              <a:rPr lang="en-GB" sz="1200" b="1" dirty="0">
                <a:solidFill>
                  <a:srgbClr val="6699CC"/>
                </a:solidFill>
                <a:latin typeface="Arial Narrow" pitchFamily="34" charset="0"/>
              </a:rPr>
              <a:t>RESEARCH </a:t>
            </a:r>
          </a:p>
          <a:p>
            <a:pPr algn="r"/>
            <a:r>
              <a:rPr lang="en-GB" sz="1200" b="1" dirty="0">
                <a:solidFill>
                  <a:srgbClr val="6699CC"/>
                </a:solidFill>
                <a:latin typeface="Arial Narrow" pitchFamily="34" charset="0"/>
              </a:rPr>
              <a:t>CAPACITY</a:t>
            </a:r>
            <a:endParaRPr lang="en-US" sz="1200" b="1" dirty="0">
              <a:solidFill>
                <a:srgbClr val="6699CC"/>
              </a:solidFill>
              <a:latin typeface="Arial Narrow" pitchFamily="34" charset="0"/>
            </a:endParaRPr>
          </a:p>
        </p:txBody>
      </p:sp>
      <p:pic>
        <p:nvPicPr>
          <p:cNvPr id="15" name="Content Placeholder 14"/>
          <p:cNvPicPr>
            <a:picLocks noGrp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11505" y="1268729"/>
            <a:ext cx="7920990" cy="32404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Box 86"/>
          <p:cNvSpPr txBox="1"/>
          <p:nvPr/>
        </p:nvSpPr>
        <p:spPr>
          <a:xfrm>
            <a:off x="6094157" y="2988779"/>
            <a:ext cx="391412" cy="59411"/>
          </a:xfrm>
          <a:prstGeom prst="rect">
            <a:avLst/>
          </a:prstGeom>
          <a:noFill/>
        </p:spPr>
        <p:txBody>
          <a:bodyPr wrap="square" lIns="28351" tIns="14176" rIns="28351" bIns="14176" rtlCol="0">
            <a:spAutoFit/>
          </a:bodyPr>
          <a:lstStyle/>
          <a:p>
            <a:endParaRPr lang="en-GB" sz="200" dirty="0"/>
          </a:p>
        </p:txBody>
      </p:sp>
      <p:sp>
        <p:nvSpPr>
          <p:cNvPr id="88" name="TextBox 87"/>
          <p:cNvSpPr txBox="1"/>
          <p:nvPr/>
        </p:nvSpPr>
        <p:spPr>
          <a:xfrm>
            <a:off x="6094157" y="2988779"/>
            <a:ext cx="391412" cy="59411"/>
          </a:xfrm>
          <a:prstGeom prst="rect">
            <a:avLst/>
          </a:prstGeom>
          <a:noFill/>
        </p:spPr>
        <p:txBody>
          <a:bodyPr wrap="square" lIns="28351" tIns="14176" rIns="28351" bIns="14176" rtlCol="0">
            <a:spAutoFit/>
          </a:bodyPr>
          <a:lstStyle/>
          <a:p>
            <a:endParaRPr lang="en-GB" sz="200" dirty="0"/>
          </a:p>
        </p:txBody>
      </p:sp>
      <p:sp>
        <p:nvSpPr>
          <p:cNvPr id="106" name="TextBox 105"/>
          <p:cNvSpPr txBox="1"/>
          <p:nvPr/>
        </p:nvSpPr>
        <p:spPr>
          <a:xfrm>
            <a:off x="8181687" y="6510553"/>
            <a:ext cx="782824" cy="74795"/>
          </a:xfrm>
          <a:prstGeom prst="rect">
            <a:avLst/>
          </a:prstGeom>
          <a:noFill/>
        </p:spPr>
        <p:txBody>
          <a:bodyPr wrap="square" lIns="28351" tIns="14176" rIns="28351" bIns="14176" rtlCol="0">
            <a:spAutoFit/>
          </a:bodyPr>
          <a:lstStyle/>
          <a:p>
            <a:endParaRPr lang="en-GB" sz="300" dirty="0"/>
          </a:p>
        </p:txBody>
      </p:sp>
      <p:sp>
        <p:nvSpPr>
          <p:cNvPr id="118" name="TextBox 117"/>
          <p:cNvSpPr txBox="1"/>
          <p:nvPr/>
        </p:nvSpPr>
        <p:spPr>
          <a:xfrm>
            <a:off x="8051217" y="6385175"/>
            <a:ext cx="761079" cy="74795"/>
          </a:xfrm>
          <a:prstGeom prst="rect">
            <a:avLst/>
          </a:prstGeom>
          <a:noFill/>
        </p:spPr>
        <p:txBody>
          <a:bodyPr wrap="square" lIns="28351" tIns="14176" rIns="28351" bIns="14176" rtlCol="0">
            <a:spAutoFit/>
          </a:bodyPr>
          <a:lstStyle/>
          <a:p>
            <a:endParaRPr lang="en-GB" sz="300" dirty="0"/>
          </a:p>
        </p:txBody>
      </p:sp>
      <p:cxnSp>
        <p:nvCxnSpPr>
          <p:cNvPr id="101" name="Straight Connector 100"/>
          <p:cNvCxnSpPr>
            <a:endCxn id="126" idx="0"/>
          </p:cNvCxnSpPr>
          <p:nvPr/>
        </p:nvCxnSpPr>
        <p:spPr>
          <a:xfrm>
            <a:off x="6282987" y="318578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 descr="MCDC - Malaria Capacity development Consortium logo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9367"/>
            <a:ext cx="1201462" cy="573551"/>
          </a:xfrm>
          <a:prstGeom prst="rect">
            <a:avLst/>
          </a:prstGeom>
          <a:noFill/>
          <a:ln w="19050">
            <a:noFill/>
          </a:ln>
        </p:spPr>
      </p:pic>
      <p:cxnSp>
        <p:nvCxnSpPr>
          <p:cNvPr id="33" name="Straight Connector 32"/>
          <p:cNvCxnSpPr/>
          <p:nvPr/>
        </p:nvCxnSpPr>
        <p:spPr>
          <a:xfrm>
            <a:off x="1852" y="40582"/>
            <a:ext cx="9144000" cy="0"/>
          </a:xfrm>
          <a:prstGeom prst="line">
            <a:avLst/>
          </a:prstGeom>
          <a:ln w="12700">
            <a:solidFill>
              <a:srgbClr val="6699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648614"/>
            <a:ext cx="9144000" cy="0"/>
          </a:xfrm>
          <a:prstGeom prst="line">
            <a:avLst/>
          </a:prstGeom>
          <a:ln w="12700">
            <a:solidFill>
              <a:srgbClr val="6699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971550" y="548640"/>
            <a:ext cx="7200900" cy="886460"/>
          </a:xfrm>
        </p:spPr>
        <p:txBody>
          <a:bodyPr>
            <a:noAutofit/>
          </a:bodyPr>
          <a:lstStyle/>
          <a:p>
            <a:pPr algn="ctr"/>
            <a:r>
              <a:rPr lang="en-GB" sz="2800" dirty="0" smtClean="0"/>
              <a:t>Simulations of treatment decisions using different household prevalence thresholds to trigger household delivery of </a:t>
            </a:r>
            <a:r>
              <a:rPr lang="en-GB" sz="2800" dirty="0" err="1" smtClean="0"/>
              <a:t>tMDA</a:t>
            </a:r>
            <a:endParaRPr lang="en-US" sz="2800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half" idx="2"/>
          </p:nvPr>
        </p:nvSpPr>
        <p:spPr>
          <a:xfrm>
            <a:off x="251460" y="1628775"/>
            <a:ext cx="3960495" cy="4320540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n-GB" sz="2400" dirty="0" smtClean="0"/>
              <a:t>The black line represents the percentage of infections that would be correctly treated</a:t>
            </a:r>
          </a:p>
          <a:p>
            <a:pPr>
              <a:buFont typeface="Arial" pitchFamily="34" charset="0"/>
              <a:buChar char="•"/>
            </a:pPr>
            <a:endParaRPr lang="en-GB" sz="800" dirty="0" smtClean="0"/>
          </a:p>
          <a:p>
            <a:pPr>
              <a:buFont typeface="Arial" pitchFamily="34" charset="0"/>
              <a:buChar char="•"/>
            </a:pPr>
            <a:r>
              <a:rPr lang="en-GB" sz="2400" dirty="0" smtClean="0"/>
              <a:t> The gray line represents the percentage of treatments that would be correctly administered to true positives</a:t>
            </a:r>
          </a:p>
          <a:p>
            <a:pPr>
              <a:buFont typeface="Arial" pitchFamily="34" charset="0"/>
              <a:buChar char="•"/>
            </a:pPr>
            <a:endParaRPr lang="en-GB" sz="800" dirty="0" smtClean="0"/>
          </a:p>
          <a:p>
            <a:pPr>
              <a:buFont typeface="Arial" pitchFamily="34" charset="0"/>
              <a:buChar char="•"/>
            </a:pPr>
            <a:r>
              <a:rPr lang="en-GB" sz="2400" dirty="0" smtClean="0"/>
              <a:t>The red dashed line indicates the number of treatments that would be administered 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  <p:sp>
        <p:nvSpPr>
          <p:cNvPr id="28" name="TextBox 31"/>
          <p:cNvSpPr txBox="1">
            <a:spLocks noChangeArrowheads="1"/>
          </p:cNvSpPr>
          <p:nvPr/>
        </p:nvSpPr>
        <p:spPr bwMode="auto">
          <a:xfrm>
            <a:off x="7665166" y="24276"/>
            <a:ext cx="1470743" cy="594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0116" tIns="20059" rIns="40116" bIns="20059">
            <a:spAutoFit/>
          </a:bodyPr>
          <a:lstStyle/>
          <a:p>
            <a:pPr algn="r"/>
            <a:r>
              <a:rPr lang="en-GB" sz="1200" b="1" dirty="0">
                <a:solidFill>
                  <a:srgbClr val="6699CC"/>
                </a:solidFill>
                <a:latin typeface="Arial Narrow" pitchFamily="34" charset="0"/>
              </a:rPr>
              <a:t>STRENGTHENING </a:t>
            </a:r>
          </a:p>
          <a:p>
            <a:pPr algn="r"/>
            <a:r>
              <a:rPr lang="en-GB" sz="1200" b="1" dirty="0">
                <a:solidFill>
                  <a:srgbClr val="6699CC"/>
                </a:solidFill>
                <a:latin typeface="Arial Narrow" pitchFamily="34" charset="0"/>
              </a:rPr>
              <a:t>RESEARCH </a:t>
            </a:r>
          </a:p>
          <a:p>
            <a:pPr algn="r"/>
            <a:r>
              <a:rPr lang="en-GB" sz="1200" b="1" dirty="0">
                <a:solidFill>
                  <a:srgbClr val="6699CC"/>
                </a:solidFill>
                <a:latin typeface="Arial Narrow" pitchFamily="34" charset="0"/>
              </a:rPr>
              <a:t>CAPACITY</a:t>
            </a:r>
            <a:endParaRPr lang="en-US" sz="1200" b="1" dirty="0">
              <a:solidFill>
                <a:srgbClr val="6699CC"/>
              </a:solidFill>
              <a:latin typeface="Arial Narrow" pitchFamily="34" charset="0"/>
            </a:endParaRPr>
          </a:p>
        </p:txBody>
      </p:sp>
      <p:pic>
        <p:nvPicPr>
          <p:cNvPr id="16" name="Content Placeholder 15"/>
          <p:cNvPicPr>
            <a:picLocks noGrp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211955" y="1628775"/>
            <a:ext cx="4932043" cy="432054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3851909" y="5949315"/>
            <a:ext cx="50406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Decreasing the threshold led to an increase in the proportion of infections that would be correctly treated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Box 86"/>
          <p:cNvSpPr txBox="1"/>
          <p:nvPr/>
        </p:nvSpPr>
        <p:spPr>
          <a:xfrm>
            <a:off x="6094157" y="2988779"/>
            <a:ext cx="391412" cy="59411"/>
          </a:xfrm>
          <a:prstGeom prst="rect">
            <a:avLst/>
          </a:prstGeom>
          <a:noFill/>
        </p:spPr>
        <p:txBody>
          <a:bodyPr wrap="square" lIns="28351" tIns="14176" rIns="28351" bIns="14176" rtlCol="0">
            <a:spAutoFit/>
          </a:bodyPr>
          <a:lstStyle/>
          <a:p>
            <a:endParaRPr lang="en-GB" sz="200" dirty="0"/>
          </a:p>
        </p:txBody>
      </p:sp>
      <p:sp>
        <p:nvSpPr>
          <p:cNvPr id="88" name="TextBox 87"/>
          <p:cNvSpPr txBox="1"/>
          <p:nvPr/>
        </p:nvSpPr>
        <p:spPr>
          <a:xfrm>
            <a:off x="6094157" y="2988779"/>
            <a:ext cx="391412" cy="59411"/>
          </a:xfrm>
          <a:prstGeom prst="rect">
            <a:avLst/>
          </a:prstGeom>
          <a:noFill/>
        </p:spPr>
        <p:txBody>
          <a:bodyPr wrap="square" lIns="28351" tIns="14176" rIns="28351" bIns="14176" rtlCol="0">
            <a:spAutoFit/>
          </a:bodyPr>
          <a:lstStyle/>
          <a:p>
            <a:endParaRPr lang="en-GB" sz="200" dirty="0"/>
          </a:p>
        </p:txBody>
      </p:sp>
      <p:sp>
        <p:nvSpPr>
          <p:cNvPr id="106" name="TextBox 105"/>
          <p:cNvSpPr txBox="1"/>
          <p:nvPr/>
        </p:nvSpPr>
        <p:spPr>
          <a:xfrm>
            <a:off x="8181687" y="6510553"/>
            <a:ext cx="782824" cy="74795"/>
          </a:xfrm>
          <a:prstGeom prst="rect">
            <a:avLst/>
          </a:prstGeom>
          <a:noFill/>
        </p:spPr>
        <p:txBody>
          <a:bodyPr wrap="square" lIns="28351" tIns="14176" rIns="28351" bIns="14176" rtlCol="0">
            <a:spAutoFit/>
          </a:bodyPr>
          <a:lstStyle/>
          <a:p>
            <a:endParaRPr lang="en-GB" sz="300" dirty="0"/>
          </a:p>
        </p:txBody>
      </p:sp>
      <p:sp>
        <p:nvSpPr>
          <p:cNvPr id="118" name="TextBox 117"/>
          <p:cNvSpPr txBox="1"/>
          <p:nvPr/>
        </p:nvSpPr>
        <p:spPr>
          <a:xfrm>
            <a:off x="8051217" y="6385175"/>
            <a:ext cx="761079" cy="74795"/>
          </a:xfrm>
          <a:prstGeom prst="rect">
            <a:avLst/>
          </a:prstGeom>
          <a:noFill/>
        </p:spPr>
        <p:txBody>
          <a:bodyPr wrap="square" lIns="28351" tIns="14176" rIns="28351" bIns="14176" rtlCol="0">
            <a:spAutoFit/>
          </a:bodyPr>
          <a:lstStyle/>
          <a:p>
            <a:endParaRPr lang="en-GB" sz="300" dirty="0"/>
          </a:p>
        </p:txBody>
      </p:sp>
      <p:cxnSp>
        <p:nvCxnSpPr>
          <p:cNvPr id="101" name="Straight Connector 100"/>
          <p:cNvCxnSpPr>
            <a:endCxn id="126" idx="0"/>
          </p:cNvCxnSpPr>
          <p:nvPr/>
        </p:nvCxnSpPr>
        <p:spPr>
          <a:xfrm>
            <a:off x="6282987" y="318578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 descr="MCDC - Malaria Capacity development Consortium logo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9367"/>
            <a:ext cx="1201462" cy="573551"/>
          </a:xfrm>
          <a:prstGeom prst="rect">
            <a:avLst/>
          </a:prstGeom>
          <a:noFill/>
          <a:ln w="19050">
            <a:noFill/>
          </a:ln>
        </p:spPr>
      </p:pic>
      <p:cxnSp>
        <p:nvCxnSpPr>
          <p:cNvPr id="33" name="Straight Connector 32"/>
          <p:cNvCxnSpPr/>
          <p:nvPr/>
        </p:nvCxnSpPr>
        <p:spPr>
          <a:xfrm>
            <a:off x="1852" y="40582"/>
            <a:ext cx="9144000" cy="0"/>
          </a:xfrm>
          <a:prstGeom prst="line">
            <a:avLst/>
          </a:prstGeom>
          <a:ln w="12700">
            <a:solidFill>
              <a:srgbClr val="6699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648614"/>
            <a:ext cx="9144000" cy="0"/>
          </a:xfrm>
          <a:prstGeom prst="line">
            <a:avLst/>
          </a:prstGeom>
          <a:ln w="12700">
            <a:solidFill>
              <a:srgbClr val="6699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itle 3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Conclusion-1</a:t>
            </a:r>
            <a:endParaRPr lang="en-GB" sz="3200" dirty="0"/>
          </a:p>
        </p:txBody>
      </p:sp>
      <p:sp>
        <p:nvSpPr>
          <p:cNvPr id="42" name="Subtitle 4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sz="3000" dirty="0" smtClean="0"/>
              <a:t>Results of </a:t>
            </a:r>
            <a:r>
              <a:rPr lang="en-GB" sz="3000" dirty="0" err="1" smtClean="0"/>
              <a:t>qPCR</a:t>
            </a:r>
            <a:r>
              <a:rPr lang="en-GB" sz="3000" dirty="0" smtClean="0"/>
              <a:t> analysis showed that 56% of infections were sub-patent</a:t>
            </a:r>
          </a:p>
          <a:p>
            <a:endParaRPr lang="en-GB" sz="2200" dirty="0" smtClean="0"/>
          </a:p>
          <a:p>
            <a:r>
              <a:rPr lang="en-GB" sz="3000" dirty="0" smtClean="0"/>
              <a:t>At the household level, the proportion of infections defined as sub-patent is positively associated with exposure</a:t>
            </a:r>
          </a:p>
          <a:p>
            <a:endParaRPr lang="en-GB" sz="2200" dirty="0" smtClean="0"/>
          </a:p>
          <a:p>
            <a:r>
              <a:rPr lang="en-GB" sz="3000" dirty="0" smtClean="0"/>
              <a:t>Microscopy and RDTs are unlikely to have adequate sensitivity to identify transmission hotspots where acquired immunity allows people to control infections to very low densities</a:t>
            </a:r>
            <a:endParaRPr lang="en-US" sz="3000" dirty="0" smtClean="0"/>
          </a:p>
          <a:p>
            <a:pPr lvl="1"/>
            <a:endParaRPr lang="en-GB" sz="2400" dirty="0" smtClean="0"/>
          </a:p>
          <a:p>
            <a:pPr>
              <a:buNone/>
            </a:pPr>
            <a:endParaRPr lang="en-GB" sz="2800" dirty="0" smtClean="0"/>
          </a:p>
          <a:p>
            <a:endParaRPr lang="en-GB" sz="2800" dirty="0" smtClean="0"/>
          </a:p>
          <a:p>
            <a:pPr lvl="1">
              <a:buNone/>
            </a:pPr>
            <a:endParaRPr lang="en-GB" sz="2400" dirty="0"/>
          </a:p>
        </p:txBody>
      </p:sp>
      <p:sp>
        <p:nvSpPr>
          <p:cNvPr id="28" name="TextBox 31"/>
          <p:cNvSpPr txBox="1">
            <a:spLocks noChangeArrowheads="1"/>
          </p:cNvSpPr>
          <p:nvPr/>
        </p:nvSpPr>
        <p:spPr bwMode="auto">
          <a:xfrm>
            <a:off x="7665166" y="24276"/>
            <a:ext cx="1470743" cy="594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0116" tIns="20059" rIns="40116" bIns="20059">
            <a:spAutoFit/>
          </a:bodyPr>
          <a:lstStyle/>
          <a:p>
            <a:pPr algn="r"/>
            <a:r>
              <a:rPr lang="en-GB" sz="1200" b="1" dirty="0">
                <a:solidFill>
                  <a:srgbClr val="6699CC"/>
                </a:solidFill>
                <a:latin typeface="Arial Narrow" pitchFamily="34" charset="0"/>
              </a:rPr>
              <a:t>STRENGTHENING </a:t>
            </a:r>
          </a:p>
          <a:p>
            <a:pPr algn="r"/>
            <a:r>
              <a:rPr lang="en-GB" sz="1200" b="1" dirty="0">
                <a:solidFill>
                  <a:srgbClr val="6699CC"/>
                </a:solidFill>
                <a:latin typeface="Arial Narrow" pitchFamily="34" charset="0"/>
              </a:rPr>
              <a:t>RESEARCH </a:t>
            </a:r>
          </a:p>
          <a:p>
            <a:pPr algn="r"/>
            <a:r>
              <a:rPr lang="en-GB" sz="1200" b="1" dirty="0">
                <a:solidFill>
                  <a:srgbClr val="6699CC"/>
                </a:solidFill>
                <a:latin typeface="Arial Narrow" pitchFamily="34" charset="0"/>
              </a:rPr>
              <a:t>CAPACITY</a:t>
            </a:r>
            <a:endParaRPr lang="en-US" sz="1200" b="1" dirty="0">
              <a:solidFill>
                <a:srgbClr val="6699CC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Box 86"/>
          <p:cNvSpPr txBox="1"/>
          <p:nvPr/>
        </p:nvSpPr>
        <p:spPr>
          <a:xfrm>
            <a:off x="6094157" y="2988779"/>
            <a:ext cx="391412" cy="59411"/>
          </a:xfrm>
          <a:prstGeom prst="rect">
            <a:avLst/>
          </a:prstGeom>
          <a:noFill/>
        </p:spPr>
        <p:txBody>
          <a:bodyPr wrap="square" lIns="28351" tIns="14176" rIns="28351" bIns="14176" rtlCol="0">
            <a:spAutoFit/>
          </a:bodyPr>
          <a:lstStyle/>
          <a:p>
            <a:endParaRPr lang="en-GB" sz="200" dirty="0"/>
          </a:p>
        </p:txBody>
      </p:sp>
      <p:sp>
        <p:nvSpPr>
          <p:cNvPr id="88" name="TextBox 87"/>
          <p:cNvSpPr txBox="1"/>
          <p:nvPr/>
        </p:nvSpPr>
        <p:spPr>
          <a:xfrm>
            <a:off x="6094157" y="2988779"/>
            <a:ext cx="391412" cy="59411"/>
          </a:xfrm>
          <a:prstGeom prst="rect">
            <a:avLst/>
          </a:prstGeom>
          <a:noFill/>
        </p:spPr>
        <p:txBody>
          <a:bodyPr wrap="square" lIns="28351" tIns="14176" rIns="28351" bIns="14176" rtlCol="0">
            <a:spAutoFit/>
          </a:bodyPr>
          <a:lstStyle/>
          <a:p>
            <a:endParaRPr lang="en-GB" sz="200" dirty="0"/>
          </a:p>
        </p:txBody>
      </p:sp>
      <p:sp>
        <p:nvSpPr>
          <p:cNvPr id="106" name="TextBox 105"/>
          <p:cNvSpPr txBox="1"/>
          <p:nvPr/>
        </p:nvSpPr>
        <p:spPr>
          <a:xfrm>
            <a:off x="8181687" y="6510553"/>
            <a:ext cx="782824" cy="74795"/>
          </a:xfrm>
          <a:prstGeom prst="rect">
            <a:avLst/>
          </a:prstGeom>
          <a:noFill/>
        </p:spPr>
        <p:txBody>
          <a:bodyPr wrap="square" lIns="28351" tIns="14176" rIns="28351" bIns="14176" rtlCol="0">
            <a:spAutoFit/>
          </a:bodyPr>
          <a:lstStyle/>
          <a:p>
            <a:endParaRPr lang="en-GB" sz="300" dirty="0"/>
          </a:p>
        </p:txBody>
      </p:sp>
      <p:sp>
        <p:nvSpPr>
          <p:cNvPr id="118" name="TextBox 117"/>
          <p:cNvSpPr txBox="1"/>
          <p:nvPr/>
        </p:nvSpPr>
        <p:spPr>
          <a:xfrm>
            <a:off x="8051217" y="6385175"/>
            <a:ext cx="761079" cy="74795"/>
          </a:xfrm>
          <a:prstGeom prst="rect">
            <a:avLst/>
          </a:prstGeom>
          <a:noFill/>
        </p:spPr>
        <p:txBody>
          <a:bodyPr wrap="square" lIns="28351" tIns="14176" rIns="28351" bIns="14176" rtlCol="0">
            <a:spAutoFit/>
          </a:bodyPr>
          <a:lstStyle/>
          <a:p>
            <a:endParaRPr lang="en-GB" sz="300" dirty="0"/>
          </a:p>
        </p:txBody>
      </p:sp>
      <p:cxnSp>
        <p:nvCxnSpPr>
          <p:cNvPr id="101" name="Straight Connector 100"/>
          <p:cNvCxnSpPr>
            <a:endCxn id="126" idx="0"/>
          </p:cNvCxnSpPr>
          <p:nvPr/>
        </p:nvCxnSpPr>
        <p:spPr>
          <a:xfrm>
            <a:off x="6282987" y="318578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 descr="MCDC - Malaria Capacity development Consortium logo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9367"/>
            <a:ext cx="1201462" cy="573551"/>
          </a:xfrm>
          <a:prstGeom prst="rect">
            <a:avLst/>
          </a:prstGeom>
          <a:noFill/>
          <a:ln w="19050">
            <a:noFill/>
          </a:ln>
        </p:spPr>
      </p:pic>
      <p:cxnSp>
        <p:nvCxnSpPr>
          <p:cNvPr id="33" name="Straight Connector 32"/>
          <p:cNvCxnSpPr/>
          <p:nvPr/>
        </p:nvCxnSpPr>
        <p:spPr>
          <a:xfrm>
            <a:off x="1852" y="40582"/>
            <a:ext cx="9144000" cy="0"/>
          </a:xfrm>
          <a:prstGeom prst="line">
            <a:avLst/>
          </a:prstGeom>
          <a:ln w="12700">
            <a:solidFill>
              <a:srgbClr val="6699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648614"/>
            <a:ext cx="9144000" cy="0"/>
          </a:xfrm>
          <a:prstGeom prst="line">
            <a:avLst/>
          </a:prstGeom>
          <a:ln w="12700">
            <a:solidFill>
              <a:srgbClr val="6699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itle 39"/>
          <p:cNvSpPr>
            <a:spLocks noGrp="1"/>
          </p:cNvSpPr>
          <p:nvPr>
            <p:ph type="title"/>
          </p:nvPr>
        </p:nvSpPr>
        <p:spPr>
          <a:xfrm>
            <a:off x="457200" y="548640"/>
            <a:ext cx="8229600" cy="868998"/>
          </a:xfrm>
        </p:spPr>
        <p:txBody>
          <a:bodyPr>
            <a:normAutofit/>
          </a:bodyPr>
          <a:lstStyle/>
          <a:p>
            <a:r>
              <a:rPr lang="en-GB" sz="3200" dirty="0" smtClean="0"/>
              <a:t>Conclusion-2</a:t>
            </a:r>
            <a:endParaRPr lang="en-GB" sz="3200" dirty="0"/>
          </a:p>
        </p:txBody>
      </p:sp>
      <p:sp>
        <p:nvSpPr>
          <p:cNvPr id="42" name="Subtitle 4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Due to a positive association between RDT sensitivity and parasite density, RDTs are likely to display lowest sensitivity in transmission hotspots</a:t>
            </a:r>
          </a:p>
          <a:p>
            <a:endParaRPr lang="en-GB" sz="2000" dirty="0" smtClean="0"/>
          </a:p>
          <a:p>
            <a:r>
              <a:rPr lang="en-GB" sz="2800" dirty="0" smtClean="0"/>
              <a:t>Failure to properly target individuals in hotspots may allow transmission to persist</a:t>
            </a:r>
          </a:p>
          <a:p>
            <a:endParaRPr lang="en-GB" sz="2000" dirty="0" smtClean="0"/>
          </a:p>
          <a:p>
            <a:r>
              <a:rPr lang="en-GB" sz="2800" dirty="0" smtClean="0"/>
              <a:t> Use of more sensitive diagnostics might be able to get round this problem</a:t>
            </a:r>
            <a:endParaRPr lang="en-US" sz="2800" dirty="0" smtClean="0"/>
          </a:p>
          <a:p>
            <a:endParaRPr lang="en-GB" sz="2800" dirty="0" smtClean="0"/>
          </a:p>
          <a:p>
            <a:endParaRPr lang="en-GB" sz="2800" dirty="0" smtClean="0"/>
          </a:p>
          <a:p>
            <a:endParaRPr lang="en-GB" dirty="0"/>
          </a:p>
        </p:txBody>
      </p:sp>
      <p:sp>
        <p:nvSpPr>
          <p:cNvPr id="28" name="TextBox 31"/>
          <p:cNvSpPr txBox="1">
            <a:spLocks noChangeArrowheads="1"/>
          </p:cNvSpPr>
          <p:nvPr/>
        </p:nvSpPr>
        <p:spPr bwMode="auto">
          <a:xfrm>
            <a:off x="7665166" y="24276"/>
            <a:ext cx="1470743" cy="594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0116" tIns="20059" rIns="40116" bIns="20059">
            <a:spAutoFit/>
          </a:bodyPr>
          <a:lstStyle/>
          <a:p>
            <a:pPr algn="r"/>
            <a:r>
              <a:rPr lang="en-GB" sz="1200" b="1" dirty="0">
                <a:solidFill>
                  <a:srgbClr val="6699CC"/>
                </a:solidFill>
                <a:latin typeface="Arial Narrow" pitchFamily="34" charset="0"/>
              </a:rPr>
              <a:t>STRENGTHENING </a:t>
            </a:r>
          </a:p>
          <a:p>
            <a:pPr algn="r"/>
            <a:r>
              <a:rPr lang="en-GB" sz="1200" b="1" dirty="0">
                <a:solidFill>
                  <a:srgbClr val="6699CC"/>
                </a:solidFill>
                <a:latin typeface="Arial Narrow" pitchFamily="34" charset="0"/>
              </a:rPr>
              <a:t>RESEARCH </a:t>
            </a:r>
          </a:p>
          <a:p>
            <a:pPr algn="r"/>
            <a:r>
              <a:rPr lang="en-GB" sz="1200" b="1" dirty="0">
                <a:solidFill>
                  <a:srgbClr val="6699CC"/>
                </a:solidFill>
                <a:latin typeface="Arial Narrow" pitchFamily="34" charset="0"/>
              </a:rPr>
              <a:t>CAPACITY</a:t>
            </a:r>
            <a:endParaRPr lang="en-US" sz="1200" b="1" dirty="0">
              <a:solidFill>
                <a:srgbClr val="6699CC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Box 86"/>
          <p:cNvSpPr txBox="1"/>
          <p:nvPr/>
        </p:nvSpPr>
        <p:spPr>
          <a:xfrm>
            <a:off x="6094157" y="2988779"/>
            <a:ext cx="391412" cy="59411"/>
          </a:xfrm>
          <a:prstGeom prst="rect">
            <a:avLst/>
          </a:prstGeom>
          <a:noFill/>
        </p:spPr>
        <p:txBody>
          <a:bodyPr wrap="square" lIns="28351" tIns="14176" rIns="28351" bIns="14176" rtlCol="0">
            <a:spAutoFit/>
          </a:bodyPr>
          <a:lstStyle/>
          <a:p>
            <a:endParaRPr lang="en-GB" sz="200" dirty="0"/>
          </a:p>
        </p:txBody>
      </p:sp>
      <p:sp>
        <p:nvSpPr>
          <p:cNvPr id="88" name="TextBox 87"/>
          <p:cNvSpPr txBox="1"/>
          <p:nvPr/>
        </p:nvSpPr>
        <p:spPr>
          <a:xfrm>
            <a:off x="6094157" y="2988779"/>
            <a:ext cx="391412" cy="59411"/>
          </a:xfrm>
          <a:prstGeom prst="rect">
            <a:avLst/>
          </a:prstGeom>
          <a:noFill/>
        </p:spPr>
        <p:txBody>
          <a:bodyPr wrap="square" lIns="28351" tIns="14176" rIns="28351" bIns="14176" rtlCol="0">
            <a:spAutoFit/>
          </a:bodyPr>
          <a:lstStyle/>
          <a:p>
            <a:endParaRPr lang="en-GB" sz="200" dirty="0"/>
          </a:p>
        </p:txBody>
      </p:sp>
      <p:sp>
        <p:nvSpPr>
          <p:cNvPr id="106" name="TextBox 105"/>
          <p:cNvSpPr txBox="1"/>
          <p:nvPr/>
        </p:nvSpPr>
        <p:spPr>
          <a:xfrm>
            <a:off x="8181687" y="6510553"/>
            <a:ext cx="782824" cy="74795"/>
          </a:xfrm>
          <a:prstGeom prst="rect">
            <a:avLst/>
          </a:prstGeom>
          <a:noFill/>
        </p:spPr>
        <p:txBody>
          <a:bodyPr wrap="square" lIns="28351" tIns="14176" rIns="28351" bIns="14176" rtlCol="0">
            <a:spAutoFit/>
          </a:bodyPr>
          <a:lstStyle/>
          <a:p>
            <a:endParaRPr lang="en-GB" sz="300" dirty="0"/>
          </a:p>
        </p:txBody>
      </p:sp>
      <p:sp>
        <p:nvSpPr>
          <p:cNvPr id="118" name="TextBox 117"/>
          <p:cNvSpPr txBox="1"/>
          <p:nvPr/>
        </p:nvSpPr>
        <p:spPr>
          <a:xfrm>
            <a:off x="8051217" y="6385175"/>
            <a:ext cx="761079" cy="74795"/>
          </a:xfrm>
          <a:prstGeom prst="rect">
            <a:avLst/>
          </a:prstGeom>
          <a:noFill/>
        </p:spPr>
        <p:txBody>
          <a:bodyPr wrap="square" lIns="28351" tIns="14176" rIns="28351" bIns="14176" rtlCol="0">
            <a:spAutoFit/>
          </a:bodyPr>
          <a:lstStyle/>
          <a:p>
            <a:endParaRPr lang="en-GB" sz="300" dirty="0"/>
          </a:p>
        </p:txBody>
      </p:sp>
      <p:cxnSp>
        <p:nvCxnSpPr>
          <p:cNvPr id="101" name="Straight Connector 100"/>
          <p:cNvCxnSpPr>
            <a:endCxn id="126" idx="0"/>
          </p:cNvCxnSpPr>
          <p:nvPr/>
        </p:nvCxnSpPr>
        <p:spPr>
          <a:xfrm>
            <a:off x="6282987" y="318578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 descr="MCDC - Malaria Capacity development Consortium logo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9367"/>
            <a:ext cx="1201462" cy="573551"/>
          </a:xfrm>
          <a:prstGeom prst="rect">
            <a:avLst/>
          </a:prstGeom>
          <a:noFill/>
          <a:ln w="19050">
            <a:noFill/>
          </a:ln>
        </p:spPr>
      </p:pic>
      <p:cxnSp>
        <p:nvCxnSpPr>
          <p:cNvPr id="33" name="Straight Connector 32"/>
          <p:cNvCxnSpPr/>
          <p:nvPr/>
        </p:nvCxnSpPr>
        <p:spPr>
          <a:xfrm>
            <a:off x="1852" y="40582"/>
            <a:ext cx="9144000" cy="0"/>
          </a:xfrm>
          <a:prstGeom prst="line">
            <a:avLst/>
          </a:prstGeom>
          <a:ln w="12700">
            <a:solidFill>
              <a:srgbClr val="6699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648614"/>
            <a:ext cx="9144000" cy="0"/>
          </a:xfrm>
          <a:prstGeom prst="line">
            <a:avLst/>
          </a:prstGeom>
          <a:ln w="12700">
            <a:solidFill>
              <a:srgbClr val="6699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itle 39"/>
          <p:cNvSpPr>
            <a:spLocks noGrp="1"/>
          </p:cNvSpPr>
          <p:nvPr>
            <p:ph type="title"/>
          </p:nvPr>
        </p:nvSpPr>
        <p:spPr>
          <a:xfrm>
            <a:off x="457200" y="548640"/>
            <a:ext cx="8229600" cy="720090"/>
          </a:xfrm>
        </p:spPr>
        <p:txBody>
          <a:bodyPr>
            <a:normAutofit/>
          </a:bodyPr>
          <a:lstStyle/>
          <a:p>
            <a:r>
              <a:rPr lang="en-GB" sz="3200" dirty="0" smtClean="0"/>
              <a:t>Conclusion -3</a:t>
            </a:r>
            <a:endParaRPr lang="en-GB" sz="3200" dirty="0"/>
          </a:p>
        </p:txBody>
      </p:sp>
      <p:sp>
        <p:nvSpPr>
          <p:cNvPr id="42" name="Subtitle 41"/>
          <p:cNvSpPr>
            <a:spLocks noGrp="1"/>
          </p:cNvSpPr>
          <p:nvPr>
            <p:ph idx="1"/>
          </p:nvPr>
        </p:nvSpPr>
        <p:spPr>
          <a:xfrm>
            <a:off x="457200" y="1268730"/>
            <a:ext cx="8229600" cy="4857435"/>
          </a:xfrm>
        </p:spPr>
        <p:txBody>
          <a:bodyPr>
            <a:normAutofit/>
          </a:bodyPr>
          <a:lstStyle/>
          <a:p>
            <a:r>
              <a:rPr lang="en-GB" sz="2800" dirty="0" smtClean="0"/>
              <a:t>Simulations of different </a:t>
            </a:r>
            <a:r>
              <a:rPr lang="en-GB" sz="2800" dirty="0" err="1" smtClean="0"/>
              <a:t>tMDA</a:t>
            </a:r>
            <a:r>
              <a:rPr lang="en-GB" sz="2800" dirty="0" smtClean="0"/>
              <a:t> strategies suggest that treating all individuals in households where RDT prevalence was above 20% would increase the number of infections treated from 43 to 55%. However, 45% of infections would remain untreated</a:t>
            </a:r>
          </a:p>
          <a:p>
            <a:pPr>
              <a:buNone/>
            </a:pPr>
            <a:endParaRPr lang="en-GB" sz="2000" dirty="0" smtClean="0"/>
          </a:p>
          <a:p>
            <a:r>
              <a:rPr lang="en-GB" sz="2800" dirty="0" smtClean="0"/>
              <a:t>Community-wide MDA may be needed to successfully treat the asymptomatic parasite reservoir in communities such as the one studied</a:t>
            </a:r>
          </a:p>
          <a:p>
            <a:endParaRPr lang="en-GB" sz="2800" dirty="0"/>
          </a:p>
        </p:txBody>
      </p:sp>
      <p:sp>
        <p:nvSpPr>
          <p:cNvPr id="28" name="TextBox 31"/>
          <p:cNvSpPr txBox="1">
            <a:spLocks noChangeArrowheads="1"/>
          </p:cNvSpPr>
          <p:nvPr/>
        </p:nvSpPr>
        <p:spPr bwMode="auto">
          <a:xfrm>
            <a:off x="7665166" y="24276"/>
            <a:ext cx="1470743" cy="594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0116" tIns="20059" rIns="40116" bIns="20059">
            <a:spAutoFit/>
          </a:bodyPr>
          <a:lstStyle/>
          <a:p>
            <a:pPr algn="r"/>
            <a:r>
              <a:rPr lang="en-GB" sz="1200" b="1" dirty="0">
                <a:solidFill>
                  <a:srgbClr val="6699CC"/>
                </a:solidFill>
                <a:latin typeface="Arial Narrow" pitchFamily="34" charset="0"/>
              </a:rPr>
              <a:t>STRENGTHENING </a:t>
            </a:r>
          </a:p>
          <a:p>
            <a:pPr algn="r"/>
            <a:r>
              <a:rPr lang="en-GB" sz="1200" b="1" dirty="0">
                <a:solidFill>
                  <a:srgbClr val="6699CC"/>
                </a:solidFill>
                <a:latin typeface="Arial Narrow" pitchFamily="34" charset="0"/>
              </a:rPr>
              <a:t>RESEARCH </a:t>
            </a:r>
          </a:p>
          <a:p>
            <a:pPr algn="r"/>
            <a:r>
              <a:rPr lang="en-GB" sz="1200" b="1" dirty="0">
                <a:solidFill>
                  <a:srgbClr val="6699CC"/>
                </a:solidFill>
                <a:latin typeface="Arial Narrow" pitchFamily="34" charset="0"/>
              </a:rPr>
              <a:t>CAPACITY</a:t>
            </a:r>
            <a:endParaRPr lang="en-US" sz="1200" b="1" dirty="0">
              <a:solidFill>
                <a:srgbClr val="6699CC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Box 86"/>
          <p:cNvSpPr txBox="1"/>
          <p:nvPr/>
        </p:nvSpPr>
        <p:spPr>
          <a:xfrm>
            <a:off x="6094157" y="2988779"/>
            <a:ext cx="391412" cy="59411"/>
          </a:xfrm>
          <a:prstGeom prst="rect">
            <a:avLst/>
          </a:prstGeom>
          <a:noFill/>
        </p:spPr>
        <p:txBody>
          <a:bodyPr wrap="square" lIns="28351" tIns="14176" rIns="28351" bIns="14176" rtlCol="0">
            <a:spAutoFit/>
          </a:bodyPr>
          <a:lstStyle/>
          <a:p>
            <a:endParaRPr lang="en-GB" sz="200" dirty="0"/>
          </a:p>
        </p:txBody>
      </p:sp>
      <p:sp>
        <p:nvSpPr>
          <p:cNvPr id="88" name="TextBox 87"/>
          <p:cNvSpPr txBox="1"/>
          <p:nvPr/>
        </p:nvSpPr>
        <p:spPr>
          <a:xfrm>
            <a:off x="6094157" y="2988779"/>
            <a:ext cx="391412" cy="59411"/>
          </a:xfrm>
          <a:prstGeom prst="rect">
            <a:avLst/>
          </a:prstGeom>
          <a:noFill/>
        </p:spPr>
        <p:txBody>
          <a:bodyPr wrap="square" lIns="28351" tIns="14176" rIns="28351" bIns="14176" rtlCol="0">
            <a:spAutoFit/>
          </a:bodyPr>
          <a:lstStyle/>
          <a:p>
            <a:endParaRPr lang="en-GB" sz="200" dirty="0"/>
          </a:p>
        </p:txBody>
      </p:sp>
      <p:sp>
        <p:nvSpPr>
          <p:cNvPr id="106" name="TextBox 105"/>
          <p:cNvSpPr txBox="1"/>
          <p:nvPr/>
        </p:nvSpPr>
        <p:spPr>
          <a:xfrm>
            <a:off x="8181687" y="6510553"/>
            <a:ext cx="782824" cy="74795"/>
          </a:xfrm>
          <a:prstGeom prst="rect">
            <a:avLst/>
          </a:prstGeom>
          <a:noFill/>
        </p:spPr>
        <p:txBody>
          <a:bodyPr wrap="square" lIns="28351" tIns="14176" rIns="28351" bIns="14176" rtlCol="0">
            <a:spAutoFit/>
          </a:bodyPr>
          <a:lstStyle/>
          <a:p>
            <a:endParaRPr lang="en-GB" sz="300" dirty="0"/>
          </a:p>
        </p:txBody>
      </p:sp>
      <p:sp>
        <p:nvSpPr>
          <p:cNvPr id="118" name="TextBox 117"/>
          <p:cNvSpPr txBox="1"/>
          <p:nvPr/>
        </p:nvSpPr>
        <p:spPr>
          <a:xfrm>
            <a:off x="8051217" y="6385175"/>
            <a:ext cx="761079" cy="74795"/>
          </a:xfrm>
          <a:prstGeom prst="rect">
            <a:avLst/>
          </a:prstGeom>
          <a:noFill/>
        </p:spPr>
        <p:txBody>
          <a:bodyPr wrap="square" lIns="28351" tIns="14176" rIns="28351" bIns="14176" rtlCol="0">
            <a:spAutoFit/>
          </a:bodyPr>
          <a:lstStyle/>
          <a:p>
            <a:endParaRPr lang="en-GB" sz="300" dirty="0"/>
          </a:p>
        </p:txBody>
      </p:sp>
      <p:cxnSp>
        <p:nvCxnSpPr>
          <p:cNvPr id="101" name="Straight Connector 100"/>
          <p:cNvCxnSpPr>
            <a:endCxn id="126" idx="0"/>
          </p:cNvCxnSpPr>
          <p:nvPr/>
        </p:nvCxnSpPr>
        <p:spPr>
          <a:xfrm>
            <a:off x="6282987" y="318578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 descr="MCDC - Malaria Capacity development Consortium logo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9367"/>
            <a:ext cx="1201462" cy="573551"/>
          </a:xfrm>
          <a:prstGeom prst="rect">
            <a:avLst/>
          </a:prstGeom>
          <a:noFill/>
          <a:ln w="19050">
            <a:noFill/>
          </a:ln>
        </p:spPr>
      </p:pic>
      <p:cxnSp>
        <p:nvCxnSpPr>
          <p:cNvPr id="33" name="Straight Connector 32"/>
          <p:cNvCxnSpPr/>
          <p:nvPr/>
        </p:nvCxnSpPr>
        <p:spPr>
          <a:xfrm>
            <a:off x="1852" y="40582"/>
            <a:ext cx="9144000" cy="0"/>
          </a:xfrm>
          <a:prstGeom prst="line">
            <a:avLst/>
          </a:prstGeom>
          <a:ln w="12700">
            <a:solidFill>
              <a:srgbClr val="6699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648614"/>
            <a:ext cx="9144000" cy="0"/>
          </a:xfrm>
          <a:prstGeom prst="line">
            <a:avLst/>
          </a:prstGeom>
          <a:ln w="12700">
            <a:solidFill>
              <a:srgbClr val="6699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itle 3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Acknowledgement</a:t>
            </a:r>
            <a:endParaRPr lang="en-GB" sz="3200" dirty="0"/>
          </a:p>
        </p:txBody>
      </p:sp>
      <p:sp>
        <p:nvSpPr>
          <p:cNvPr id="42" name="Subtitle 41"/>
          <p:cNvSpPr>
            <a:spLocks noGrp="1"/>
          </p:cNvSpPr>
          <p:nvPr>
            <p:ph idx="1"/>
          </p:nvPr>
        </p:nvSpPr>
        <p:spPr>
          <a:xfrm>
            <a:off x="457200" y="1268730"/>
            <a:ext cx="8229600" cy="4857435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  <a:defRPr/>
            </a:pPr>
            <a:r>
              <a:rPr lang="en-NZ" sz="2400" dirty="0" smtClean="0">
                <a:cs typeface="Times New Roman" pitchFamily="18" charset="0"/>
              </a:rPr>
              <a:t>This work was supported by 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en-NZ" sz="2400" dirty="0" smtClean="0">
                <a:cs typeface="Times New Roman" pitchFamily="18" charset="0"/>
              </a:rPr>
              <a:t>the Malaria Capacity Development Consortium </a:t>
            </a:r>
          </a:p>
          <a:p>
            <a:pPr lvl="2" indent="-285750">
              <a:buFontTx/>
              <a:buChar char="-"/>
              <a:defRPr/>
            </a:pPr>
            <a:r>
              <a:rPr lang="en-NZ" dirty="0" smtClean="0">
                <a:cs typeface="Times New Roman" pitchFamily="18" charset="0"/>
              </a:rPr>
              <a:t>funded by the </a:t>
            </a:r>
            <a:r>
              <a:rPr lang="en-NZ" dirty="0" err="1" smtClean="0">
                <a:cs typeface="Times New Roman" pitchFamily="18" charset="0"/>
              </a:rPr>
              <a:t>Wellcome</a:t>
            </a:r>
            <a:r>
              <a:rPr lang="en-NZ" dirty="0" smtClean="0">
                <a:cs typeface="Times New Roman" pitchFamily="18" charset="0"/>
              </a:rPr>
              <a:t> Trust (GrantnumberWT084289MA)</a:t>
            </a:r>
          </a:p>
          <a:p>
            <a:pPr marL="857250" lvl="2" indent="0">
              <a:buFont typeface="Arial" charset="0"/>
              <a:buNone/>
              <a:defRPr/>
            </a:pPr>
            <a:r>
              <a:rPr lang="en-NZ" dirty="0" smtClean="0">
                <a:cs typeface="Times New Roman" pitchFamily="18" charset="0"/>
              </a:rPr>
              <a:t>      and the Bill &amp; Melinda Gates</a:t>
            </a:r>
            <a:endParaRPr lang="en-US" dirty="0" smtClean="0">
              <a:ea typeface="ＭＳ Ｐゴシック" pitchFamily="34" charset="-128"/>
              <a:cs typeface="Times New Roman" pitchFamily="18" charset="0"/>
            </a:endParaRPr>
          </a:p>
          <a:p>
            <a:pPr lvl="1">
              <a:buFont typeface="Wingdings" pitchFamily="2" charset="2"/>
              <a:buChar char="§"/>
              <a:defRPr/>
            </a:pPr>
            <a:r>
              <a:rPr lang="en-US" sz="2400" dirty="0" smtClean="0">
                <a:ea typeface="ＭＳ Ｐゴシック" pitchFamily="34" charset="-128"/>
                <a:cs typeface="Times New Roman" pitchFamily="18" charset="0"/>
              </a:rPr>
              <a:t> Grand Challenge for Exploration</a:t>
            </a:r>
          </a:p>
          <a:p>
            <a:pPr lvl="2">
              <a:buFontTx/>
              <a:buChar char="-"/>
              <a:defRPr/>
            </a:pPr>
            <a:r>
              <a:rPr lang="en-US" dirty="0" smtClean="0">
                <a:ea typeface="ＭＳ Ｐゴシック" pitchFamily="34" charset="-128"/>
                <a:cs typeface="Times New Roman" pitchFamily="18" charset="0"/>
              </a:rPr>
              <a:t>Funded by </a:t>
            </a:r>
            <a:r>
              <a:rPr lang="en-NZ" dirty="0" smtClean="0">
                <a:solidFill>
                  <a:prstClr val="black"/>
                </a:solidFill>
                <a:cs typeface="Times New Roman" pitchFamily="18" charset="0"/>
              </a:rPr>
              <a:t>Bill &amp; Melinda Gates</a:t>
            </a:r>
          </a:p>
          <a:p>
            <a:pPr lvl="2">
              <a:buNone/>
              <a:defRPr/>
            </a:pPr>
            <a:endParaRPr lang="en-US" dirty="0" smtClean="0">
              <a:ea typeface="ＭＳ Ｐゴシック" pitchFamily="34" charset="-128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  <a:defRPr/>
            </a:pPr>
            <a:r>
              <a:rPr lang="en-US" sz="2400" dirty="0" smtClean="0">
                <a:ea typeface="ＭＳ Ｐゴシック" pitchFamily="34" charset="-128"/>
                <a:cs typeface="Times New Roman" pitchFamily="18" charset="0"/>
              </a:rPr>
              <a:t>LSHTM - </a:t>
            </a:r>
            <a:r>
              <a:rPr lang="en-GB" sz="2400" dirty="0" smtClean="0"/>
              <a:t>Khalid </a:t>
            </a:r>
            <a:r>
              <a:rPr lang="en-GB" sz="2400" dirty="0" err="1" smtClean="0"/>
              <a:t>Beshir</a:t>
            </a:r>
            <a:r>
              <a:rPr lang="en-GB" sz="2400" dirty="0" smtClean="0"/>
              <a:t> </a:t>
            </a:r>
            <a:endParaRPr lang="en-US" sz="2400" dirty="0" smtClean="0">
              <a:ea typeface="ＭＳ Ｐゴシック" pitchFamily="34" charset="-128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  <a:defRPr/>
            </a:pPr>
            <a:r>
              <a:rPr lang="en-US" sz="2400" dirty="0" smtClean="0">
                <a:ea typeface="ＭＳ Ｐゴシック" pitchFamily="34" charset="-128"/>
                <a:cs typeface="Times New Roman" pitchFamily="18" charset="0"/>
              </a:rPr>
              <a:t>NIMR, </a:t>
            </a:r>
            <a:r>
              <a:rPr lang="en-US" sz="2400" dirty="0" err="1" smtClean="0">
                <a:ea typeface="ＭＳ Ｐゴシック" pitchFamily="34" charset="-128"/>
                <a:cs typeface="Times New Roman" pitchFamily="18" charset="0"/>
              </a:rPr>
              <a:t>Mwanza</a:t>
            </a:r>
            <a:r>
              <a:rPr lang="en-US" sz="2400" dirty="0" smtClean="0">
                <a:ea typeface="ＭＳ Ｐゴシック" pitchFamily="34" charset="-128"/>
                <a:cs typeface="Times New Roman" pitchFamily="18" charset="0"/>
              </a:rPr>
              <a:t> Centre -</a:t>
            </a:r>
            <a:r>
              <a:rPr lang="en-GB" sz="2400" dirty="0" smtClean="0"/>
              <a:t> John </a:t>
            </a:r>
            <a:r>
              <a:rPr lang="en-GB" sz="2400" dirty="0" err="1" smtClean="0"/>
              <a:t>Changalucha</a:t>
            </a:r>
            <a:endParaRPr lang="en-GB" sz="2400" dirty="0" smtClean="0"/>
          </a:p>
          <a:p>
            <a:pPr>
              <a:buFont typeface="Wingdings" pitchFamily="2" charset="2"/>
              <a:buChar char="§"/>
              <a:defRPr/>
            </a:pPr>
            <a:r>
              <a:rPr lang="en-GB" sz="2400" dirty="0" smtClean="0"/>
              <a:t>MITU - </a:t>
            </a:r>
            <a:r>
              <a:rPr lang="en-GB" sz="2400" dirty="0" err="1" smtClean="0"/>
              <a:t>Ramadhani</a:t>
            </a:r>
            <a:r>
              <a:rPr lang="en-GB" sz="2400" dirty="0" smtClean="0"/>
              <a:t> </a:t>
            </a:r>
            <a:r>
              <a:rPr lang="en-GB" sz="2400" dirty="0" err="1" smtClean="0"/>
              <a:t>Hashim</a:t>
            </a:r>
            <a:r>
              <a:rPr lang="en-GB" sz="2400" dirty="0" smtClean="0"/>
              <a:t> </a:t>
            </a:r>
            <a:endParaRPr lang="en-GB" sz="2400" dirty="0"/>
          </a:p>
        </p:txBody>
      </p:sp>
      <p:sp>
        <p:nvSpPr>
          <p:cNvPr id="28" name="TextBox 31"/>
          <p:cNvSpPr txBox="1">
            <a:spLocks noChangeArrowheads="1"/>
          </p:cNvSpPr>
          <p:nvPr/>
        </p:nvSpPr>
        <p:spPr bwMode="auto">
          <a:xfrm>
            <a:off x="7665166" y="24276"/>
            <a:ext cx="1470743" cy="594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0116" tIns="20059" rIns="40116" bIns="20059">
            <a:spAutoFit/>
          </a:bodyPr>
          <a:lstStyle/>
          <a:p>
            <a:pPr algn="r"/>
            <a:r>
              <a:rPr lang="en-GB" sz="1200" b="1" dirty="0">
                <a:solidFill>
                  <a:srgbClr val="6699CC"/>
                </a:solidFill>
                <a:latin typeface="Arial Narrow" pitchFamily="34" charset="0"/>
              </a:rPr>
              <a:t>STRENGTHENING </a:t>
            </a:r>
          </a:p>
          <a:p>
            <a:pPr algn="r"/>
            <a:r>
              <a:rPr lang="en-GB" sz="1200" b="1" dirty="0">
                <a:solidFill>
                  <a:srgbClr val="6699CC"/>
                </a:solidFill>
                <a:latin typeface="Arial Narrow" pitchFamily="34" charset="0"/>
              </a:rPr>
              <a:t>RESEARCH </a:t>
            </a:r>
          </a:p>
          <a:p>
            <a:pPr algn="r"/>
            <a:r>
              <a:rPr lang="en-GB" sz="1200" b="1" dirty="0">
                <a:solidFill>
                  <a:srgbClr val="6699CC"/>
                </a:solidFill>
                <a:latin typeface="Arial Narrow" pitchFamily="34" charset="0"/>
              </a:rPr>
              <a:t>CAPACITY</a:t>
            </a:r>
            <a:endParaRPr lang="en-US" sz="1200" b="1" dirty="0">
              <a:solidFill>
                <a:srgbClr val="6699CC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Thanks</a:t>
            </a:r>
            <a:endParaRPr lang="en-US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16387" name="Content Placeholder 3" descr="C:\Users\jacklin\Pictures\2008-10-01\07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57338" y="1600200"/>
            <a:ext cx="6029325" cy="45259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Box 86"/>
          <p:cNvSpPr txBox="1"/>
          <p:nvPr/>
        </p:nvSpPr>
        <p:spPr>
          <a:xfrm>
            <a:off x="6094157" y="2988779"/>
            <a:ext cx="391412" cy="59411"/>
          </a:xfrm>
          <a:prstGeom prst="rect">
            <a:avLst/>
          </a:prstGeom>
          <a:noFill/>
        </p:spPr>
        <p:txBody>
          <a:bodyPr wrap="square" lIns="28351" tIns="14176" rIns="28351" bIns="14176" rtlCol="0">
            <a:spAutoFit/>
          </a:bodyPr>
          <a:lstStyle/>
          <a:p>
            <a:endParaRPr lang="en-GB" sz="200" dirty="0"/>
          </a:p>
        </p:txBody>
      </p:sp>
      <p:sp>
        <p:nvSpPr>
          <p:cNvPr id="88" name="TextBox 87"/>
          <p:cNvSpPr txBox="1"/>
          <p:nvPr/>
        </p:nvSpPr>
        <p:spPr>
          <a:xfrm>
            <a:off x="6094157" y="2988779"/>
            <a:ext cx="391412" cy="59411"/>
          </a:xfrm>
          <a:prstGeom prst="rect">
            <a:avLst/>
          </a:prstGeom>
          <a:noFill/>
        </p:spPr>
        <p:txBody>
          <a:bodyPr wrap="square" lIns="28351" tIns="14176" rIns="28351" bIns="14176" rtlCol="0">
            <a:spAutoFit/>
          </a:bodyPr>
          <a:lstStyle/>
          <a:p>
            <a:endParaRPr lang="en-GB" sz="200" dirty="0"/>
          </a:p>
        </p:txBody>
      </p:sp>
      <p:sp>
        <p:nvSpPr>
          <p:cNvPr id="106" name="TextBox 105"/>
          <p:cNvSpPr txBox="1"/>
          <p:nvPr/>
        </p:nvSpPr>
        <p:spPr>
          <a:xfrm>
            <a:off x="8181687" y="6510553"/>
            <a:ext cx="782824" cy="74795"/>
          </a:xfrm>
          <a:prstGeom prst="rect">
            <a:avLst/>
          </a:prstGeom>
          <a:noFill/>
        </p:spPr>
        <p:txBody>
          <a:bodyPr wrap="square" lIns="28351" tIns="14176" rIns="28351" bIns="14176" rtlCol="0">
            <a:spAutoFit/>
          </a:bodyPr>
          <a:lstStyle/>
          <a:p>
            <a:endParaRPr lang="en-GB" sz="300" dirty="0"/>
          </a:p>
        </p:txBody>
      </p:sp>
      <p:sp>
        <p:nvSpPr>
          <p:cNvPr id="118" name="TextBox 117"/>
          <p:cNvSpPr txBox="1"/>
          <p:nvPr/>
        </p:nvSpPr>
        <p:spPr>
          <a:xfrm>
            <a:off x="8051217" y="6385175"/>
            <a:ext cx="761079" cy="74795"/>
          </a:xfrm>
          <a:prstGeom prst="rect">
            <a:avLst/>
          </a:prstGeom>
          <a:noFill/>
        </p:spPr>
        <p:txBody>
          <a:bodyPr wrap="square" lIns="28351" tIns="14176" rIns="28351" bIns="14176" rtlCol="0">
            <a:spAutoFit/>
          </a:bodyPr>
          <a:lstStyle/>
          <a:p>
            <a:endParaRPr lang="en-GB" sz="300" dirty="0"/>
          </a:p>
        </p:txBody>
      </p:sp>
      <p:cxnSp>
        <p:nvCxnSpPr>
          <p:cNvPr id="101" name="Straight Connector 100"/>
          <p:cNvCxnSpPr>
            <a:endCxn id="126" idx="0"/>
          </p:cNvCxnSpPr>
          <p:nvPr/>
        </p:nvCxnSpPr>
        <p:spPr>
          <a:xfrm>
            <a:off x="6282987" y="318578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 descr="MCDC - Malaria Capacity development Consortium logo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9367"/>
            <a:ext cx="1201462" cy="573551"/>
          </a:xfrm>
          <a:prstGeom prst="rect">
            <a:avLst/>
          </a:prstGeom>
          <a:noFill/>
          <a:ln w="19050">
            <a:noFill/>
          </a:ln>
        </p:spPr>
      </p:pic>
      <p:cxnSp>
        <p:nvCxnSpPr>
          <p:cNvPr id="33" name="Straight Connector 32"/>
          <p:cNvCxnSpPr/>
          <p:nvPr/>
        </p:nvCxnSpPr>
        <p:spPr>
          <a:xfrm>
            <a:off x="1852" y="40582"/>
            <a:ext cx="9144000" cy="0"/>
          </a:xfrm>
          <a:prstGeom prst="line">
            <a:avLst/>
          </a:prstGeom>
          <a:ln w="12700">
            <a:solidFill>
              <a:srgbClr val="6699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648614"/>
            <a:ext cx="9144000" cy="0"/>
          </a:xfrm>
          <a:prstGeom prst="line">
            <a:avLst/>
          </a:prstGeom>
          <a:ln w="12700">
            <a:solidFill>
              <a:srgbClr val="6699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itle 3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 smtClean="0">
                <a:ea typeface="ＭＳ Ｐゴシック" pitchFamily="34" charset="-128"/>
                <a:cs typeface="Times New Roman" pitchFamily="18" charset="0"/>
              </a:rPr>
              <a:t>Introduction - 1</a:t>
            </a:r>
            <a:endParaRPr lang="en-GB" sz="3200" dirty="0"/>
          </a:p>
        </p:txBody>
      </p:sp>
      <p:sp>
        <p:nvSpPr>
          <p:cNvPr id="42" name="Subtitle 4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ea typeface="ＭＳ Ｐゴシック" pitchFamily="34" charset="-128"/>
                <a:cs typeface="Times New Roman" pitchFamily="18" charset="0"/>
              </a:rPr>
              <a:t>Transmission of malaria is highly heterogeneous and is clustered </a:t>
            </a:r>
            <a:r>
              <a:rPr lang="en-GB" sz="2800" dirty="0" smtClean="0"/>
              <a:t>across smaller units</a:t>
            </a:r>
            <a:endParaRPr lang="en-US" sz="2800" dirty="0" smtClean="0">
              <a:ea typeface="ＭＳ Ｐゴシック" pitchFamily="34" charset="-128"/>
              <a:cs typeface="Times New Roman" pitchFamily="18" charset="0"/>
            </a:endParaRPr>
          </a:p>
          <a:p>
            <a:pPr lvl="1">
              <a:buNone/>
            </a:pPr>
            <a:endParaRPr lang="en-GB" sz="2000" dirty="0" smtClean="0"/>
          </a:p>
          <a:p>
            <a:r>
              <a:rPr lang="en-GB" sz="2800" dirty="0" smtClean="0"/>
              <a:t>Targeting malaria control interventions to hotspots can have significant impact</a:t>
            </a:r>
          </a:p>
          <a:p>
            <a:endParaRPr lang="en-GB" sz="2000" dirty="0" smtClean="0"/>
          </a:p>
          <a:p>
            <a:r>
              <a:rPr lang="en-GB" sz="2800" dirty="0" smtClean="0"/>
              <a:t>Active Case Detection (ACD)  relying on rapid diagnostic tests for mass screen and treat campaigns has been proposed as a method to detect and treat individuals in hotspots</a:t>
            </a:r>
            <a:endParaRPr lang="en-US" sz="2800" dirty="0" smtClean="0">
              <a:ea typeface="ＭＳ Ｐゴシック" pitchFamily="34" charset="-128"/>
              <a:cs typeface="Times New Roman" pitchFamily="18" charset="0"/>
            </a:endParaRPr>
          </a:p>
          <a:p>
            <a:endParaRPr lang="en-US" sz="2800" dirty="0" smtClean="0">
              <a:ea typeface="ＭＳ Ｐゴシック" pitchFamily="34" charset="-128"/>
              <a:cs typeface="Times New Roman" pitchFamily="18" charset="0"/>
            </a:endParaRPr>
          </a:p>
          <a:p>
            <a:endParaRPr lang="en-US" sz="2800" dirty="0" smtClean="0"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28" name="TextBox 31"/>
          <p:cNvSpPr txBox="1">
            <a:spLocks noChangeArrowheads="1"/>
          </p:cNvSpPr>
          <p:nvPr/>
        </p:nvSpPr>
        <p:spPr bwMode="auto">
          <a:xfrm>
            <a:off x="7665166" y="24276"/>
            <a:ext cx="1470743" cy="594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0116" tIns="20059" rIns="40116" bIns="20059">
            <a:spAutoFit/>
          </a:bodyPr>
          <a:lstStyle/>
          <a:p>
            <a:pPr algn="r"/>
            <a:r>
              <a:rPr lang="en-GB" sz="1200" b="1" dirty="0">
                <a:solidFill>
                  <a:srgbClr val="6699CC"/>
                </a:solidFill>
                <a:latin typeface="Arial Narrow" pitchFamily="34" charset="0"/>
              </a:rPr>
              <a:t>STRENGTHENING </a:t>
            </a:r>
          </a:p>
          <a:p>
            <a:pPr algn="r"/>
            <a:r>
              <a:rPr lang="en-GB" sz="1200" b="1" dirty="0">
                <a:solidFill>
                  <a:srgbClr val="6699CC"/>
                </a:solidFill>
                <a:latin typeface="Arial Narrow" pitchFamily="34" charset="0"/>
              </a:rPr>
              <a:t>RESEARCH </a:t>
            </a:r>
          </a:p>
          <a:p>
            <a:pPr algn="r"/>
            <a:r>
              <a:rPr lang="en-GB" sz="1200" b="1" dirty="0">
                <a:solidFill>
                  <a:srgbClr val="6699CC"/>
                </a:solidFill>
                <a:latin typeface="Arial Narrow" pitchFamily="34" charset="0"/>
              </a:rPr>
              <a:t>CAPACITY</a:t>
            </a:r>
            <a:endParaRPr lang="en-US" sz="1200" b="1" dirty="0">
              <a:solidFill>
                <a:srgbClr val="6699CC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Box 86"/>
          <p:cNvSpPr txBox="1"/>
          <p:nvPr/>
        </p:nvSpPr>
        <p:spPr>
          <a:xfrm>
            <a:off x="6094157" y="2988779"/>
            <a:ext cx="391412" cy="59411"/>
          </a:xfrm>
          <a:prstGeom prst="rect">
            <a:avLst/>
          </a:prstGeom>
          <a:noFill/>
        </p:spPr>
        <p:txBody>
          <a:bodyPr wrap="square" lIns="28351" tIns="14176" rIns="28351" bIns="14176" rtlCol="0">
            <a:spAutoFit/>
          </a:bodyPr>
          <a:lstStyle/>
          <a:p>
            <a:endParaRPr lang="en-GB" sz="200" dirty="0"/>
          </a:p>
        </p:txBody>
      </p:sp>
      <p:sp>
        <p:nvSpPr>
          <p:cNvPr id="88" name="TextBox 87"/>
          <p:cNvSpPr txBox="1"/>
          <p:nvPr/>
        </p:nvSpPr>
        <p:spPr>
          <a:xfrm>
            <a:off x="6094157" y="2988779"/>
            <a:ext cx="391412" cy="59411"/>
          </a:xfrm>
          <a:prstGeom prst="rect">
            <a:avLst/>
          </a:prstGeom>
          <a:noFill/>
        </p:spPr>
        <p:txBody>
          <a:bodyPr wrap="square" lIns="28351" tIns="14176" rIns="28351" bIns="14176" rtlCol="0">
            <a:spAutoFit/>
          </a:bodyPr>
          <a:lstStyle/>
          <a:p>
            <a:endParaRPr lang="en-GB" sz="200" dirty="0"/>
          </a:p>
        </p:txBody>
      </p:sp>
      <p:sp>
        <p:nvSpPr>
          <p:cNvPr id="106" name="TextBox 105"/>
          <p:cNvSpPr txBox="1"/>
          <p:nvPr/>
        </p:nvSpPr>
        <p:spPr>
          <a:xfrm>
            <a:off x="8181687" y="6510553"/>
            <a:ext cx="782824" cy="74795"/>
          </a:xfrm>
          <a:prstGeom prst="rect">
            <a:avLst/>
          </a:prstGeom>
          <a:noFill/>
        </p:spPr>
        <p:txBody>
          <a:bodyPr wrap="square" lIns="28351" tIns="14176" rIns="28351" bIns="14176" rtlCol="0">
            <a:spAutoFit/>
          </a:bodyPr>
          <a:lstStyle/>
          <a:p>
            <a:endParaRPr lang="en-GB" sz="300" dirty="0"/>
          </a:p>
        </p:txBody>
      </p:sp>
      <p:sp>
        <p:nvSpPr>
          <p:cNvPr id="118" name="TextBox 117"/>
          <p:cNvSpPr txBox="1"/>
          <p:nvPr/>
        </p:nvSpPr>
        <p:spPr>
          <a:xfrm>
            <a:off x="8051217" y="6385175"/>
            <a:ext cx="761079" cy="74795"/>
          </a:xfrm>
          <a:prstGeom prst="rect">
            <a:avLst/>
          </a:prstGeom>
          <a:noFill/>
        </p:spPr>
        <p:txBody>
          <a:bodyPr wrap="square" lIns="28351" tIns="14176" rIns="28351" bIns="14176" rtlCol="0">
            <a:spAutoFit/>
          </a:bodyPr>
          <a:lstStyle/>
          <a:p>
            <a:endParaRPr lang="en-GB" sz="300" dirty="0"/>
          </a:p>
        </p:txBody>
      </p:sp>
      <p:cxnSp>
        <p:nvCxnSpPr>
          <p:cNvPr id="101" name="Straight Connector 100"/>
          <p:cNvCxnSpPr>
            <a:endCxn id="126" idx="0"/>
          </p:cNvCxnSpPr>
          <p:nvPr/>
        </p:nvCxnSpPr>
        <p:spPr>
          <a:xfrm>
            <a:off x="6282987" y="318578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 descr="MCDC - Malaria Capacity development Consortium logo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9367"/>
            <a:ext cx="1201462" cy="573551"/>
          </a:xfrm>
          <a:prstGeom prst="rect">
            <a:avLst/>
          </a:prstGeom>
          <a:noFill/>
          <a:ln w="19050">
            <a:noFill/>
          </a:ln>
        </p:spPr>
      </p:pic>
      <p:cxnSp>
        <p:nvCxnSpPr>
          <p:cNvPr id="33" name="Straight Connector 32"/>
          <p:cNvCxnSpPr/>
          <p:nvPr/>
        </p:nvCxnSpPr>
        <p:spPr>
          <a:xfrm>
            <a:off x="1852" y="40582"/>
            <a:ext cx="9144000" cy="0"/>
          </a:xfrm>
          <a:prstGeom prst="line">
            <a:avLst/>
          </a:prstGeom>
          <a:ln w="12700">
            <a:solidFill>
              <a:srgbClr val="6699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648614"/>
            <a:ext cx="9144000" cy="0"/>
          </a:xfrm>
          <a:prstGeom prst="line">
            <a:avLst/>
          </a:prstGeom>
          <a:ln w="12700">
            <a:solidFill>
              <a:srgbClr val="6699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itle 39"/>
          <p:cNvSpPr>
            <a:spLocks noGrp="1"/>
          </p:cNvSpPr>
          <p:nvPr>
            <p:ph type="title"/>
          </p:nvPr>
        </p:nvSpPr>
        <p:spPr>
          <a:xfrm>
            <a:off x="611505" y="548639"/>
            <a:ext cx="8075294" cy="1080135"/>
          </a:xfrm>
        </p:spPr>
        <p:txBody>
          <a:bodyPr>
            <a:normAutofit/>
          </a:bodyPr>
          <a:lstStyle/>
          <a:p>
            <a:r>
              <a:rPr lang="en-GB" sz="3200" b="1" dirty="0" smtClean="0">
                <a:ea typeface="ＭＳ Ｐゴシック" pitchFamily="34" charset="-128"/>
                <a:cs typeface="Times New Roman" pitchFamily="18" charset="0"/>
              </a:rPr>
              <a:t>Introduction - 2</a:t>
            </a:r>
            <a:endParaRPr lang="en-GB" sz="3200" dirty="0"/>
          </a:p>
        </p:txBody>
      </p:sp>
      <p:sp>
        <p:nvSpPr>
          <p:cNvPr id="42" name="Subtitle 41"/>
          <p:cNvSpPr>
            <a:spLocks noGrp="1"/>
          </p:cNvSpPr>
          <p:nvPr>
            <p:ph idx="1"/>
          </p:nvPr>
        </p:nvSpPr>
        <p:spPr>
          <a:xfrm>
            <a:off x="611504" y="1988820"/>
            <a:ext cx="8075295" cy="4137345"/>
          </a:xfrm>
        </p:spPr>
        <p:txBody>
          <a:bodyPr>
            <a:normAutofit/>
          </a:bodyPr>
          <a:lstStyle/>
          <a:p>
            <a:pPr>
              <a:buNone/>
            </a:pPr>
            <a:endParaRPr lang="en-GB" sz="2800" dirty="0" smtClean="0"/>
          </a:p>
          <a:p>
            <a:r>
              <a:rPr lang="en-GB" sz="2800" dirty="0" smtClean="0"/>
              <a:t>This study used  cross-sectional survey in north-western Tanzania to examine household-level heterogeneity in parasite exposure and density</a:t>
            </a:r>
            <a:endParaRPr lang="en-US" sz="2800" dirty="0"/>
          </a:p>
        </p:txBody>
      </p:sp>
      <p:sp>
        <p:nvSpPr>
          <p:cNvPr id="28" name="TextBox 31"/>
          <p:cNvSpPr txBox="1">
            <a:spLocks noChangeArrowheads="1"/>
          </p:cNvSpPr>
          <p:nvPr/>
        </p:nvSpPr>
        <p:spPr bwMode="auto">
          <a:xfrm>
            <a:off x="7665166" y="24276"/>
            <a:ext cx="1470743" cy="594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0116" tIns="20059" rIns="40116" bIns="20059">
            <a:spAutoFit/>
          </a:bodyPr>
          <a:lstStyle/>
          <a:p>
            <a:pPr algn="r"/>
            <a:r>
              <a:rPr lang="en-GB" sz="1200" b="1" dirty="0">
                <a:solidFill>
                  <a:srgbClr val="6699CC"/>
                </a:solidFill>
                <a:latin typeface="Arial Narrow" pitchFamily="34" charset="0"/>
              </a:rPr>
              <a:t>STRENGTHENING </a:t>
            </a:r>
          </a:p>
          <a:p>
            <a:pPr algn="r"/>
            <a:r>
              <a:rPr lang="en-GB" sz="1200" b="1" dirty="0">
                <a:solidFill>
                  <a:srgbClr val="6699CC"/>
                </a:solidFill>
                <a:latin typeface="Arial Narrow" pitchFamily="34" charset="0"/>
              </a:rPr>
              <a:t>RESEARCH </a:t>
            </a:r>
          </a:p>
          <a:p>
            <a:pPr algn="r"/>
            <a:r>
              <a:rPr lang="en-GB" sz="1200" b="1" dirty="0">
                <a:solidFill>
                  <a:srgbClr val="6699CC"/>
                </a:solidFill>
                <a:latin typeface="Arial Narrow" pitchFamily="34" charset="0"/>
              </a:rPr>
              <a:t>CAPACITY</a:t>
            </a:r>
            <a:endParaRPr lang="en-US" sz="1200" b="1" dirty="0">
              <a:solidFill>
                <a:srgbClr val="6699CC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Box 86"/>
          <p:cNvSpPr txBox="1"/>
          <p:nvPr/>
        </p:nvSpPr>
        <p:spPr>
          <a:xfrm>
            <a:off x="6094157" y="2988779"/>
            <a:ext cx="391412" cy="59411"/>
          </a:xfrm>
          <a:prstGeom prst="rect">
            <a:avLst/>
          </a:prstGeom>
          <a:noFill/>
        </p:spPr>
        <p:txBody>
          <a:bodyPr wrap="square" lIns="28351" tIns="14176" rIns="28351" bIns="14176" rtlCol="0">
            <a:spAutoFit/>
          </a:bodyPr>
          <a:lstStyle/>
          <a:p>
            <a:endParaRPr lang="en-GB" sz="200" dirty="0"/>
          </a:p>
        </p:txBody>
      </p:sp>
      <p:sp>
        <p:nvSpPr>
          <p:cNvPr id="88" name="TextBox 87"/>
          <p:cNvSpPr txBox="1"/>
          <p:nvPr/>
        </p:nvSpPr>
        <p:spPr>
          <a:xfrm>
            <a:off x="6094157" y="2988779"/>
            <a:ext cx="391412" cy="59411"/>
          </a:xfrm>
          <a:prstGeom prst="rect">
            <a:avLst/>
          </a:prstGeom>
          <a:noFill/>
        </p:spPr>
        <p:txBody>
          <a:bodyPr wrap="square" lIns="28351" tIns="14176" rIns="28351" bIns="14176" rtlCol="0">
            <a:spAutoFit/>
          </a:bodyPr>
          <a:lstStyle/>
          <a:p>
            <a:endParaRPr lang="en-GB" sz="200" dirty="0"/>
          </a:p>
        </p:txBody>
      </p:sp>
      <p:sp>
        <p:nvSpPr>
          <p:cNvPr id="106" name="TextBox 105"/>
          <p:cNvSpPr txBox="1"/>
          <p:nvPr/>
        </p:nvSpPr>
        <p:spPr>
          <a:xfrm>
            <a:off x="8181687" y="6510553"/>
            <a:ext cx="782824" cy="74795"/>
          </a:xfrm>
          <a:prstGeom prst="rect">
            <a:avLst/>
          </a:prstGeom>
          <a:noFill/>
        </p:spPr>
        <p:txBody>
          <a:bodyPr wrap="square" lIns="28351" tIns="14176" rIns="28351" bIns="14176" rtlCol="0">
            <a:spAutoFit/>
          </a:bodyPr>
          <a:lstStyle/>
          <a:p>
            <a:endParaRPr lang="en-GB" sz="300" dirty="0"/>
          </a:p>
        </p:txBody>
      </p:sp>
      <p:sp>
        <p:nvSpPr>
          <p:cNvPr id="118" name="TextBox 117"/>
          <p:cNvSpPr txBox="1"/>
          <p:nvPr/>
        </p:nvSpPr>
        <p:spPr>
          <a:xfrm>
            <a:off x="8051217" y="6385175"/>
            <a:ext cx="761079" cy="74795"/>
          </a:xfrm>
          <a:prstGeom prst="rect">
            <a:avLst/>
          </a:prstGeom>
          <a:noFill/>
        </p:spPr>
        <p:txBody>
          <a:bodyPr wrap="square" lIns="28351" tIns="14176" rIns="28351" bIns="14176" rtlCol="0">
            <a:spAutoFit/>
          </a:bodyPr>
          <a:lstStyle/>
          <a:p>
            <a:endParaRPr lang="en-GB" sz="300" dirty="0"/>
          </a:p>
        </p:txBody>
      </p:sp>
      <p:cxnSp>
        <p:nvCxnSpPr>
          <p:cNvPr id="101" name="Straight Connector 100"/>
          <p:cNvCxnSpPr>
            <a:endCxn id="126" idx="0"/>
          </p:cNvCxnSpPr>
          <p:nvPr/>
        </p:nvCxnSpPr>
        <p:spPr>
          <a:xfrm>
            <a:off x="6282987" y="318578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 descr="MCDC - Malaria Capacity development Consortium logo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9367"/>
            <a:ext cx="1201462" cy="573551"/>
          </a:xfrm>
          <a:prstGeom prst="rect">
            <a:avLst/>
          </a:prstGeom>
          <a:noFill/>
          <a:ln w="19050">
            <a:noFill/>
          </a:ln>
        </p:spPr>
      </p:pic>
      <p:cxnSp>
        <p:nvCxnSpPr>
          <p:cNvPr id="33" name="Straight Connector 32"/>
          <p:cNvCxnSpPr/>
          <p:nvPr/>
        </p:nvCxnSpPr>
        <p:spPr>
          <a:xfrm>
            <a:off x="1852" y="40582"/>
            <a:ext cx="9144000" cy="0"/>
          </a:xfrm>
          <a:prstGeom prst="line">
            <a:avLst/>
          </a:prstGeom>
          <a:ln w="12700">
            <a:solidFill>
              <a:srgbClr val="6699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648614"/>
            <a:ext cx="9144000" cy="0"/>
          </a:xfrm>
          <a:prstGeom prst="line">
            <a:avLst/>
          </a:prstGeom>
          <a:ln w="12700">
            <a:solidFill>
              <a:srgbClr val="6699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itle 22"/>
          <p:cNvSpPr>
            <a:spLocks noGrp="1"/>
          </p:cNvSpPr>
          <p:nvPr>
            <p:ph type="title"/>
          </p:nvPr>
        </p:nvSpPr>
        <p:spPr>
          <a:xfrm>
            <a:off x="457204" y="548640"/>
            <a:ext cx="7715246" cy="720090"/>
          </a:xfrm>
        </p:spPr>
        <p:txBody>
          <a:bodyPr>
            <a:normAutofit/>
          </a:bodyPr>
          <a:lstStyle/>
          <a:p>
            <a:pPr algn="ctr"/>
            <a:r>
              <a:rPr lang="en-GB" sz="3200" dirty="0" smtClean="0"/>
              <a:t>Study site</a:t>
            </a:r>
            <a:endParaRPr lang="en-US" sz="3200" dirty="0"/>
          </a:p>
        </p:txBody>
      </p:sp>
      <p:pic>
        <p:nvPicPr>
          <p:cNvPr id="21" name="Content Placeholder 20" descr="http://upload.wikimedia.org/wikipedia/commons/thumb/d/d5/Tanzania_Mwanza_location_map.svg/220px-Tanzania_Mwanza_location_map.svg.png"/>
          <p:cNvPicPr>
            <a:picLocks noGrp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 bwMode="auto">
          <a:xfrm>
            <a:off x="6732270" y="1628774"/>
            <a:ext cx="2160270" cy="2160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 Placeholder 18"/>
          <p:cNvSpPr>
            <a:spLocks noGrp="1"/>
          </p:cNvSpPr>
          <p:nvPr>
            <p:ph type="body" sz="half" idx="2"/>
          </p:nvPr>
        </p:nvSpPr>
        <p:spPr>
          <a:xfrm>
            <a:off x="457204" y="1435100"/>
            <a:ext cx="3034661" cy="4691063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GB" sz="2400" dirty="0" smtClean="0"/>
              <a:t>A census and mapping of</a:t>
            </a:r>
            <a:r>
              <a:rPr lang="en-GB" sz="2400" dirty="0" smtClean="0">
                <a:ea typeface="ＭＳ Ｐゴシック" pitchFamily="34" charset="-128"/>
                <a:cs typeface="Times New Roman" pitchFamily="18" charset="0"/>
              </a:rPr>
              <a:t> 4 villages in </a:t>
            </a:r>
            <a:r>
              <a:rPr lang="en-GB" sz="2400" dirty="0" err="1" smtClean="0">
                <a:ea typeface="ＭＳ Ｐゴシック" pitchFamily="34" charset="-128"/>
                <a:cs typeface="Times New Roman" pitchFamily="18" charset="0"/>
              </a:rPr>
              <a:t>Misungwi</a:t>
            </a:r>
            <a:r>
              <a:rPr lang="en-GB" sz="2400" dirty="0" smtClean="0">
                <a:ea typeface="ＭＳ Ｐゴシック" pitchFamily="34" charset="-128"/>
                <a:cs typeface="Times New Roman" pitchFamily="18" charset="0"/>
              </a:rPr>
              <a:t> District, Mwanza, during dry season in 2010 </a:t>
            </a:r>
          </a:p>
          <a:p>
            <a:pPr>
              <a:buFont typeface="Arial" pitchFamily="34" charset="0"/>
              <a:buChar char="•"/>
            </a:pPr>
            <a:endParaRPr lang="en-GB" sz="800" dirty="0" smtClean="0">
              <a:ea typeface="ＭＳ Ｐゴシック" pitchFamily="34" charset="-128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2400" dirty="0" smtClean="0"/>
              <a:t>Every household was visited and mapped by GPS </a:t>
            </a:r>
          </a:p>
          <a:p>
            <a:pPr>
              <a:buFont typeface="Arial" pitchFamily="34" charset="0"/>
              <a:buChar char="•"/>
            </a:pPr>
            <a:endParaRPr lang="en-GB" sz="900" dirty="0" smtClean="0"/>
          </a:p>
          <a:p>
            <a:pPr>
              <a:buFont typeface="Arial" pitchFamily="34" charset="0"/>
              <a:buChar char="•"/>
            </a:pPr>
            <a:r>
              <a:rPr lang="en-GB" sz="2400" dirty="0" smtClean="0">
                <a:ea typeface="ＭＳ Ｐゴシック" pitchFamily="34" charset="-128"/>
                <a:cs typeface="Times New Roman" pitchFamily="18" charset="0"/>
              </a:rPr>
              <a:t>Filter paper sample collected from all age groups</a:t>
            </a:r>
          </a:p>
          <a:p>
            <a:endParaRPr lang="en-US" dirty="0"/>
          </a:p>
        </p:txBody>
      </p:sp>
      <p:sp>
        <p:nvSpPr>
          <p:cNvPr id="28" name="TextBox 31"/>
          <p:cNvSpPr txBox="1">
            <a:spLocks noChangeArrowheads="1"/>
          </p:cNvSpPr>
          <p:nvPr/>
        </p:nvSpPr>
        <p:spPr bwMode="auto">
          <a:xfrm>
            <a:off x="7665166" y="24276"/>
            <a:ext cx="1470743" cy="594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0116" tIns="20059" rIns="40116" bIns="20059">
            <a:spAutoFit/>
          </a:bodyPr>
          <a:lstStyle/>
          <a:p>
            <a:pPr algn="r"/>
            <a:r>
              <a:rPr lang="en-GB" sz="1200" b="1" dirty="0">
                <a:solidFill>
                  <a:srgbClr val="6699CC"/>
                </a:solidFill>
                <a:latin typeface="Arial Narrow" pitchFamily="34" charset="0"/>
              </a:rPr>
              <a:t>STRENGTHENING </a:t>
            </a:r>
          </a:p>
          <a:p>
            <a:pPr algn="r"/>
            <a:r>
              <a:rPr lang="en-GB" sz="1200" b="1" dirty="0">
                <a:solidFill>
                  <a:srgbClr val="6699CC"/>
                </a:solidFill>
                <a:latin typeface="Arial Narrow" pitchFamily="34" charset="0"/>
              </a:rPr>
              <a:t>RESEARCH </a:t>
            </a:r>
          </a:p>
          <a:p>
            <a:pPr algn="r"/>
            <a:r>
              <a:rPr lang="en-GB" sz="1200" b="1" dirty="0">
                <a:solidFill>
                  <a:srgbClr val="6699CC"/>
                </a:solidFill>
                <a:latin typeface="Arial Narrow" pitchFamily="34" charset="0"/>
              </a:rPr>
              <a:t>CAPACITY</a:t>
            </a:r>
            <a:endParaRPr lang="en-US" sz="1200" b="1" dirty="0">
              <a:solidFill>
                <a:srgbClr val="6699CC"/>
              </a:solidFill>
              <a:latin typeface="Arial Narrow" pitchFamily="34" charset="0"/>
            </a:endParaRPr>
          </a:p>
        </p:txBody>
      </p:sp>
      <p:pic>
        <p:nvPicPr>
          <p:cNvPr id="22" name="Picture 21" descr="http://upload.wikimedia.org/wikipedia/en/thumb/3/38/Misungwi.GIF/175px-Misungwi.GIF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32270" y="3789045"/>
            <a:ext cx="2160270" cy="2160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Box 86"/>
          <p:cNvSpPr txBox="1"/>
          <p:nvPr/>
        </p:nvSpPr>
        <p:spPr>
          <a:xfrm>
            <a:off x="6094157" y="2988779"/>
            <a:ext cx="391412" cy="59411"/>
          </a:xfrm>
          <a:prstGeom prst="rect">
            <a:avLst/>
          </a:prstGeom>
          <a:noFill/>
        </p:spPr>
        <p:txBody>
          <a:bodyPr wrap="square" lIns="28351" tIns="14176" rIns="28351" bIns="14176" rtlCol="0">
            <a:spAutoFit/>
          </a:bodyPr>
          <a:lstStyle/>
          <a:p>
            <a:endParaRPr lang="en-GB" sz="200" dirty="0"/>
          </a:p>
        </p:txBody>
      </p:sp>
      <p:sp>
        <p:nvSpPr>
          <p:cNvPr id="88" name="TextBox 87"/>
          <p:cNvSpPr txBox="1"/>
          <p:nvPr/>
        </p:nvSpPr>
        <p:spPr>
          <a:xfrm>
            <a:off x="6094157" y="2988779"/>
            <a:ext cx="391412" cy="59411"/>
          </a:xfrm>
          <a:prstGeom prst="rect">
            <a:avLst/>
          </a:prstGeom>
          <a:noFill/>
        </p:spPr>
        <p:txBody>
          <a:bodyPr wrap="square" lIns="28351" tIns="14176" rIns="28351" bIns="14176" rtlCol="0">
            <a:spAutoFit/>
          </a:bodyPr>
          <a:lstStyle/>
          <a:p>
            <a:endParaRPr lang="en-GB" sz="200" dirty="0"/>
          </a:p>
        </p:txBody>
      </p:sp>
      <p:sp>
        <p:nvSpPr>
          <p:cNvPr id="106" name="TextBox 105"/>
          <p:cNvSpPr txBox="1"/>
          <p:nvPr/>
        </p:nvSpPr>
        <p:spPr>
          <a:xfrm>
            <a:off x="8181687" y="6510553"/>
            <a:ext cx="782824" cy="74795"/>
          </a:xfrm>
          <a:prstGeom prst="rect">
            <a:avLst/>
          </a:prstGeom>
          <a:noFill/>
        </p:spPr>
        <p:txBody>
          <a:bodyPr wrap="square" lIns="28351" tIns="14176" rIns="28351" bIns="14176" rtlCol="0">
            <a:spAutoFit/>
          </a:bodyPr>
          <a:lstStyle/>
          <a:p>
            <a:endParaRPr lang="en-GB" sz="300" dirty="0"/>
          </a:p>
        </p:txBody>
      </p:sp>
      <p:sp>
        <p:nvSpPr>
          <p:cNvPr id="118" name="TextBox 117"/>
          <p:cNvSpPr txBox="1"/>
          <p:nvPr/>
        </p:nvSpPr>
        <p:spPr>
          <a:xfrm>
            <a:off x="8051217" y="6385175"/>
            <a:ext cx="761079" cy="74795"/>
          </a:xfrm>
          <a:prstGeom prst="rect">
            <a:avLst/>
          </a:prstGeom>
          <a:noFill/>
        </p:spPr>
        <p:txBody>
          <a:bodyPr wrap="square" lIns="28351" tIns="14176" rIns="28351" bIns="14176" rtlCol="0">
            <a:spAutoFit/>
          </a:bodyPr>
          <a:lstStyle/>
          <a:p>
            <a:endParaRPr lang="en-GB" sz="300" dirty="0"/>
          </a:p>
        </p:txBody>
      </p:sp>
      <p:cxnSp>
        <p:nvCxnSpPr>
          <p:cNvPr id="101" name="Straight Connector 100"/>
          <p:cNvCxnSpPr>
            <a:endCxn id="126" idx="0"/>
          </p:cNvCxnSpPr>
          <p:nvPr/>
        </p:nvCxnSpPr>
        <p:spPr>
          <a:xfrm>
            <a:off x="6282987" y="318578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 descr="MCDC - Malaria Capacity development Consortium logo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9367"/>
            <a:ext cx="1201462" cy="573551"/>
          </a:xfrm>
          <a:prstGeom prst="rect">
            <a:avLst/>
          </a:prstGeom>
          <a:noFill/>
          <a:ln w="19050">
            <a:noFill/>
          </a:ln>
        </p:spPr>
      </p:pic>
      <p:cxnSp>
        <p:nvCxnSpPr>
          <p:cNvPr id="33" name="Straight Connector 32"/>
          <p:cNvCxnSpPr/>
          <p:nvPr/>
        </p:nvCxnSpPr>
        <p:spPr>
          <a:xfrm>
            <a:off x="1852" y="40582"/>
            <a:ext cx="9144000" cy="0"/>
          </a:xfrm>
          <a:prstGeom prst="line">
            <a:avLst/>
          </a:prstGeom>
          <a:ln w="12700">
            <a:solidFill>
              <a:srgbClr val="6699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648614"/>
            <a:ext cx="9144000" cy="0"/>
          </a:xfrm>
          <a:prstGeom prst="line">
            <a:avLst/>
          </a:prstGeom>
          <a:ln w="12700">
            <a:solidFill>
              <a:srgbClr val="6699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itle 3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 smtClean="0">
                <a:ea typeface="ＭＳ Ｐゴシック" pitchFamily="34" charset="-128"/>
                <a:cs typeface="Times New Roman" pitchFamily="18" charset="0"/>
              </a:rPr>
              <a:t>Methods - 1</a:t>
            </a:r>
            <a:endParaRPr lang="en-GB" sz="3200" dirty="0"/>
          </a:p>
        </p:txBody>
      </p:sp>
      <p:sp>
        <p:nvSpPr>
          <p:cNvPr id="42" name="Subtitle 4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Parasite DNA was detected using nested PCR (</a:t>
            </a:r>
            <a:r>
              <a:rPr lang="en-US" sz="2800" dirty="0" err="1" smtClean="0"/>
              <a:t>nPCR</a:t>
            </a:r>
            <a:r>
              <a:rPr lang="en-US" sz="2800" dirty="0" smtClean="0"/>
              <a:t>) targeting the 18S </a:t>
            </a:r>
            <a:r>
              <a:rPr lang="en-US" sz="2800" dirty="0" err="1" smtClean="0"/>
              <a:t>rRNA</a:t>
            </a:r>
            <a:r>
              <a:rPr lang="en-US" sz="2800" dirty="0" smtClean="0"/>
              <a:t> gene </a:t>
            </a:r>
          </a:p>
          <a:p>
            <a:endParaRPr lang="en-US" sz="2000" dirty="0" smtClean="0"/>
          </a:p>
          <a:p>
            <a:r>
              <a:rPr lang="en-US" sz="2800" dirty="0" smtClean="0"/>
              <a:t>Parasite density was estimated for all positive PCR samples using </a:t>
            </a:r>
            <a:r>
              <a:rPr lang="en-US" sz="2800" dirty="0" err="1" smtClean="0"/>
              <a:t>qPCR</a:t>
            </a:r>
            <a:endParaRPr lang="en-US" sz="2800" dirty="0" smtClean="0"/>
          </a:p>
          <a:p>
            <a:pPr>
              <a:buNone/>
            </a:pPr>
            <a:endParaRPr lang="en-US" sz="2000" dirty="0" smtClean="0"/>
          </a:p>
          <a:p>
            <a:r>
              <a:rPr lang="en-US" sz="2800" dirty="0" smtClean="0"/>
              <a:t>Household exposure was estimated using distance-weighted prevalence of PCR infection</a:t>
            </a:r>
          </a:p>
        </p:txBody>
      </p:sp>
      <p:sp>
        <p:nvSpPr>
          <p:cNvPr id="28" name="TextBox 31"/>
          <p:cNvSpPr txBox="1">
            <a:spLocks noChangeArrowheads="1"/>
          </p:cNvSpPr>
          <p:nvPr/>
        </p:nvSpPr>
        <p:spPr bwMode="auto">
          <a:xfrm>
            <a:off x="7665166" y="24276"/>
            <a:ext cx="1470743" cy="594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0116" tIns="20059" rIns="40116" bIns="20059">
            <a:spAutoFit/>
          </a:bodyPr>
          <a:lstStyle/>
          <a:p>
            <a:pPr algn="r"/>
            <a:r>
              <a:rPr lang="en-GB" sz="1200" b="1" dirty="0">
                <a:solidFill>
                  <a:srgbClr val="6699CC"/>
                </a:solidFill>
                <a:latin typeface="Arial Narrow" pitchFamily="34" charset="0"/>
              </a:rPr>
              <a:t>STRENGTHENING </a:t>
            </a:r>
          </a:p>
          <a:p>
            <a:pPr algn="r"/>
            <a:r>
              <a:rPr lang="en-GB" sz="1200" b="1" dirty="0">
                <a:solidFill>
                  <a:srgbClr val="6699CC"/>
                </a:solidFill>
                <a:latin typeface="Arial Narrow" pitchFamily="34" charset="0"/>
              </a:rPr>
              <a:t>RESEARCH </a:t>
            </a:r>
          </a:p>
          <a:p>
            <a:pPr algn="r"/>
            <a:r>
              <a:rPr lang="en-GB" sz="1200" b="1" dirty="0">
                <a:solidFill>
                  <a:srgbClr val="6699CC"/>
                </a:solidFill>
                <a:latin typeface="Arial Narrow" pitchFamily="34" charset="0"/>
              </a:rPr>
              <a:t>CAPACITY</a:t>
            </a:r>
            <a:endParaRPr lang="en-US" sz="1200" b="1" dirty="0">
              <a:solidFill>
                <a:srgbClr val="6699CC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Box 86"/>
          <p:cNvSpPr txBox="1"/>
          <p:nvPr/>
        </p:nvSpPr>
        <p:spPr>
          <a:xfrm>
            <a:off x="6094157" y="2988779"/>
            <a:ext cx="391412" cy="59411"/>
          </a:xfrm>
          <a:prstGeom prst="rect">
            <a:avLst/>
          </a:prstGeom>
          <a:noFill/>
        </p:spPr>
        <p:txBody>
          <a:bodyPr wrap="square" lIns="28351" tIns="14176" rIns="28351" bIns="14176" rtlCol="0">
            <a:spAutoFit/>
          </a:bodyPr>
          <a:lstStyle/>
          <a:p>
            <a:endParaRPr lang="en-GB" sz="200" dirty="0"/>
          </a:p>
        </p:txBody>
      </p:sp>
      <p:sp>
        <p:nvSpPr>
          <p:cNvPr id="88" name="TextBox 87"/>
          <p:cNvSpPr txBox="1"/>
          <p:nvPr/>
        </p:nvSpPr>
        <p:spPr>
          <a:xfrm>
            <a:off x="6094157" y="2988779"/>
            <a:ext cx="391412" cy="59411"/>
          </a:xfrm>
          <a:prstGeom prst="rect">
            <a:avLst/>
          </a:prstGeom>
          <a:noFill/>
        </p:spPr>
        <p:txBody>
          <a:bodyPr wrap="square" lIns="28351" tIns="14176" rIns="28351" bIns="14176" rtlCol="0">
            <a:spAutoFit/>
          </a:bodyPr>
          <a:lstStyle/>
          <a:p>
            <a:endParaRPr lang="en-GB" sz="200" dirty="0"/>
          </a:p>
        </p:txBody>
      </p:sp>
      <p:sp>
        <p:nvSpPr>
          <p:cNvPr id="106" name="TextBox 105"/>
          <p:cNvSpPr txBox="1"/>
          <p:nvPr/>
        </p:nvSpPr>
        <p:spPr>
          <a:xfrm>
            <a:off x="8181687" y="6510553"/>
            <a:ext cx="782824" cy="74795"/>
          </a:xfrm>
          <a:prstGeom prst="rect">
            <a:avLst/>
          </a:prstGeom>
          <a:noFill/>
        </p:spPr>
        <p:txBody>
          <a:bodyPr wrap="square" lIns="28351" tIns="14176" rIns="28351" bIns="14176" rtlCol="0">
            <a:spAutoFit/>
          </a:bodyPr>
          <a:lstStyle/>
          <a:p>
            <a:endParaRPr lang="en-GB" sz="300" dirty="0"/>
          </a:p>
        </p:txBody>
      </p:sp>
      <p:sp>
        <p:nvSpPr>
          <p:cNvPr id="118" name="TextBox 117"/>
          <p:cNvSpPr txBox="1"/>
          <p:nvPr/>
        </p:nvSpPr>
        <p:spPr>
          <a:xfrm>
            <a:off x="8051217" y="6385175"/>
            <a:ext cx="761079" cy="74795"/>
          </a:xfrm>
          <a:prstGeom prst="rect">
            <a:avLst/>
          </a:prstGeom>
          <a:noFill/>
        </p:spPr>
        <p:txBody>
          <a:bodyPr wrap="square" lIns="28351" tIns="14176" rIns="28351" bIns="14176" rtlCol="0">
            <a:spAutoFit/>
          </a:bodyPr>
          <a:lstStyle/>
          <a:p>
            <a:endParaRPr lang="en-GB" sz="300" dirty="0"/>
          </a:p>
        </p:txBody>
      </p:sp>
      <p:cxnSp>
        <p:nvCxnSpPr>
          <p:cNvPr id="101" name="Straight Connector 100"/>
          <p:cNvCxnSpPr>
            <a:endCxn id="126" idx="0"/>
          </p:cNvCxnSpPr>
          <p:nvPr/>
        </p:nvCxnSpPr>
        <p:spPr>
          <a:xfrm>
            <a:off x="6282987" y="318578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 descr="MCDC - Malaria Capacity development Consortium logo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9367"/>
            <a:ext cx="1201462" cy="573551"/>
          </a:xfrm>
          <a:prstGeom prst="rect">
            <a:avLst/>
          </a:prstGeom>
          <a:noFill/>
          <a:ln w="19050">
            <a:noFill/>
          </a:ln>
        </p:spPr>
      </p:pic>
      <p:cxnSp>
        <p:nvCxnSpPr>
          <p:cNvPr id="33" name="Straight Connector 32"/>
          <p:cNvCxnSpPr/>
          <p:nvPr/>
        </p:nvCxnSpPr>
        <p:spPr>
          <a:xfrm>
            <a:off x="251460" y="548640"/>
            <a:ext cx="9144000" cy="0"/>
          </a:xfrm>
          <a:prstGeom prst="line">
            <a:avLst/>
          </a:prstGeom>
          <a:ln w="12700">
            <a:solidFill>
              <a:srgbClr val="6699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648614"/>
            <a:ext cx="9144000" cy="0"/>
          </a:xfrm>
          <a:prstGeom prst="line">
            <a:avLst/>
          </a:prstGeom>
          <a:ln w="12700">
            <a:solidFill>
              <a:srgbClr val="6699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itle 39"/>
          <p:cNvSpPr>
            <a:spLocks noGrp="1"/>
          </p:cNvSpPr>
          <p:nvPr>
            <p:ph type="title"/>
          </p:nvPr>
        </p:nvSpPr>
        <p:spPr>
          <a:xfrm>
            <a:off x="251460" y="548639"/>
            <a:ext cx="8435340" cy="720091"/>
          </a:xfrm>
        </p:spPr>
        <p:txBody>
          <a:bodyPr>
            <a:normAutofit/>
          </a:bodyPr>
          <a:lstStyle/>
          <a:p>
            <a:r>
              <a:rPr lang="en-GB" sz="3200" b="1" dirty="0" smtClean="0">
                <a:ea typeface="ＭＳ Ｐゴシック" pitchFamily="34" charset="-128"/>
                <a:cs typeface="Times New Roman" pitchFamily="18" charset="0"/>
              </a:rPr>
              <a:t>Methods - 2</a:t>
            </a:r>
            <a:endParaRPr lang="en-GB" sz="3200" dirty="0"/>
          </a:p>
        </p:txBody>
      </p:sp>
      <p:sp>
        <p:nvSpPr>
          <p:cNvPr id="42" name="Subtitle 41"/>
          <p:cNvSpPr>
            <a:spLocks noGrp="1"/>
          </p:cNvSpPr>
          <p:nvPr>
            <p:ph idx="1"/>
          </p:nvPr>
        </p:nvSpPr>
        <p:spPr>
          <a:xfrm>
            <a:off x="611505" y="1268731"/>
            <a:ext cx="8281034" cy="5400674"/>
          </a:xfrm>
        </p:spPr>
        <p:txBody>
          <a:bodyPr>
            <a:normAutofit lnSpcReduction="10000"/>
          </a:bodyPr>
          <a:lstStyle/>
          <a:p>
            <a:r>
              <a:rPr lang="en-GB" sz="2800" dirty="0" smtClean="0"/>
              <a:t>Household exposure was split into quartiles based on the distribution of distance-weighted PCR prevalence</a:t>
            </a:r>
          </a:p>
          <a:p>
            <a:pPr>
              <a:buNone/>
            </a:pPr>
            <a:endParaRPr lang="en-GB" sz="2000" dirty="0" smtClean="0"/>
          </a:p>
          <a:p>
            <a:r>
              <a:rPr lang="en-GB" sz="2800" dirty="0" smtClean="0"/>
              <a:t>Parasite density was modelled as a binary outcome</a:t>
            </a:r>
          </a:p>
          <a:p>
            <a:pPr lvl="1"/>
            <a:r>
              <a:rPr lang="en-GB" sz="2400" dirty="0" smtClean="0"/>
              <a:t>Sub-patent (&gt;0 and &lt;100 parasites/µl) and patent (&gt;100 parasites/µl) </a:t>
            </a:r>
            <a:endParaRPr lang="en-GB" sz="800" dirty="0" smtClean="0"/>
          </a:p>
          <a:p>
            <a:pPr lvl="1">
              <a:buNone/>
            </a:pPr>
            <a:endParaRPr lang="en-GB" sz="2000" dirty="0" smtClean="0"/>
          </a:p>
          <a:p>
            <a:r>
              <a:rPr lang="en-GB" sz="2800" dirty="0" smtClean="0"/>
              <a:t>Parasite density simulations were used to estimate the proportion of infections that would be treated using a screen and treat approach with RDT compared to </a:t>
            </a:r>
            <a:r>
              <a:rPr lang="en-GB" sz="2800" dirty="0" err="1" smtClean="0"/>
              <a:t>tMDA</a:t>
            </a:r>
            <a:r>
              <a:rPr lang="en-GB" sz="2800" dirty="0" smtClean="0"/>
              <a:t> </a:t>
            </a:r>
          </a:p>
          <a:p>
            <a:pPr lvl="1"/>
            <a:r>
              <a:rPr lang="en-GB" sz="2400" dirty="0" smtClean="0"/>
              <a:t>Simulations using thresholds of 10%-100%, in increments of 10%, were conducted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28" name="TextBox 31"/>
          <p:cNvSpPr txBox="1">
            <a:spLocks noChangeArrowheads="1"/>
          </p:cNvSpPr>
          <p:nvPr/>
        </p:nvSpPr>
        <p:spPr bwMode="auto">
          <a:xfrm>
            <a:off x="7665166" y="24276"/>
            <a:ext cx="1470743" cy="594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0116" tIns="20059" rIns="40116" bIns="20059">
            <a:spAutoFit/>
          </a:bodyPr>
          <a:lstStyle/>
          <a:p>
            <a:pPr algn="r"/>
            <a:r>
              <a:rPr lang="en-GB" sz="1200" b="1" dirty="0">
                <a:solidFill>
                  <a:srgbClr val="6699CC"/>
                </a:solidFill>
                <a:latin typeface="Arial Narrow" pitchFamily="34" charset="0"/>
              </a:rPr>
              <a:t>STRENGTHENING </a:t>
            </a:r>
          </a:p>
          <a:p>
            <a:pPr algn="r"/>
            <a:r>
              <a:rPr lang="en-GB" sz="1200" b="1" dirty="0">
                <a:solidFill>
                  <a:srgbClr val="6699CC"/>
                </a:solidFill>
                <a:latin typeface="Arial Narrow" pitchFamily="34" charset="0"/>
              </a:rPr>
              <a:t>RESEARCH </a:t>
            </a:r>
          </a:p>
          <a:p>
            <a:pPr algn="r"/>
            <a:r>
              <a:rPr lang="en-GB" sz="1200" b="1" dirty="0">
                <a:solidFill>
                  <a:srgbClr val="6699CC"/>
                </a:solidFill>
                <a:latin typeface="Arial Narrow" pitchFamily="34" charset="0"/>
              </a:rPr>
              <a:t>CAPACITY</a:t>
            </a:r>
            <a:endParaRPr lang="en-US" sz="1200" b="1" dirty="0">
              <a:solidFill>
                <a:srgbClr val="6699CC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Box 86"/>
          <p:cNvSpPr txBox="1"/>
          <p:nvPr/>
        </p:nvSpPr>
        <p:spPr>
          <a:xfrm>
            <a:off x="6094157" y="2988779"/>
            <a:ext cx="391412" cy="59411"/>
          </a:xfrm>
          <a:prstGeom prst="rect">
            <a:avLst/>
          </a:prstGeom>
          <a:noFill/>
        </p:spPr>
        <p:txBody>
          <a:bodyPr wrap="square" lIns="28351" tIns="14176" rIns="28351" bIns="14176" rtlCol="0">
            <a:spAutoFit/>
          </a:bodyPr>
          <a:lstStyle/>
          <a:p>
            <a:endParaRPr lang="en-GB" sz="200" dirty="0"/>
          </a:p>
        </p:txBody>
      </p:sp>
      <p:sp>
        <p:nvSpPr>
          <p:cNvPr id="88" name="TextBox 87"/>
          <p:cNvSpPr txBox="1"/>
          <p:nvPr/>
        </p:nvSpPr>
        <p:spPr>
          <a:xfrm>
            <a:off x="6094157" y="2988779"/>
            <a:ext cx="391412" cy="59411"/>
          </a:xfrm>
          <a:prstGeom prst="rect">
            <a:avLst/>
          </a:prstGeom>
          <a:noFill/>
        </p:spPr>
        <p:txBody>
          <a:bodyPr wrap="square" lIns="28351" tIns="14176" rIns="28351" bIns="14176" rtlCol="0">
            <a:spAutoFit/>
          </a:bodyPr>
          <a:lstStyle/>
          <a:p>
            <a:endParaRPr lang="en-GB" sz="200" dirty="0"/>
          </a:p>
        </p:txBody>
      </p:sp>
      <p:sp>
        <p:nvSpPr>
          <p:cNvPr id="106" name="TextBox 105"/>
          <p:cNvSpPr txBox="1"/>
          <p:nvPr/>
        </p:nvSpPr>
        <p:spPr>
          <a:xfrm>
            <a:off x="8181687" y="6510553"/>
            <a:ext cx="782824" cy="74795"/>
          </a:xfrm>
          <a:prstGeom prst="rect">
            <a:avLst/>
          </a:prstGeom>
          <a:noFill/>
        </p:spPr>
        <p:txBody>
          <a:bodyPr wrap="square" lIns="28351" tIns="14176" rIns="28351" bIns="14176" rtlCol="0">
            <a:spAutoFit/>
          </a:bodyPr>
          <a:lstStyle/>
          <a:p>
            <a:endParaRPr lang="en-GB" sz="300" dirty="0"/>
          </a:p>
        </p:txBody>
      </p:sp>
      <p:sp>
        <p:nvSpPr>
          <p:cNvPr id="118" name="TextBox 117"/>
          <p:cNvSpPr txBox="1"/>
          <p:nvPr/>
        </p:nvSpPr>
        <p:spPr>
          <a:xfrm>
            <a:off x="8051217" y="6385175"/>
            <a:ext cx="761079" cy="74795"/>
          </a:xfrm>
          <a:prstGeom prst="rect">
            <a:avLst/>
          </a:prstGeom>
          <a:noFill/>
        </p:spPr>
        <p:txBody>
          <a:bodyPr wrap="square" lIns="28351" tIns="14176" rIns="28351" bIns="14176" rtlCol="0">
            <a:spAutoFit/>
          </a:bodyPr>
          <a:lstStyle/>
          <a:p>
            <a:endParaRPr lang="en-GB" sz="300" dirty="0"/>
          </a:p>
        </p:txBody>
      </p:sp>
      <p:cxnSp>
        <p:nvCxnSpPr>
          <p:cNvPr id="101" name="Straight Connector 100"/>
          <p:cNvCxnSpPr>
            <a:endCxn id="126" idx="0"/>
          </p:cNvCxnSpPr>
          <p:nvPr/>
        </p:nvCxnSpPr>
        <p:spPr>
          <a:xfrm>
            <a:off x="6282987" y="318578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 descr="MCDC - Malaria Capacity development Consortium logo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9367"/>
            <a:ext cx="1201462" cy="573551"/>
          </a:xfrm>
          <a:prstGeom prst="rect">
            <a:avLst/>
          </a:prstGeom>
          <a:noFill/>
          <a:ln w="19050">
            <a:noFill/>
          </a:ln>
        </p:spPr>
      </p:pic>
      <p:cxnSp>
        <p:nvCxnSpPr>
          <p:cNvPr id="33" name="Straight Connector 32"/>
          <p:cNvCxnSpPr/>
          <p:nvPr/>
        </p:nvCxnSpPr>
        <p:spPr>
          <a:xfrm>
            <a:off x="1852" y="40582"/>
            <a:ext cx="9144000" cy="0"/>
          </a:xfrm>
          <a:prstGeom prst="line">
            <a:avLst/>
          </a:prstGeom>
          <a:ln w="12700">
            <a:solidFill>
              <a:srgbClr val="6699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648614"/>
            <a:ext cx="9144000" cy="0"/>
          </a:xfrm>
          <a:prstGeom prst="line">
            <a:avLst/>
          </a:prstGeom>
          <a:ln w="12700">
            <a:solidFill>
              <a:srgbClr val="6699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itle 39"/>
          <p:cNvSpPr>
            <a:spLocks noGrp="1"/>
          </p:cNvSpPr>
          <p:nvPr>
            <p:ph type="title"/>
          </p:nvPr>
        </p:nvSpPr>
        <p:spPr>
          <a:xfrm>
            <a:off x="457200" y="548640"/>
            <a:ext cx="8229600" cy="720090"/>
          </a:xfrm>
        </p:spPr>
        <p:txBody>
          <a:bodyPr>
            <a:normAutofit/>
          </a:bodyPr>
          <a:lstStyle/>
          <a:p>
            <a:r>
              <a:rPr lang="en-GB" sz="3200" dirty="0" smtClean="0"/>
              <a:t>Results -1</a:t>
            </a:r>
            <a:endParaRPr lang="en-GB" sz="3200" dirty="0"/>
          </a:p>
        </p:txBody>
      </p:sp>
      <p:sp>
        <p:nvSpPr>
          <p:cNvPr id="42" name="Subtitle 4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3,800 individuals lived in the 4 study villages</a:t>
            </a:r>
          </a:p>
          <a:p>
            <a:pPr lvl="1"/>
            <a:r>
              <a:rPr lang="en-GB" sz="2400" i="1" dirty="0" smtClean="0"/>
              <a:t> </a:t>
            </a:r>
            <a:r>
              <a:rPr lang="en-GB" sz="2400" dirty="0" smtClean="0"/>
              <a:t>Dried blood spots were collected from 3,057 individuals (80.4%), and 52.7% of participants were male</a:t>
            </a:r>
          </a:p>
          <a:p>
            <a:pPr lvl="1"/>
            <a:endParaRPr lang="en-US" sz="2000" dirty="0" smtClean="0"/>
          </a:p>
          <a:p>
            <a:r>
              <a:rPr lang="en-US" sz="2800" dirty="0" smtClean="0"/>
              <a:t>Overall prevalence of infection by </a:t>
            </a:r>
            <a:r>
              <a:rPr lang="en-US" sz="2800" dirty="0" err="1" smtClean="0"/>
              <a:t>nPCR</a:t>
            </a:r>
            <a:r>
              <a:rPr lang="en-US" sz="2800" dirty="0" smtClean="0"/>
              <a:t> was 35.2%</a:t>
            </a:r>
          </a:p>
          <a:p>
            <a:endParaRPr lang="en-US" sz="2000" dirty="0" smtClean="0"/>
          </a:p>
          <a:p>
            <a:r>
              <a:rPr lang="en-US" sz="2800" dirty="0" smtClean="0"/>
              <a:t>geometric mean density of infection was 153 parasites/µl (range 8 - 532,001 parasites/µl)</a:t>
            </a:r>
          </a:p>
          <a:p>
            <a:pPr lvl="1"/>
            <a:r>
              <a:rPr lang="en-GB" sz="2400" dirty="0" smtClean="0"/>
              <a:t>56.2% of infections (n=606) were of a density &lt;100 parasites/µl</a:t>
            </a:r>
          </a:p>
          <a:p>
            <a:endParaRPr lang="en-GB" dirty="0"/>
          </a:p>
        </p:txBody>
      </p:sp>
      <p:sp>
        <p:nvSpPr>
          <p:cNvPr id="28" name="TextBox 31"/>
          <p:cNvSpPr txBox="1">
            <a:spLocks noChangeArrowheads="1"/>
          </p:cNvSpPr>
          <p:nvPr/>
        </p:nvSpPr>
        <p:spPr bwMode="auto">
          <a:xfrm>
            <a:off x="7665166" y="24276"/>
            <a:ext cx="1470743" cy="594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0116" tIns="20059" rIns="40116" bIns="20059">
            <a:spAutoFit/>
          </a:bodyPr>
          <a:lstStyle/>
          <a:p>
            <a:pPr algn="r"/>
            <a:r>
              <a:rPr lang="en-GB" sz="1200" b="1" dirty="0">
                <a:solidFill>
                  <a:srgbClr val="6699CC"/>
                </a:solidFill>
                <a:latin typeface="Arial Narrow" pitchFamily="34" charset="0"/>
              </a:rPr>
              <a:t>STRENGTHENING </a:t>
            </a:r>
          </a:p>
          <a:p>
            <a:pPr algn="r"/>
            <a:r>
              <a:rPr lang="en-GB" sz="1200" b="1" dirty="0">
                <a:solidFill>
                  <a:srgbClr val="6699CC"/>
                </a:solidFill>
                <a:latin typeface="Arial Narrow" pitchFamily="34" charset="0"/>
              </a:rPr>
              <a:t>RESEARCH </a:t>
            </a:r>
          </a:p>
          <a:p>
            <a:pPr algn="r"/>
            <a:r>
              <a:rPr lang="en-GB" sz="1200" b="1" dirty="0">
                <a:solidFill>
                  <a:srgbClr val="6699CC"/>
                </a:solidFill>
                <a:latin typeface="Arial Narrow" pitchFamily="34" charset="0"/>
              </a:rPr>
              <a:t>CAPACITY</a:t>
            </a:r>
            <a:endParaRPr lang="en-US" sz="1200" b="1" dirty="0">
              <a:solidFill>
                <a:srgbClr val="6699CC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Box 86"/>
          <p:cNvSpPr txBox="1"/>
          <p:nvPr/>
        </p:nvSpPr>
        <p:spPr>
          <a:xfrm>
            <a:off x="6094157" y="2988779"/>
            <a:ext cx="391412" cy="59411"/>
          </a:xfrm>
          <a:prstGeom prst="rect">
            <a:avLst/>
          </a:prstGeom>
          <a:noFill/>
        </p:spPr>
        <p:txBody>
          <a:bodyPr wrap="square" lIns="28351" tIns="14176" rIns="28351" bIns="14176" rtlCol="0">
            <a:spAutoFit/>
          </a:bodyPr>
          <a:lstStyle/>
          <a:p>
            <a:endParaRPr lang="en-GB" sz="200" dirty="0"/>
          </a:p>
        </p:txBody>
      </p:sp>
      <p:sp>
        <p:nvSpPr>
          <p:cNvPr id="88" name="TextBox 87"/>
          <p:cNvSpPr txBox="1"/>
          <p:nvPr/>
        </p:nvSpPr>
        <p:spPr>
          <a:xfrm>
            <a:off x="6094157" y="2988779"/>
            <a:ext cx="391412" cy="59411"/>
          </a:xfrm>
          <a:prstGeom prst="rect">
            <a:avLst/>
          </a:prstGeom>
          <a:noFill/>
        </p:spPr>
        <p:txBody>
          <a:bodyPr wrap="square" lIns="28351" tIns="14176" rIns="28351" bIns="14176" rtlCol="0">
            <a:spAutoFit/>
          </a:bodyPr>
          <a:lstStyle/>
          <a:p>
            <a:endParaRPr lang="en-GB" sz="200" dirty="0"/>
          </a:p>
        </p:txBody>
      </p:sp>
      <p:sp>
        <p:nvSpPr>
          <p:cNvPr id="106" name="TextBox 105"/>
          <p:cNvSpPr txBox="1"/>
          <p:nvPr/>
        </p:nvSpPr>
        <p:spPr>
          <a:xfrm>
            <a:off x="8181687" y="6510553"/>
            <a:ext cx="782824" cy="74795"/>
          </a:xfrm>
          <a:prstGeom prst="rect">
            <a:avLst/>
          </a:prstGeom>
          <a:noFill/>
        </p:spPr>
        <p:txBody>
          <a:bodyPr wrap="square" lIns="28351" tIns="14176" rIns="28351" bIns="14176" rtlCol="0">
            <a:spAutoFit/>
          </a:bodyPr>
          <a:lstStyle/>
          <a:p>
            <a:endParaRPr lang="en-GB" sz="300" dirty="0"/>
          </a:p>
        </p:txBody>
      </p:sp>
      <p:sp>
        <p:nvSpPr>
          <p:cNvPr id="118" name="TextBox 117"/>
          <p:cNvSpPr txBox="1"/>
          <p:nvPr/>
        </p:nvSpPr>
        <p:spPr>
          <a:xfrm>
            <a:off x="8051217" y="6385175"/>
            <a:ext cx="761079" cy="74795"/>
          </a:xfrm>
          <a:prstGeom prst="rect">
            <a:avLst/>
          </a:prstGeom>
          <a:noFill/>
        </p:spPr>
        <p:txBody>
          <a:bodyPr wrap="square" lIns="28351" tIns="14176" rIns="28351" bIns="14176" rtlCol="0">
            <a:spAutoFit/>
          </a:bodyPr>
          <a:lstStyle/>
          <a:p>
            <a:endParaRPr lang="en-GB" sz="300" dirty="0"/>
          </a:p>
        </p:txBody>
      </p:sp>
      <p:cxnSp>
        <p:nvCxnSpPr>
          <p:cNvPr id="101" name="Straight Connector 100"/>
          <p:cNvCxnSpPr>
            <a:endCxn id="126" idx="0"/>
          </p:cNvCxnSpPr>
          <p:nvPr/>
        </p:nvCxnSpPr>
        <p:spPr>
          <a:xfrm>
            <a:off x="6282987" y="318578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 descr="MCDC - Malaria Capacity development Consortium logo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9367"/>
            <a:ext cx="1201462" cy="573551"/>
          </a:xfrm>
          <a:prstGeom prst="rect">
            <a:avLst/>
          </a:prstGeom>
          <a:noFill/>
          <a:ln w="19050">
            <a:noFill/>
          </a:ln>
        </p:spPr>
      </p:pic>
      <p:cxnSp>
        <p:nvCxnSpPr>
          <p:cNvPr id="33" name="Straight Connector 32"/>
          <p:cNvCxnSpPr/>
          <p:nvPr/>
        </p:nvCxnSpPr>
        <p:spPr>
          <a:xfrm>
            <a:off x="1852" y="40582"/>
            <a:ext cx="9144000" cy="0"/>
          </a:xfrm>
          <a:prstGeom prst="line">
            <a:avLst/>
          </a:prstGeom>
          <a:ln w="12700">
            <a:solidFill>
              <a:srgbClr val="6699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648614"/>
            <a:ext cx="9144000" cy="0"/>
          </a:xfrm>
          <a:prstGeom prst="line">
            <a:avLst/>
          </a:prstGeom>
          <a:ln w="12700">
            <a:solidFill>
              <a:srgbClr val="6699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itle 39"/>
          <p:cNvSpPr>
            <a:spLocks noGrp="1"/>
          </p:cNvSpPr>
          <p:nvPr>
            <p:ph type="title"/>
          </p:nvPr>
        </p:nvSpPr>
        <p:spPr>
          <a:xfrm>
            <a:off x="457200" y="548640"/>
            <a:ext cx="8229600" cy="720090"/>
          </a:xfrm>
        </p:spPr>
        <p:txBody>
          <a:bodyPr>
            <a:normAutofit/>
          </a:bodyPr>
          <a:lstStyle/>
          <a:p>
            <a:r>
              <a:rPr lang="en-GB" sz="3200" dirty="0" smtClean="0"/>
              <a:t>Results -2</a:t>
            </a:r>
            <a:endParaRPr lang="en-GB" sz="3200" dirty="0"/>
          </a:p>
        </p:txBody>
      </p:sp>
      <p:sp>
        <p:nvSpPr>
          <p:cNvPr id="42" name="Subtitle 41"/>
          <p:cNvSpPr>
            <a:spLocks noGrp="1"/>
          </p:cNvSpPr>
          <p:nvPr>
            <p:ph idx="1"/>
          </p:nvPr>
        </p:nvSpPr>
        <p:spPr>
          <a:xfrm>
            <a:off x="457200" y="1628774"/>
            <a:ext cx="8229600" cy="4680585"/>
          </a:xfrm>
        </p:spPr>
        <p:txBody>
          <a:bodyPr>
            <a:normAutofit fontScale="92500" lnSpcReduction="20000"/>
          </a:bodyPr>
          <a:lstStyle/>
          <a:p>
            <a:r>
              <a:rPr lang="en-GB" sz="3000" dirty="0" smtClean="0"/>
              <a:t>Mean household exposure as estimated by distance-weighted </a:t>
            </a:r>
            <a:r>
              <a:rPr lang="en-GB" sz="3000" dirty="0" err="1" smtClean="0"/>
              <a:t>nPCR</a:t>
            </a:r>
            <a:r>
              <a:rPr lang="en-GB" sz="3000" dirty="0" smtClean="0"/>
              <a:t> prevalence was 34.5% (range 0-94.7%)</a:t>
            </a:r>
          </a:p>
          <a:p>
            <a:endParaRPr lang="en-US" sz="2200" dirty="0" smtClean="0"/>
          </a:p>
          <a:p>
            <a:r>
              <a:rPr lang="en-GB" sz="3000" dirty="0" smtClean="0"/>
              <a:t>Household exposure was spatially heterogeneous with highest exposure households clustering in a central hotspot in the study area</a:t>
            </a:r>
          </a:p>
          <a:p>
            <a:endParaRPr lang="en-GB" sz="2200" dirty="0" smtClean="0"/>
          </a:p>
          <a:p>
            <a:r>
              <a:rPr lang="en-GB" sz="3000" dirty="0" smtClean="0"/>
              <a:t>Parasite infection densities displayed a negative spatial relationship with exposure, with mean infection densities being lowest in the highest exposure households</a:t>
            </a:r>
            <a:endParaRPr lang="en-GB" sz="3000" i="1" dirty="0" smtClean="0"/>
          </a:p>
          <a:p>
            <a:endParaRPr lang="en-US" sz="2800" dirty="0" smtClean="0"/>
          </a:p>
        </p:txBody>
      </p:sp>
      <p:sp>
        <p:nvSpPr>
          <p:cNvPr id="28" name="TextBox 31"/>
          <p:cNvSpPr txBox="1">
            <a:spLocks noChangeArrowheads="1"/>
          </p:cNvSpPr>
          <p:nvPr/>
        </p:nvSpPr>
        <p:spPr bwMode="auto">
          <a:xfrm>
            <a:off x="7665166" y="24276"/>
            <a:ext cx="1470743" cy="594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0116" tIns="20059" rIns="40116" bIns="20059">
            <a:spAutoFit/>
          </a:bodyPr>
          <a:lstStyle/>
          <a:p>
            <a:pPr algn="r"/>
            <a:r>
              <a:rPr lang="en-GB" sz="1200" b="1" dirty="0">
                <a:solidFill>
                  <a:srgbClr val="6699CC"/>
                </a:solidFill>
                <a:latin typeface="Arial Narrow" pitchFamily="34" charset="0"/>
              </a:rPr>
              <a:t>STRENGTHENING </a:t>
            </a:r>
          </a:p>
          <a:p>
            <a:pPr algn="r"/>
            <a:r>
              <a:rPr lang="en-GB" sz="1200" b="1" dirty="0">
                <a:solidFill>
                  <a:srgbClr val="6699CC"/>
                </a:solidFill>
                <a:latin typeface="Arial Narrow" pitchFamily="34" charset="0"/>
              </a:rPr>
              <a:t>RESEARCH </a:t>
            </a:r>
          </a:p>
          <a:p>
            <a:pPr algn="r"/>
            <a:r>
              <a:rPr lang="en-GB" sz="1200" b="1" dirty="0">
                <a:solidFill>
                  <a:srgbClr val="6699CC"/>
                </a:solidFill>
                <a:latin typeface="Arial Narrow" pitchFamily="34" charset="0"/>
              </a:rPr>
              <a:t>CAPACITY</a:t>
            </a:r>
            <a:endParaRPr lang="en-US" sz="1200" b="1" dirty="0">
              <a:solidFill>
                <a:srgbClr val="6699CC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Box 86"/>
          <p:cNvSpPr txBox="1"/>
          <p:nvPr/>
        </p:nvSpPr>
        <p:spPr>
          <a:xfrm>
            <a:off x="6094157" y="2988779"/>
            <a:ext cx="391412" cy="59411"/>
          </a:xfrm>
          <a:prstGeom prst="rect">
            <a:avLst/>
          </a:prstGeom>
          <a:noFill/>
        </p:spPr>
        <p:txBody>
          <a:bodyPr wrap="square" lIns="28351" tIns="14176" rIns="28351" bIns="14176" rtlCol="0">
            <a:spAutoFit/>
          </a:bodyPr>
          <a:lstStyle/>
          <a:p>
            <a:endParaRPr lang="en-GB" sz="200" dirty="0"/>
          </a:p>
        </p:txBody>
      </p:sp>
      <p:sp>
        <p:nvSpPr>
          <p:cNvPr id="88" name="TextBox 87"/>
          <p:cNvSpPr txBox="1"/>
          <p:nvPr/>
        </p:nvSpPr>
        <p:spPr>
          <a:xfrm>
            <a:off x="6094157" y="2988779"/>
            <a:ext cx="391412" cy="59411"/>
          </a:xfrm>
          <a:prstGeom prst="rect">
            <a:avLst/>
          </a:prstGeom>
          <a:noFill/>
        </p:spPr>
        <p:txBody>
          <a:bodyPr wrap="square" lIns="28351" tIns="14176" rIns="28351" bIns="14176" rtlCol="0">
            <a:spAutoFit/>
          </a:bodyPr>
          <a:lstStyle/>
          <a:p>
            <a:endParaRPr lang="en-GB" sz="200" dirty="0"/>
          </a:p>
        </p:txBody>
      </p:sp>
      <p:sp>
        <p:nvSpPr>
          <p:cNvPr id="106" name="TextBox 105"/>
          <p:cNvSpPr txBox="1"/>
          <p:nvPr/>
        </p:nvSpPr>
        <p:spPr>
          <a:xfrm>
            <a:off x="8181687" y="6510553"/>
            <a:ext cx="782824" cy="74795"/>
          </a:xfrm>
          <a:prstGeom prst="rect">
            <a:avLst/>
          </a:prstGeom>
          <a:noFill/>
        </p:spPr>
        <p:txBody>
          <a:bodyPr wrap="square" lIns="28351" tIns="14176" rIns="28351" bIns="14176" rtlCol="0">
            <a:spAutoFit/>
          </a:bodyPr>
          <a:lstStyle/>
          <a:p>
            <a:endParaRPr lang="en-GB" sz="300" dirty="0"/>
          </a:p>
        </p:txBody>
      </p:sp>
      <p:sp>
        <p:nvSpPr>
          <p:cNvPr id="118" name="TextBox 117"/>
          <p:cNvSpPr txBox="1"/>
          <p:nvPr/>
        </p:nvSpPr>
        <p:spPr>
          <a:xfrm>
            <a:off x="8051217" y="6385175"/>
            <a:ext cx="761079" cy="74795"/>
          </a:xfrm>
          <a:prstGeom prst="rect">
            <a:avLst/>
          </a:prstGeom>
          <a:noFill/>
        </p:spPr>
        <p:txBody>
          <a:bodyPr wrap="square" lIns="28351" tIns="14176" rIns="28351" bIns="14176" rtlCol="0">
            <a:spAutoFit/>
          </a:bodyPr>
          <a:lstStyle/>
          <a:p>
            <a:endParaRPr lang="en-GB" sz="300" dirty="0"/>
          </a:p>
        </p:txBody>
      </p:sp>
      <p:cxnSp>
        <p:nvCxnSpPr>
          <p:cNvPr id="101" name="Straight Connector 100"/>
          <p:cNvCxnSpPr>
            <a:endCxn id="126" idx="0"/>
          </p:cNvCxnSpPr>
          <p:nvPr/>
        </p:nvCxnSpPr>
        <p:spPr>
          <a:xfrm>
            <a:off x="6282987" y="318578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 descr="MCDC - Malaria Capacity development Consortium logo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9367"/>
            <a:ext cx="1201462" cy="573551"/>
          </a:xfrm>
          <a:prstGeom prst="rect">
            <a:avLst/>
          </a:prstGeom>
          <a:noFill/>
          <a:ln w="19050">
            <a:noFill/>
          </a:ln>
        </p:spPr>
      </p:pic>
      <p:cxnSp>
        <p:nvCxnSpPr>
          <p:cNvPr id="33" name="Straight Connector 32"/>
          <p:cNvCxnSpPr/>
          <p:nvPr/>
        </p:nvCxnSpPr>
        <p:spPr>
          <a:xfrm>
            <a:off x="1852" y="40582"/>
            <a:ext cx="9144000" cy="0"/>
          </a:xfrm>
          <a:prstGeom prst="line">
            <a:avLst/>
          </a:prstGeom>
          <a:ln w="12700">
            <a:solidFill>
              <a:srgbClr val="6699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648614"/>
            <a:ext cx="9144000" cy="0"/>
          </a:xfrm>
          <a:prstGeom prst="line">
            <a:avLst/>
          </a:prstGeom>
          <a:ln w="12700">
            <a:solidFill>
              <a:srgbClr val="6699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itle 39"/>
          <p:cNvSpPr>
            <a:spLocks noGrp="1"/>
          </p:cNvSpPr>
          <p:nvPr>
            <p:ph type="title"/>
          </p:nvPr>
        </p:nvSpPr>
        <p:spPr>
          <a:xfrm>
            <a:off x="611505" y="548640"/>
            <a:ext cx="7920989" cy="720089"/>
          </a:xfrm>
        </p:spPr>
        <p:txBody>
          <a:bodyPr>
            <a:noAutofit/>
          </a:bodyPr>
          <a:lstStyle/>
          <a:p>
            <a:r>
              <a:rPr lang="en-GB" sz="2800" dirty="0" smtClean="0"/>
              <a:t>Micro-epidemiology of infection in the study region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half" idx="2"/>
          </p:nvPr>
        </p:nvSpPr>
        <p:spPr>
          <a:xfrm>
            <a:off x="457204" y="5229224"/>
            <a:ext cx="8435336" cy="1080135"/>
          </a:xfrm>
        </p:spPr>
        <p:txBody>
          <a:bodyPr>
            <a:normAutofit fontScale="85000" lnSpcReduction="20000"/>
          </a:bodyPr>
          <a:lstStyle/>
          <a:p>
            <a:r>
              <a:rPr lang="en-GB" sz="2400" dirty="0" smtClean="0"/>
              <a:t>A - Household exposure estimated using distance-weighted PCR prevalence with a 1-km window</a:t>
            </a:r>
          </a:p>
          <a:p>
            <a:endParaRPr lang="en-US" sz="900" dirty="0" smtClean="0"/>
          </a:p>
          <a:p>
            <a:r>
              <a:rPr lang="en-GB" sz="2400" dirty="0" smtClean="0"/>
              <a:t>B - mean household parasite density (infected individuals only)</a:t>
            </a:r>
            <a:endParaRPr lang="en-US" sz="2400" dirty="0" smtClean="0"/>
          </a:p>
          <a:p>
            <a:pPr>
              <a:buFont typeface="Arial" pitchFamily="34" charset="0"/>
              <a:buChar char="•"/>
            </a:pPr>
            <a:endParaRPr lang="en-GB" sz="2800" b="1" dirty="0" smtClean="0"/>
          </a:p>
          <a:p>
            <a:endParaRPr lang="en-US" sz="2800" dirty="0"/>
          </a:p>
        </p:txBody>
      </p:sp>
      <p:sp>
        <p:nvSpPr>
          <p:cNvPr id="28" name="TextBox 31"/>
          <p:cNvSpPr txBox="1">
            <a:spLocks noChangeArrowheads="1"/>
          </p:cNvSpPr>
          <p:nvPr/>
        </p:nvSpPr>
        <p:spPr bwMode="auto">
          <a:xfrm>
            <a:off x="7665166" y="24276"/>
            <a:ext cx="1470743" cy="594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0116" tIns="20059" rIns="40116" bIns="20059">
            <a:spAutoFit/>
          </a:bodyPr>
          <a:lstStyle/>
          <a:p>
            <a:pPr algn="r"/>
            <a:r>
              <a:rPr lang="en-GB" sz="1200" b="1" dirty="0">
                <a:solidFill>
                  <a:srgbClr val="6699CC"/>
                </a:solidFill>
                <a:latin typeface="Arial Narrow" pitchFamily="34" charset="0"/>
              </a:rPr>
              <a:t>STRENGTHENING </a:t>
            </a:r>
          </a:p>
          <a:p>
            <a:pPr algn="r"/>
            <a:r>
              <a:rPr lang="en-GB" sz="1200" b="1" dirty="0">
                <a:solidFill>
                  <a:srgbClr val="6699CC"/>
                </a:solidFill>
                <a:latin typeface="Arial Narrow" pitchFamily="34" charset="0"/>
              </a:rPr>
              <a:t>RESEARCH </a:t>
            </a:r>
          </a:p>
          <a:p>
            <a:pPr algn="r"/>
            <a:r>
              <a:rPr lang="en-GB" sz="1200" b="1" dirty="0">
                <a:solidFill>
                  <a:srgbClr val="6699CC"/>
                </a:solidFill>
                <a:latin typeface="Arial Narrow" pitchFamily="34" charset="0"/>
              </a:rPr>
              <a:t>CAPACITY</a:t>
            </a:r>
            <a:endParaRPr lang="en-US" sz="1200" b="1" dirty="0">
              <a:solidFill>
                <a:srgbClr val="6699CC"/>
              </a:solidFill>
              <a:latin typeface="Arial Narrow" pitchFamily="34" charset="0"/>
            </a:endParaRPr>
          </a:p>
        </p:txBody>
      </p:sp>
      <p:pic>
        <p:nvPicPr>
          <p:cNvPr id="15" name="Content Placeholder 14"/>
          <p:cNvPicPr>
            <a:picLocks noGrp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 bwMode="auto">
          <a:xfrm>
            <a:off x="611505" y="1628775"/>
            <a:ext cx="8075295" cy="32404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CDC Presentation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MCDC Presentation Template</Template>
  <TotalTime>5397</TotalTime>
  <Words>1483</Words>
  <Application>Microsoft Office PowerPoint</Application>
  <PresentationFormat>On-screen Show (4:3)</PresentationFormat>
  <Paragraphs>176</Paragraphs>
  <Slides>16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MCDC Presentation Template</vt:lpstr>
      <vt:lpstr>Epidemiology of sub-patent Plasmodium falciparum infection: implications for detection of hotspots with imperfect diagnostics</vt:lpstr>
      <vt:lpstr>Introduction - 1</vt:lpstr>
      <vt:lpstr>Introduction - 2</vt:lpstr>
      <vt:lpstr>Study site</vt:lpstr>
      <vt:lpstr>Methods - 1</vt:lpstr>
      <vt:lpstr>Methods - 2</vt:lpstr>
      <vt:lpstr>Results -1</vt:lpstr>
      <vt:lpstr>Results -2</vt:lpstr>
      <vt:lpstr>Micro-epidemiology of infection in the study region</vt:lpstr>
      <vt:lpstr>Relationship between parasite density and household exposure</vt:lpstr>
      <vt:lpstr>Simulations of treatment decisions using different household prevalence thresholds to trigger household delivery of tMDA</vt:lpstr>
      <vt:lpstr>Conclusion-1</vt:lpstr>
      <vt:lpstr>Conclusion-2</vt:lpstr>
      <vt:lpstr>Conclusion -3</vt:lpstr>
      <vt:lpstr>Acknowledgement</vt:lpstr>
      <vt:lpstr>Thanks</vt:lpstr>
    </vt:vector>
  </TitlesOfParts>
  <Company>London School of Hygiene &amp; Tropical Medicine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Tania Ghosh</dc:creator>
  <cp:lastModifiedBy>TOSHIBA</cp:lastModifiedBy>
  <cp:revision>253</cp:revision>
  <dcterms:created xsi:type="dcterms:W3CDTF">2012-06-18T12:05:19Z</dcterms:created>
  <dcterms:modified xsi:type="dcterms:W3CDTF">2013-11-28T09:54:53Z</dcterms:modified>
</cp:coreProperties>
</file>