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9" r:id="rId4"/>
    <p:sldId id="271" r:id="rId5"/>
    <p:sldId id="291" r:id="rId6"/>
    <p:sldId id="261" r:id="rId7"/>
    <p:sldId id="283" r:id="rId8"/>
    <p:sldId id="293" r:id="rId9"/>
    <p:sldId id="295" r:id="rId10"/>
    <p:sldId id="294" r:id="rId11"/>
    <p:sldId id="276" r:id="rId12"/>
    <p:sldId id="275" r:id="rId13"/>
    <p:sldId id="279" r:id="rId14"/>
    <p:sldId id="277" r:id="rId15"/>
    <p:sldId id="278" r:id="rId16"/>
    <p:sldId id="280" r:id="rId17"/>
    <p:sldId id="282" r:id="rId1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4595"/>
    <a:srgbClr val="320E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94324" autoAdjust="0"/>
  </p:normalViewPr>
  <p:slideViewPr>
    <p:cSldViewPr showGuides="1">
      <p:cViewPr>
        <p:scale>
          <a:sx n="80" d="100"/>
          <a:sy n="80" d="100"/>
        </p:scale>
        <p:origin x="-702" y="126"/>
      </p:cViewPr>
      <p:guideLst>
        <p:guide orient="horz" pos="2160"/>
        <p:guide pos="2880"/>
      </p:guideLst>
    </p:cSldViewPr>
  </p:slideViewPr>
  <p:outlineViewPr>
    <p:cViewPr>
      <p:scale>
        <a:sx n="33" d="100"/>
        <a:sy n="33" d="100"/>
      </p:scale>
      <p:origin x="0" y="384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0BDBB-EAAA-4DFA-869D-0DCE5DAEEDCC}" type="datetimeFigureOut">
              <a:rPr lang="da-DK" smtClean="0"/>
              <a:pPr/>
              <a:t>27-11-2013</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52681-382F-4AD3-AA36-1EC4C6DDF7BB}" type="slidenum">
              <a:rPr lang="da-DK" smtClean="0"/>
              <a:pPr/>
              <a:t>‹#›</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0DE52681-382F-4AD3-AA36-1EC4C6DDF7BB}" type="slidenum">
              <a:rPr lang="da-DK" smtClean="0"/>
              <a:pPr/>
              <a:t>1</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after 30 years of research: still no vaccine: Since still</a:t>
            </a:r>
            <a:r>
              <a:rPr lang="sv-SE" baseline="0" dirty="0" smtClean="0"/>
              <a:t> </a:t>
            </a:r>
            <a:r>
              <a:rPr lang="sv-SE" dirty="0" smtClean="0"/>
              <a:t>see</a:t>
            </a:r>
            <a:r>
              <a:rPr lang="sv-SE" baseline="0" dirty="0" smtClean="0"/>
              <a:t> high prevalence: 2.7 millions new, How can it be no vaccine yet??</a:t>
            </a:r>
            <a:endParaRPr lang="da-DK" dirty="0"/>
          </a:p>
        </p:txBody>
      </p:sp>
      <p:sp>
        <p:nvSpPr>
          <p:cNvPr id="4" name="Slide Number Placeholder 3"/>
          <p:cNvSpPr>
            <a:spLocks noGrp="1"/>
          </p:cNvSpPr>
          <p:nvPr>
            <p:ph type="sldNum" sz="quarter" idx="10"/>
          </p:nvPr>
        </p:nvSpPr>
        <p:spPr/>
        <p:txBody>
          <a:bodyPr/>
          <a:lstStyle/>
          <a:p>
            <a:fld id="{0DE52681-382F-4AD3-AA36-1EC4C6DDF7BB}" type="slidenum">
              <a:rPr lang="da-DK" smtClean="0"/>
              <a:pPr/>
              <a:t>2</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The primary challenge: diversity.</a:t>
            </a:r>
            <a:r>
              <a:rPr lang="sv-SE" baseline="0" dirty="0" smtClean="0"/>
              <a:t> Not a virus of consistency. This map portrays the differences in various parts of the world. Whereas the map at first glance might catch our eye due to the kaleidoscope of colours, in the eye of a vaccine developer this is a nightmare scenario</a:t>
            </a:r>
            <a:endParaRPr lang="da-DK" dirty="0"/>
          </a:p>
        </p:txBody>
      </p:sp>
      <p:sp>
        <p:nvSpPr>
          <p:cNvPr id="4" name="Slide Number Placeholder 3"/>
          <p:cNvSpPr>
            <a:spLocks noGrp="1"/>
          </p:cNvSpPr>
          <p:nvPr>
            <p:ph type="sldNum" sz="quarter" idx="10"/>
          </p:nvPr>
        </p:nvSpPr>
        <p:spPr/>
        <p:txBody>
          <a:bodyPr/>
          <a:lstStyle/>
          <a:p>
            <a:fld id="{0DE52681-382F-4AD3-AA36-1EC4C6DDF7BB}" type="slidenum">
              <a:rPr lang="da-DK" smtClean="0"/>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In addition to this, we have the basic challenge of finding clear correlates of protection.</a:t>
            </a:r>
            <a:r>
              <a:rPr lang="sv-SE" baseline="0" dirty="0" smtClean="0"/>
              <a:t> And then if we look at the two arms of the immune system we’re faced with the facts that we </a:t>
            </a:r>
            <a:endParaRPr lang="da-DK" dirty="0"/>
          </a:p>
        </p:txBody>
      </p:sp>
      <p:sp>
        <p:nvSpPr>
          <p:cNvPr id="4" name="Slide Number Placeholder 3"/>
          <p:cNvSpPr>
            <a:spLocks noGrp="1"/>
          </p:cNvSpPr>
          <p:nvPr>
            <p:ph type="sldNum" sz="quarter" idx="10"/>
          </p:nvPr>
        </p:nvSpPr>
        <p:spPr/>
        <p:txBody>
          <a:bodyPr/>
          <a:lstStyle/>
          <a:p>
            <a:fld id="{0DE52681-382F-4AD3-AA36-1EC4C6DDF7BB}" type="slidenum">
              <a:rPr lang="da-DK" smtClean="0"/>
              <a:pPr/>
              <a:t>4</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If we briefly take a look at the hiv virus particle itself</a:t>
            </a:r>
            <a:endParaRPr lang="da-DK" dirty="0"/>
          </a:p>
        </p:txBody>
      </p:sp>
      <p:sp>
        <p:nvSpPr>
          <p:cNvPr id="4" name="Slide Number Placeholder 3"/>
          <p:cNvSpPr>
            <a:spLocks noGrp="1"/>
          </p:cNvSpPr>
          <p:nvPr>
            <p:ph type="sldNum" sz="quarter" idx="10"/>
          </p:nvPr>
        </p:nvSpPr>
        <p:spPr/>
        <p:txBody>
          <a:bodyPr/>
          <a:lstStyle/>
          <a:p>
            <a:fld id="{0DE52681-382F-4AD3-AA36-1EC4C6DDF7BB}" type="slidenum">
              <a:rPr lang="da-DK" smtClean="0"/>
              <a:pPr/>
              <a:t>5</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0DE52681-382F-4AD3-AA36-1EC4C6DDF7BB}" type="slidenum">
              <a:rPr lang="da-DK" smtClean="0"/>
              <a:pPr/>
              <a:t>7</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mtClean="0"/>
              <a:t>Day 0 prime,</a:t>
            </a:r>
            <a:r>
              <a:rPr lang="sv-SE" baseline="0" smtClean="0"/>
              <a:t> 7 weeks bleed 8 weeks boost</a:t>
            </a:r>
            <a:endParaRPr lang="da-DK"/>
          </a:p>
        </p:txBody>
      </p:sp>
      <p:sp>
        <p:nvSpPr>
          <p:cNvPr id="4" name="Slide Number Placeholder 3"/>
          <p:cNvSpPr>
            <a:spLocks noGrp="1"/>
          </p:cNvSpPr>
          <p:nvPr>
            <p:ph type="sldNum" sz="quarter" idx="10"/>
          </p:nvPr>
        </p:nvSpPr>
        <p:spPr/>
        <p:txBody>
          <a:bodyPr/>
          <a:lstStyle/>
          <a:p>
            <a:fld id="{0DE52681-382F-4AD3-AA36-1EC4C6DDF7BB}" type="slidenum">
              <a:rPr lang="da-DK" smtClean="0"/>
              <a:pPr/>
              <a:t>11</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648BE46B-6275-4F56-B8C8-36CDB1E1CF81}" type="datetimeFigureOut">
              <a:rPr lang="da-DK" smtClean="0"/>
              <a:pPr/>
              <a:t>27-11-2013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43BCACB-74DD-4539-8E62-20B57FB2A3D6}" type="slidenum">
              <a:rPr lang="da-DK" smtClean="0"/>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48BE46B-6275-4F56-B8C8-36CDB1E1CF81}" type="datetimeFigureOut">
              <a:rPr lang="da-DK" smtClean="0"/>
              <a:pPr/>
              <a:t>27-11-2013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43BCACB-74DD-4539-8E62-20B57FB2A3D6}" type="slidenum">
              <a:rPr lang="da-DK" smtClean="0"/>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48BE46B-6275-4F56-B8C8-36CDB1E1CF81}" type="datetimeFigureOut">
              <a:rPr lang="da-DK" smtClean="0"/>
              <a:pPr/>
              <a:t>27-11-2013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43BCACB-74DD-4539-8E62-20B57FB2A3D6}" type="slidenum">
              <a:rPr lang="da-DK" smtClean="0"/>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48BE46B-6275-4F56-B8C8-36CDB1E1CF81}" type="datetimeFigureOut">
              <a:rPr lang="da-DK" smtClean="0"/>
              <a:pPr/>
              <a:t>27-11-2013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43BCACB-74DD-4539-8E62-20B57FB2A3D6}" type="slidenum">
              <a:rPr lang="da-DK" smtClean="0"/>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BE46B-6275-4F56-B8C8-36CDB1E1CF81}" type="datetimeFigureOut">
              <a:rPr lang="da-DK" smtClean="0"/>
              <a:pPr/>
              <a:t>27-11-2013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43BCACB-74DD-4539-8E62-20B57FB2A3D6}" type="slidenum">
              <a:rPr lang="da-DK" smtClean="0"/>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648BE46B-6275-4F56-B8C8-36CDB1E1CF81}" type="datetimeFigureOut">
              <a:rPr lang="da-DK" smtClean="0"/>
              <a:pPr/>
              <a:t>27-11-2013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43BCACB-74DD-4539-8E62-20B57FB2A3D6}" type="slidenum">
              <a:rPr lang="da-DK" smtClean="0"/>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648BE46B-6275-4F56-B8C8-36CDB1E1CF81}" type="datetimeFigureOut">
              <a:rPr lang="da-DK" smtClean="0"/>
              <a:pPr/>
              <a:t>27-11-2013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943BCACB-74DD-4539-8E62-20B57FB2A3D6}" type="slidenum">
              <a:rPr lang="da-DK" smtClean="0"/>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648BE46B-6275-4F56-B8C8-36CDB1E1CF81}" type="datetimeFigureOut">
              <a:rPr lang="da-DK" smtClean="0"/>
              <a:pPr/>
              <a:t>27-11-2013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943BCACB-74DD-4539-8E62-20B57FB2A3D6}" type="slidenum">
              <a:rPr lang="da-DK" smtClean="0"/>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BE46B-6275-4F56-B8C8-36CDB1E1CF81}" type="datetimeFigureOut">
              <a:rPr lang="da-DK" smtClean="0"/>
              <a:pPr/>
              <a:t>27-11-2013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943BCACB-74DD-4539-8E62-20B57FB2A3D6}" type="slidenum">
              <a:rPr lang="da-DK" smtClean="0"/>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BE46B-6275-4F56-B8C8-36CDB1E1CF81}" type="datetimeFigureOut">
              <a:rPr lang="da-DK" smtClean="0"/>
              <a:pPr/>
              <a:t>27-11-2013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43BCACB-74DD-4539-8E62-20B57FB2A3D6}" type="slidenum">
              <a:rPr lang="da-DK" smtClean="0"/>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BE46B-6275-4F56-B8C8-36CDB1E1CF81}" type="datetimeFigureOut">
              <a:rPr lang="da-DK" smtClean="0"/>
              <a:pPr/>
              <a:t>27-11-2013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43BCACB-74DD-4539-8E62-20B57FB2A3D6}" type="slidenum">
              <a:rPr lang="da-DK" smtClean="0"/>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BE46B-6275-4F56-B8C8-36CDB1E1CF81}" type="datetimeFigureOut">
              <a:rPr lang="da-DK" smtClean="0"/>
              <a:pPr/>
              <a:t>27-11-2013</a:t>
            </a:fld>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BCACB-74DD-4539-8E62-20B57FB2A3D6}"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t="17819" r="2340" b="8936"/>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0" y="-243408"/>
            <a:ext cx="9144000" cy="1902073"/>
          </a:xfrm>
        </p:spPr>
        <p:txBody>
          <a:bodyPr>
            <a:normAutofit fontScale="90000"/>
          </a:bodyPr>
          <a:lstStyle/>
          <a:p>
            <a:r>
              <a:rPr lang="sv-SE" dirty="0" smtClean="0">
                <a:solidFill>
                  <a:srgbClr val="FF0000"/>
                </a:solidFill>
              </a:rPr>
              <a:t>Designing and Optimizing an Adenovirus Encoded VLP Vaccine against HIV</a:t>
            </a:r>
            <a:endParaRPr lang="da-DK" dirty="0">
              <a:solidFill>
                <a:srgbClr val="FF0000"/>
              </a:solidFill>
            </a:endParaRPr>
          </a:p>
        </p:txBody>
      </p:sp>
      <p:sp>
        <p:nvSpPr>
          <p:cNvPr id="5" name="Subtitle 4"/>
          <p:cNvSpPr>
            <a:spLocks noGrp="1"/>
          </p:cNvSpPr>
          <p:nvPr>
            <p:ph type="subTitle" idx="1"/>
          </p:nvPr>
        </p:nvSpPr>
        <p:spPr>
          <a:xfrm>
            <a:off x="2375756" y="1268760"/>
            <a:ext cx="4392488" cy="1368152"/>
          </a:xfrm>
        </p:spPr>
        <p:txBody>
          <a:bodyPr>
            <a:normAutofit/>
          </a:bodyPr>
          <a:lstStyle/>
          <a:p>
            <a:r>
              <a:rPr lang="sv-SE" sz="2000" b="1" dirty="0" smtClean="0">
                <a:solidFill>
                  <a:srgbClr val="320EB4"/>
                </a:solidFill>
              </a:rPr>
              <a:t>Anne-Marie Andersson </a:t>
            </a:r>
          </a:p>
          <a:p>
            <a:r>
              <a:rPr lang="sv-SE" sz="2000" b="1" dirty="0" smtClean="0">
                <a:solidFill>
                  <a:srgbClr val="320EB4"/>
                </a:solidFill>
              </a:rPr>
              <a:t>PhD Student, University of Copenhagen</a:t>
            </a:r>
            <a:endParaRPr lang="da-DK" sz="2000" b="1" dirty="0">
              <a:solidFill>
                <a:srgbClr val="320EB4"/>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35280" cy="4525963"/>
          </a:xfrm>
        </p:spPr>
        <p:txBody>
          <a:bodyPr/>
          <a:lstStyle/>
          <a:p>
            <a:pPr marL="355600" lvl="1" indent="-355600">
              <a:buNone/>
            </a:pPr>
            <a:r>
              <a:rPr lang="sv-SE" sz="1800" dirty="0" smtClean="0"/>
              <a:t>5 </a:t>
            </a:r>
            <a:r>
              <a:rPr lang="sv-SE" sz="1800" i="1" dirty="0" smtClean="0"/>
              <a:t>env</a:t>
            </a:r>
            <a:r>
              <a:rPr lang="sv-SE" sz="1800" dirty="0" smtClean="0"/>
              <a:t> variants </a:t>
            </a:r>
            <a:r>
              <a:rPr lang="sv-SE" sz="1800" dirty="0" smtClean="0"/>
              <a:t>derived from HIV-M CON-S sequence: 2001 consensus of subtypes A, B, C, D, F, G (H. Liao </a:t>
            </a:r>
            <a:r>
              <a:rPr lang="sv-SE" sz="1800" i="1" dirty="0" smtClean="0"/>
              <a:t>et. al., </a:t>
            </a:r>
            <a:r>
              <a:rPr lang="sv-SE" sz="1800" dirty="0" smtClean="0"/>
              <a:t>2006)</a:t>
            </a:r>
            <a:r>
              <a:rPr lang="sv-SE" sz="1800" i="1" dirty="0" smtClean="0"/>
              <a:t> </a:t>
            </a:r>
            <a:endParaRPr lang="sv-SE" sz="1800" dirty="0" smtClean="0"/>
          </a:p>
          <a:p>
            <a:pPr marL="755650" lvl="2" indent="-355600">
              <a:buNone/>
            </a:pPr>
            <a:endParaRPr lang="sv-SE" sz="1800" dirty="0" smtClean="0"/>
          </a:p>
          <a:p>
            <a:pPr marL="755650" lvl="2" indent="-355600">
              <a:buNone/>
            </a:pPr>
            <a:r>
              <a:rPr lang="sv-SE" sz="1800" dirty="0" smtClean="0"/>
              <a:t>			Full </a:t>
            </a:r>
            <a:r>
              <a:rPr lang="sv-SE" sz="1800" dirty="0" smtClean="0"/>
              <a:t>length </a:t>
            </a:r>
            <a:endParaRPr lang="sv-SE" sz="1800" dirty="0" smtClean="0"/>
          </a:p>
          <a:p>
            <a:pPr marL="755650" lvl="2" indent="-355600">
              <a:buNone/>
            </a:pPr>
            <a:endParaRPr lang="sv-SE" sz="1800" dirty="0" smtClean="0"/>
          </a:p>
          <a:p>
            <a:pPr marL="755650" lvl="2" indent="-355600">
              <a:buNone/>
            </a:pPr>
            <a:r>
              <a:rPr lang="sv-SE" sz="1800" dirty="0" smtClean="0"/>
              <a:t>			Ct </a:t>
            </a:r>
            <a:r>
              <a:rPr lang="sv-SE" sz="1800" dirty="0" smtClean="0"/>
              <a:t>trunc </a:t>
            </a:r>
          </a:p>
          <a:p>
            <a:pPr marL="755650" lvl="2" indent="-355600">
              <a:buNone/>
            </a:pPr>
            <a:endParaRPr lang="sv-SE" sz="1800" dirty="0" smtClean="0"/>
          </a:p>
          <a:p>
            <a:pPr marL="755650" lvl="2" indent="-355600">
              <a:buNone/>
            </a:pPr>
            <a:r>
              <a:rPr lang="sv-SE" sz="1800" dirty="0" smtClean="0"/>
              <a:t>	</a:t>
            </a:r>
            <a:r>
              <a:rPr lang="sv-SE" sz="1800" dirty="0" smtClean="0"/>
              <a:t>		</a:t>
            </a:r>
            <a:r>
              <a:rPr lang="sv-SE" sz="1800" dirty="0" smtClean="0"/>
              <a:t>∆</a:t>
            </a:r>
            <a:r>
              <a:rPr lang="sv-SE" sz="1800" dirty="0" smtClean="0"/>
              <a:t>CFI Ct </a:t>
            </a:r>
            <a:r>
              <a:rPr lang="sv-SE" sz="1800" dirty="0" smtClean="0"/>
              <a:t>trunc</a:t>
            </a:r>
          </a:p>
          <a:p>
            <a:pPr marL="755650" lvl="2" indent="-355600">
              <a:buNone/>
            </a:pPr>
            <a:r>
              <a:rPr lang="sv-SE" sz="1800" dirty="0" smtClean="0"/>
              <a:t>	</a:t>
            </a:r>
            <a:r>
              <a:rPr lang="sv-SE" sz="1800" dirty="0" smtClean="0"/>
              <a:t>		</a:t>
            </a:r>
          </a:p>
          <a:p>
            <a:pPr marL="755650" lvl="2" indent="-355600">
              <a:buNone/>
            </a:pPr>
            <a:r>
              <a:rPr lang="sv-SE" sz="1800" dirty="0" smtClean="0"/>
              <a:t>	</a:t>
            </a:r>
            <a:r>
              <a:rPr lang="sv-SE" sz="1800" dirty="0" smtClean="0"/>
              <a:t>		MMTV </a:t>
            </a:r>
            <a:r>
              <a:rPr lang="sv-SE" sz="1800" dirty="0" smtClean="0"/>
              <a:t>TMCT</a:t>
            </a:r>
          </a:p>
          <a:p>
            <a:pPr marL="755650" lvl="2" indent="-355600">
              <a:buNone/>
            </a:pPr>
            <a:r>
              <a:rPr lang="sv-SE" sz="1800" dirty="0" smtClean="0"/>
              <a:t>			</a:t>
            </a:r>
          </a:p>
          <a:p>
            <a:pPr marL="755650" lvl="2" indent="-355600">
              <a:buNone/>
            </a:pPr>
            <a:r>
              <a:rPr lang="sv-SE" sz="1800" dirty="0" smtClean="0"/>
              <a:t>	</a:t>
            </a:r>
            <a:r>
              <a:rPr lang="sv-SE" sz="1800" dirty="0" smtClean="0"/>
              <a:t>		</a:t>
            </a:r>
            <a:r>
              <a:rPr lang="sv-SE" sz="1800" dirty="0" smtClean="0"/>
              <a:t>∆</a:t>
            </a:r>
            <a:r>
              <a:rPr lang="sv-SE" sz="1800" dirty="0" smtClean="0"/>
              <a:t>TMCT </a:t>
            </a:r>
          </a:p>
          <a:p>
            <a:endParaRPr lang="da-DK" dirty="0"/>
          </a:p>
        </p:txBody>
      </p:sp>
      <p:sp>
        <p:nvSpPr>
          <p:cNvPr id="4" name="Title 1"/>
          <p:cNvSpPr txBox="1">
            <a:spLocks/>
          </p:cNvSpPr>
          <p:nvPr/>
        </p:nvSpPr>
        <p:spPr>
          <a:xfrm>
            <a:off x="395536" y="260648"/>
            <a:ext cx="8443664" cy="130939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300" b="0" i="0" u="none" strike="noStrike" kern="1200" cap="none" spc="0" normalizeH="0" baseline="0" noProof="0" dirty="0" smtClean="0">
                <a:ln>
                  <a:noFill/>
                </a:ln>
                <a:solidFill>
                  <a:srgbClr val="FF0000"/>
                </a:solidFill>
                <a:effectLst/>
                <a:uLnTx/>
                <a:uFillTx/>
                <a:latin typeface="+mj-lt"/>
                <a:ea typeface="+mj-ea"/>
                <a:cs typeface="+mj-cs"/>
              </a:rPr>
              <a:t>Vector Design (3)</a:t>
            </a:r>
            <a:endParaRPr kumimoji="0" lang="da-DK" sz="33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0" name="Group 19"/>
          <p:cNvGrpSpPr/>
          <p:nvPr/>
        </p:nvGrpSpPr>
        <p:grpSpPr>
          <a:xfrm>
            <a:off x="4860032" y="2420888"/>
            <a:ext cx="3359995" cy="433150"/>
            <a:chOff x="539552" y="3429000"/>
            <a:chExt cx="3359995" cy="433150"/>
          </a:xfrm>
        </p:grpSpPr>
        <p:grpSp>
          <p:nvGrpSpPr>
            <p:cNvPr id="21" name="Group 3"/>
            <p:cNvGrpSpPr/>
            <p:nvPr/>
          </p:nvGrpSpPr>
          <p:grpSpPr>
            <a:xfrm>
              <a:off x="539552" y="3429000"/>
              <a:ext cx="3359995" cy="432050"/>
              <a:chOff x="10891118" y="6636687"/>
              <a:chExt cx="3504011" cy="491313"/>
            </a:xfrm>
          </p:grpSpPr>
          <p:sp>
            <p:nvSpPr>
              <p:cNvPr id="24" name="Line 3529"/>
              <p:cNvSpPr>
                <a:spLocks noChangeShapeType="1"/>
              </p:cNvSpPr>
              <p:nvPr/>
            </p:nvSpPr>
            <p:spPr bwMode="auto">
              <a:xfrm>
                <a:off x="10891118" y="7055372"/>
                <a:ext cx="287338"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25" name="Rectangle 3530"/>
              <p:cNvSpPr>
                <a:spLocks noChangeArrowheads="1"/>
              </p:cNvSpPr>
              <p:nvPr/>
            </p:nvSpPr>
            <p:spPr bwMode="auto">
              <a:xfrm>
                <a:off x="11178455" y="6947422"/>
                <a:ext cx="360363" cy="179388"/>
              </a:xfrm>
              <a:prstGeom prst="rect">
                <a:avLst/>
              </a:prstGeom>
              <a:solidFill>
                <a:schemeClr val="bg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chemeClr val="bg1"/>
                  </a:solidFill>
                  <a:effectLst/>
                  <a:uLnTx/>
                  <a:uFillTx/>
                </a:endParaRPr>
              </a:p>
            </p:txBody>
          </p:sp>
          <p:sp>
            <p:nvSpPr>
              <p:cNvPr id="26" name="Line 3531"/>
              <p:cNvSpPr>
                <a:spLocks noChangeShapeType="1"/>
              </p:cNvSpPr>
              <p:nvPr/>
            </p:nvSpPr>
            <p:spPr bwMode="auto">
              <a:xfrm>
                <a:off x="11538818"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27" name="Rectangle 3534"/>
              <p:cNvSpPr>
                <a:spLocks noChangeArrowheads="1"/>
              </p:cNvSpPr>
              <p:nvPr/>
            </p:nvSpPr>
            <p:spPr bwMode="auto">
              <a:xfrm>
                <a:off x="13699405" y="6947422"/>
                <a:ext cx="107950" cy="179388"/>
              </a:xfrm>
              <a:prstGeom prst="rect">
                <a:avLst/>
              </a:prstGeom>
              <a:solidFill>
                <a:srgbClr val="FF000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28" name="Line 3535"/>
              <p:cNvSpPr>
                <a:spLocks noChangeShapeType="1"/>
              </p:cNvSpPr>
              <p:nvPr/>
            </p:nvSpPr>
            <p:spPr bwMode="auto">
              <a:xfrm>
                <a:off x="13805768"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29" name="Rectangle 3536"/>
              <p:cNvSpPr>
                <a:spLocks noChangeArrowheads="1"/>
              </p:cNvSpPr>
              <p:nvPr/>
            </p:nvSpPr>
            <p:spPr bwMode="auto">
              <a:xfrm>
                <a:off x="13953405" y="6947422"/>
                <a:ext cx="287338" cy="179388"/>
              </a:xfrm>
              <a:prstGeom prst="rect">
                <a:avLst/>
              </a:prstGeom>
              <a:solidFill>
                <a:schemeClr val="bg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30" name="Line 3537"/>
              <p:cNvSpPr>
                <a:spLocks noChangeShapeType="1"/>
              </p:cNvSpPr>
              <p:nvPr/>
            </p:nvSpPr>
            <p:spPr bwMode="auto">
              <a:xfrm>
                <a:off x="14240743"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31" name="Text Box 3540"/>
              <p:cNvSpPr txBox="1">
                <a:spLocks noChangeArrowheads="1"/>
              </p:cNvSpPr>
              <p:nvPr/>
            </p:nvSpPr>
            <p:spPr bwMode="auto">
              <a:xfrm>
                <a:off x="11867345" y="6636687"/>
                <a:ext cx="438323" cy="31499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smtClean="0">
                    <a:ln>
                      <a:noFill/>
                    </a:ln>
                    <a:solidFill>
                      <a:sysClr val="windowText" lastClr="000000"/>
                    </a:solidFill>
                    <a:effectLst/>
                    <a:uLnTx/>
                    <a:uFillTx/>
                    <a:latin typeface="Calibri" pitchFamily="34" charset="0"/>
                  </a:rPr>
                  <a:t>gag</a:t>
                </a:r>
                <a:endParaRPr kumimoji="0" lang="da-DK" sz="1200" b="0" i="1" u="none" strike="noStrike" kern="0" cap="none" spc="0" normalizeH="0" baseline="0" noProof="0" dirty="0">
                  <a:ln>
                    <a:noFill/>
                  </a:ln>
                  <a:solidFill>
                    <a:sysClr val="windowText" lastClr="000000"/>
                  </a:solidFill>
                  <a:effectLst/>
                  <a:uLnTx/>
                  <a:uFillTx/>
                  <a:latin typeface="Calibri" pitchFamily="34" charset="0"/>
                </a:endParaRPr>
              </a:p>
            </p:txBody>
          </p:sp>
          <p:sp>
            <p:nvSpPr>
              <p:cNvPr id="32" name="Text Box 3541"/>
              <p:cNvSpPr txBox="1">
                <a:spLocks noChangeArrowheads="1"/>
              </p:cNvSpPr>
              <p:nvPr/>
            </p:nvSpPr>
            <p:spPr bwMode="auto">
              <a:xfrm>
                <a:off x="13540167" y="6646460"/>
                <a:ext cx="560782" cy="276999"/>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pitchFamily="34" charset="0"/>
                  </a:rPr>
                  <a:t>stop</a:t>
                </a:r>
              </a:p>
            </p:txBody>
          </p:sp>
          <p:sp>
            <p:nvSpPr>
              <p:cNvPr id="33" name="Text Box 3542"/>
              <p:cNvSpPr txBox="1">
                <a:spLocks noChangeArrowheads="1"/>
              </p:cNvSpPr>
              <p:nvPr/>
            </p:nvSpPr>
            <p:spPr bwMode="auto">
              <a:xfrm>
                <a:off x="13857674" y="6645605"/>
                <a:ext cx="537455" cy="276999"/>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err="1">
                    <a:ln>
                      <a:noFill/>
                    </a:ln>
                    <a:solidFill>
                      <a:sysClr val="windowText" lastClr="000000"/>
                    </a:solidFill>
                    <a:effectLst/>
                    <a:uLnTx/>
                    <a:uFillTx/>
                    <a:latin typeface="Calibri" pitchFamily="34" charset="0"/>
                  </a:rPr>
                  <a:t>PolyA</a:t>
                </a:r>
                <a:endParaRPr kumimoji="0" lang="da-DK" sz="12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4" name="Text Box 3538"/>
              <p:cNvSpPr txBox="1">
                <a:spLocks noChangeArrowheads="1"/>
              </p:cNvSpPr>
              <p:nvPr/>
            </p:nvSpPr>
            <p:spPr bwMode="auto">
              <a:xfrm>
                <a:off x="11107539" y="6642622"/>
                <a:ext cx="484428" cy="276999"/>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pitchFamily="34" charset="0"/>
                  </a:rPr>
                  <a:t>CMV</a:t>
                </a:r>
              </a:p>
            </p:txBody>
          </p:sp>
          <p:sp>
            <p:nvSpPr>
              <p:cNvPr id="35" name="Rectangle 3533"/>
              <p:cNvSpPr>
                <a:spLocks noChangeArrowheads="1"/>
              </p:cNvSpPr>
              <p:nvPr/>
            </p:nvSpPr>
            <p:spPr bwMode="auto">
              <a:xfrm>
                <a:off x="11914191" y="6947999"/>
                <a:ext cx="1530137" cy="179999"/>
              </a:xfrm>
              <a:prstGeom prst="rect">
                <a:avLst/>
              </a:prstGeom>
              <a:solidFill>
                <a:schemeClr val="tx2">
                  <a:lumMod val="60000"/>
                  <a:lumOff val="40000"/>
                </a:schemeClr>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36" name="Rectangle 3534"/>
              <p:cNvSpPr>
                <a:spLocks noChangeArrowheads="1"/>
              </p:cNvSpPr>
              <p:nvPr/>
            </p:nvSpPr>
            <p:spPr bwMode="auto">
              <a:xfrm>
                <a:off x="11690357" y="6948000"/>
                <a:ext cx="927932" cy="180000"/>
              </a:xfrm>
              <a:prstGeom prst="rect">
                <a:avLst/>
              </a:prstGeom>
              <a:solidFill>
                <a:schemeClr val="tx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37" name="Text Box 3540"/>
              <p:cNvSpPr txBox="1">
                <a:spLocks noChangeArrowheads="1"/>
              </p:cNvSpPr>
              <p:nvPr/>
            </p:nvSpPr>
            <p:spPr bwMode="auto">
              <a:xfrm>
                <a:off x="12993761" y="6636693"/>
                <a:ext cx="423277" cy="31499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1200" i="1" kern="0" dirty="0" smtClean="0">
                    <a:solidFill>
                      <a:sysClr val="windowText" lastClr="000000"/>
                    </a:solidFill>
                    <a:latin typeface="Calibri" pitchFamily="34" charset="0"/>
                  </a:rPr>
                  <a:t>env</a:t>
                </a:r>
                <a:endParaRPr kumimoji="0" lang="da-DK" sz="1200" b="0" i="1" u="none" strike="noStrike" kern="0" cap="none" spc="0" normalizeH="0" baseline="0" noProof="0" dirty="0">
                  <a:ln>
                    <a:noFill/>
                  </a:ln>
                  <a:solidFill>
                    <a:sysClr val="windowText" lastClr="000000"/>
                  </a:solidFill>
                  <a:effectLst/>
                  <a:uLnTx/>
                  <a:uFillTx/>
                  <a:latin typeface="Calibri" pitchFamily="34" charset="0"/>
                </a:endParaRPr>
              </a:p>
            </p:txBody>
          </p:sp>
        </p:grpSp>
        <p:sp>
          <p:nvSpPr>
            <p:cNvPr id="22" name="Rectangle 3534"/>
            <p:cNvSpPr>
              <a:spLocks noChangeArrowheads="1"/>
            </p:cNvSpPr>
            <p:nvPr/>
          </p:nvSpPr>
          <p:spPr bwMode="auto">
            <a:xfrm>
              <a:off x="2987824" y="3704400"/>
              <a:ext cx="144016" cy="156648"/>
            </a:xfrm>
            <a:prstGeom prst="rect">
              <a:avLst/>
            </a:prstGeom>
            <a:solidFill>
              <a:srgbClr val="FFFF0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23" name="Rectangle 3534"/>
            <p:cNvSpPr>
              <a:spLocks noChangeArrowheads="1"/>
            </p:cNvSpPr>
            <p:nvPr/>
          </p:nvSpPr>
          <p:spPr bwMode="auto">
            <a:xfrm>
              <a:off x="3131840" y="3704400"/>
              <a:ext cx="103513" cy="157750"/>
            </a:xfrm>
            <a:prstGeom prst="rect">
              <a:avLst/>
            </a:prstGeom>
            <a:solidFill>
              <a:srgbClr val="92D05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grpSp>
      <p:grpSp>
        <p:nvGrpSpPr>
          <p:cNvPr id="57" name="Group 56"/>
          <p:cNvGrpSpPr/>
          <p:nvPr/>
        </p:nvGrpSpPr>
        <p:grpSpPr>
          <a:xfrm>
            <a:off x="4860000" y="3060000"/>
            <a:ext cx="3359995" cy="433151"/>
            <a:chOff x="4860032" y="3428999"/>
            <a:chExt cx="3359995" cy="433151"/>
          </a:xfrm>
        </p:grpSpPr>
        <p:grpSp>
          <p:nvGrpSpPr>
            <p:cNvPr id="38" name="Group 37"/>
            <p:cNvGrpSpPr/>
            <p:nvPr/>
          </p:nvGrpSpPr>
          <p:grpSpPr>
            <a:xfrm>
              <a:off x="4860032" y="3428999"/>
              <a:ext cx="3359995" cy="433151"/>
              <a:chOff x="539552" y="3428999"/>
              <a:chExt cx="3359995" cy="433151"/>
            </a:xfrm>
          </p:grpSpPr>
          <p:grpSp>
            <p:nvGrpSpPr>
              <p:cNvPr id="39" name="Group 3"/>
              <p:cNvGrpSpPr/>
              <p:nvPr/>
            </p:nvGrpSpPr>
            <p:grpSpPr>
              <a:xfrm>
                <a:off x="539552" y="3428999"/>
                <a:ext cx="3359995" cy="433150"/>
                <a:chOff x="10891118" y="6636687"/>
                <a:chExt cx="3504011" cy="492564"/>
              </a:xfrm>
            </p:grpSpPr>
            <p:sp>
              <p:nvSpPr>
                <p:cNvPr id="42" name="Line 3529"/>
                <p:cNvSpPr>
                  <a:spLocks noChangeShapeType="1"/>
                </p:cNvSpPr>
                <p:nvPr/>
              </p:nvSpPr>
              <p:spPr bwMode="auto">
                <a:xfrm>
                  <a:off x="10891118" y="7055372"/>
                  <a:ext cx="287338"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43" name="Rectangle 3530"/>
                <p:cNvSpPr>
                  <a:spLocks noChangeArrowheads="1"/>
                </p:cNvSpPr>
                <p:nvPr/>
              </p:nvSpPr>
              <p:spPr bwMode="auto">
                <a:xfrm>
                  <a:off x="11178455" y="6947422"/>
                  <a:ext cx="360363" cy="179388"/>
                </a:xfrm>
                <a:prstGeom prst="rect">
                  <a:avLst/>
                </a:prstGeom>
                <a:solidFill>
                  <a:schemeClr val="bg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chemeClr val="bg1"/>
                    </a:solidFill>
                    <a:effectLst/>
                    <a:uLnTx/>
                    <a:uFillTx/>
                  </a:endParaRPr>
                </a:p>
              </p:txBody>
            </p:sp>
            <p:sp>
              <p:nvSpPr>
                <p:cNvPr id="44" name="Line 3531"/>
                <p:cNvSpPr>
                  <a:spLocks noChangeShapeType="1"/>
                </p:cNvSpPr>
                <p:nvPr/>
              </p:nvSpPr>
              <p:spPr bwMode="auto">
                <a:xfrm>
                  <a:off x="11538818"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45" name="Rectangle 3534"/>
                <p:cNvSpPr>
                  <a:spLocks noChangeArrowheads="1"/>
                </p:cNvSpPr>
                <p:nvPr/>
              </p:nvSpPr>
              <p:spPr bwMode="auto">
                <a:xfrm>
                  <a:off x="13699404" y="6949863"/>
                  <a:ext cx="107950" cy="179388"/>
                </a:xfrm>
                <a:prstGeom prst="rect">
                  <a:avLst/>
                </a:prstGeom>
                <a:solidFill>
                  <a:srgbClr val="FF000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46" name="Line 3535"/>
                <p:cNvSpPr>
                  <a:spLocks noChangeShapeType="1"/>
                </p:cNvSpPr>
                <p:nvPr/>
              </p:nvSpPr>
              <p:spPr bwMode="auto">
                <a:xfrm>
                  <a:off x="13805768"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47" name="Rectangle 3536"/>
                <p:cNvSpPr>
                  <a:spLocks noChangeArrowheads="1"/>
                </p:cNvSpPr>
                <p:nvPr/>
              </p:nvSpPr>
              <p:spPr bwMode="auto">
                <a:xfrm>
                  <a:off x="13953405" y="6947422"/>
                  <a:ext cx="287338" cy="179388"/>
                </a:xfrm>
                <a:prstGeom prst="rect">
                  <a:avLst/>
                </a:prstGeom>
                <a:solidFill>
                  <a:schemeClr val="bg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48" name="Line 3537"/>
                <p:cNvSpPr>
                  <a:spLocks noChangeShapeType="1"/>
                </p:cNvSpPr>
                <p:nvPr/>
              </p:nvSpPr>
              <p:spPr bwMode="auto">
                <a:xfrm>
                  <a:off x="14240743"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49" name="Text Box 3540"/>
                <p:cNvSpPr txBox="1">
                  <a:spLocks noChangeArrowheads="1"/>
                </p:cNvSpPr>
                <p:nvPr/>
              </p:nvSpPr>
              <p:spPr bwMode="auto">
                <a:xfrm>
                  <a:off x="11867345" y="6636687"/>
                  <a:ext cx="438323" cy="31499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smtClean="0">
                      <a:ln>
                        <a:noFill/>
                      </a:ln>
                      <a:solidFill>
                        <a:sysClr val="windowText" lastClr="000000"/>
                      </a:solidFill>
                      <a:effectLst/>
                      <a:uLnTx/>
                      <a:uFillTx/>
                      <a:latin typeface="Calibri" pitchFamily="34" charset="0"/>
                    </a:rPr>
                    <a:t>gag</a:t>
                  </a:r>
                  <a:endParaRPr kumimoji="0" lang="da-DK" sz="1200" b="0" i="1" u="none" strike="noStrike" kern="0" cap="none" spc="0" normalizeH="0" baseline="0" noProof="0" dirty="0">
                    <a:ln>
                      <a:noFill/>
                    </a:ln>
                    <a:solidFill>
                      <a:sysClr val="windowText" lastClr="000000"/>
                    </a:solidFill>
                    <a:effectLst/>
                    <a:uLnTx/>
                    <a:uFillTx/>
                    <a:latin typeface="Calibri" pitchFamily="34" charset="0"/>
                  </a:endParaRPr>
                </a:p>
              </p:txBody>
            </p:sp>
            <p:sp>
              <p:nvSpPr>
                <p:cNvPr id="50" name="Text Box 3541"/>
                <p:cNvSpPr txBox="1">
                  <a:spLocks noChangeArrowheads="1"/>
                </p:cNvSpPr>
                <p:nvPr/>
              </p:nvSpPr>
              <p:spPr bwMode="auto">
                <a:xfrm>
                  <a:off x="13540167" y="6646460"/>
                  <a:ext cx="560782" cy="276999"/>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pitchFamily="34" charset="0"/>
                    </a:rPr>
                    <a:t>stop</a:t>
                  </a:r>
                </a:p>
              </p:txBody>
            </p:sp>
            <p:sp>
              <p:nvSpPr>
                <p:cNvPr id="51" name="Text Box 3542"/>
                <p:cNvSpPr txBox="1">
                  <a:spLocks noChangeArrowheads="1"/>
                </p:cNvSpPr>
                <p:nvPr/>
              </p:nvSpPr>
              <p:spPr bwMode="auto">
                <a:xfrm>
                  <a:off x="13857674" y="6645605"/>
                  <a:ext cx="537455" cy="276999"/>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err="1">
                      <a:ln>
                        <a:noFill/>
                      </a:ln>
                      <a:solidFill>
                        <a:sysClr val="windowText" lastClr="000000"/>
                      </a:solidFill>
                      <a:effectLst/>
                      <a:uLnTx/>
                      <a:uFillTx/>
                      <a:latin typeface="Calibri" pitchFamily="34" charset="0"/>
                    </a:rPr>
                    <a:t>PolyA</a:t>
                  </a:r>
                  <a:endParaRPr kumimoji="0" lang="da-DK" sz="12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52" name="Text Box 3538"/>
                <p:cNvSpPr txBox="1">
                  <a:spLocks noChangeArrowheads="1"/>
                </p:cNvSpPr>
                <p:nvPr/>
              </p:nvSpPr>
              <p:spPr bwMode="auto">
                <a:xfrm>
                  <a:off x="11107539" y="6642622"/>
                  <a:ext cx="484428" cy="276999"/>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pitchFamily="34" charset="0"/>
                    </a:rPr>
                    <a:t>CMV</a:t>
                  </a:r>
                </a:p>
              </p:txBody>
            </p:sp>
            <p:sp>
              <p:nvSpPr>
                <p:cNvPr id="53" name="Rectangle 3533"/>
                <p:cNvSpPr>
                  <a:spLocks noChangeArrowheads="1"/>
                </p:cNvSpPr>
                <p:nvPr/>
              </p:nvSpPr>
              <p:spPr bwMode="auto">
                <a:xfrm>
                  <a:off x="11914191" y="6947999"/>
                  <a:ext cx="1530137" cy="179999"/>
                </a:xfrm>
                <a:prstGeom prst="rect">
                  <a:avLst/>
                </a:prstGeom>
                <a:solidFill>
                  <a:schemeClr val="tx2">
                    <a:lumMod val="60000"/>
                    <a:lumOff val="40000"/>
                  </a:schemeClr>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54" name="Rectangle 3534"/>
                <p:cNvSpPr>
                  <a:spLocks noChangeArrowheads="1"/>
                </p:cNvSpPr>
                <p:nvPr/>
              </p:nvSpPr>
              <p:spPr bwMode="auto">
                <a:xfrm>
                  <a:off x="11690357" y="6948000"/>
                  <a:ext cx="927932" cy="180000"/>
                </a:xfrm>
                <a:prstGeom prst="rect">
                  <a:avLst/>
                </a:prstGeom>
                <a:solidFill>
                  <a:schemeClr val="tx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55" name="Text Box 3540"/>
                <p:cNvSpPr txBox="1">
                  <a:spLocks noChangeArrowheads="1"/>
                </p:cNvSpPr>
                <p:nvPr/>
              </p:nvSpPr>
              <p:spPr bwMode="auto">
                <a:xfrm>
                  <a:off x="12993761" y="6636693"/>
                  <a:ext cx="423277" cy="31499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1200" i="1" kern="0" dirty="0" smtClean="0">
                      <a:solidFill>
                        <a:sysClr val="windowText" lastClr="000000"/>
                      </a:solidFill>
                      <a:latin typeface="Calibri" pitchFamily="34" charset="0"/>
                    </a:rPr>
                    <a:t>env</a:t>
                  </a:r>
                  <a:endParaRPr kumimoji="0" lang="da-DK" sz="1200" b="0" i="1" u="none" strike="noStrike" kern="0" cap="none" spc="0" normalizeH="0" baseline="0" noProof="0" dirty="0">
                    <a:ln>
                      <a:noFill/>
                    </a:ln>
                    <a:solidFill>
                      <a:sysClr val="windowText" lastClr="000000"/>
                    </a:solidFill>
                    <a:effectLst/>
                    <a:uLnTx/>
                    <a:uFillTx/>
                    <a:latin typeface="Calibri" pitchFamily="34" charset="0"/>
                  </a:endParaRPr>
                </a:p>
              </p:txBody>
            </p:sp>
          </p:grpSp>
          <p:sp>
            <p:nvSpPr>
              <p:cNvPr id="40" name="Rectangle 3534"/>
              <p:cNvSpPr>
                <a:spLocks noChangeArrowheads="1"/>
              </p:cNvSpPr>
              <p:nvPr/>
            </p:nvSpPr>
            <p:spPr bwMode="auto">
              <a:xfrm>
                <a:off x="2987824" y="3704400"/>
                <a:ext cx="144016" cy="156648"/>
              </a:xfrm>
              <a:prstGeom prst="rect">
                <a:avLst/>
              </a:prstGeom>
              <a:solidFill>
                <a:srgbClr val="FFFF0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41" name="Rectangle 3534"/>
              <p:cNvSpPr>
                <a:spLocks noChangeArrowheads="1"/>
              </p:cNvSpPr>
              <p:nvPr/>
            </p:nvSpPr>
            <p:spPr bwMode="auto">
              <a:xfrm>
                <a:off x="3131840" y="3704400"/>
                <a:ext cx="103513" cy="157750"/>
              </a:xfrm>
              <a:prstGeom prst="rect">
                <a:avLst/>
              </a:prstGeom>
              <a:solidFill>
                <a:srgbClr val="92D05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grpSp>
        <p:sp>
          <p:nvSpPr>
            <p:cNvPr id="56" name="Rectangle 3534"/>
            <p:cNvSpPr>
              <a:spLocks noChangeArrowheads="1"/>
            </p:cNvSpPr>
            <p:nvPr/>
          </p:nvSpPr>
          <p:spPr bwMode="auto">
            <a:xfrm>
              <a:off x="7524000" y="3704400"/>
              <a:ext cx="45719" cy="157750"/>
            </a:xfrm>
            <a:prstGeom prst="rect">
              <a:avLst/>
            </a:prstGeom>
            <a:solidFill>
              <a:srgbClr val="F54595"/>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grpSp>
      <p:grpSp>
        <p:nvGrpSpPr>
          <p:cNvPr id="79" name="Group 78"/>
          <p:cNvGrpSpPr/>
          <p:nvPr/>
        </p:nvGrpSpPr>
        <p:grpSpPr>
          <a:xfrm>
            <a:off x="4860032" y="3717032"/>
            <a:ext cx="3359995" cy="433152"/>
            <a:chOff x="4860032" y="4221086"/>
            <a:chExt cx="3359995" cy="433152"/>
          </a:xfrm>
        </p:grpSpPr>
        <p:grpSp>
          <p:nvGrpSpPr>
            <p:cNvPr id="58" name="Group 57"/>
            <p:cNvGrpSpPr/>
            <p:nvPr/>
          </p:nvGrpSpPr>
          <p:grpSpPr>
            <a:xfrm>
              <a:off x="4860032" y="4221086"/>
              <a:ext cx="3359995" cy="433152"/>
              <a:chOff x="4860032" y="3428998"/>
              <a:chExt cx="3359995" cy="433152"/>
            </a:xfrm>
          </p:grpSpPr>
          <p:grpSp>
            <p:nvGrpSpPr>
              <p:cNvPr id="59" name="Group 37"/>
              <p:cNvGrpSpPr/>
              <p:nvPr/>
            </p:nvGrpSpPr>
            <p:grpSpPr>
              <a:xfrm>
                <a:off x="4860032" y="3428998"/>
                <a:ext cx="3359995" cy="433152"/>
                <a:chOff x="539552" y="3428998"/>
                <a:chExt cx="3359995" cy="433152"/>
              </a:xfrm>
            </p:grpSpPr>
            <p:grpSp>
              <p:nvGrpSpPr>
                <p:cNvPr id="61" name="Group 3"/>
                <p:cNvGrpSpPr/>
                <p:nvPr/>
              </p:nvGrpSpPr>
              <p:grpSpPr>
                <a:xfrm>
                  <a:off x="539552" y="3428998"/>
                  <a:ext cx="3359995" cy="433062"/>
                  <a:chOff x="10891118" y="6636687"/>
                  <a:chExt cx="3504011" cy="492464"/>
                </a:xfrm>
              </p:grpSpPr>
              <p:sp>
                <p:nvSpPr>
                  <p:cNvPr id="64" name="Line 3529"/>
                  <p:cNvSpPr>
                    <a:spLocks noChangeShapeType="1"/>
                  </p:cNvSpPr>
                  <p:nvPr/>
                </p:nvSpPr>
                <p:spPr bwMode="auto">
                  <a:xfrm>
                    <a:off x="10891118" y="7055372"/>
                    <a:ext cx="287338"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65" name="Rectangle 3530"/>
                  <p:cNvSpPr>
                    <a:spLocks noChangeArrowheads="1"/>
                  </p:cNvSpPr>
                  <p:nvPr/>
                </p:nvSpPr>
                <p:spPr bwMode="auto">
                  <a:xfrm>
                    <a:off x="11178455" y="6947422"/>
                    <a:ext cx="360363" cy="179388"/>
                  </a:xfrm>
                  <a:prstGeom prst="rect">
                    <a:avLst/>
                  </a:prstGeom>
                  <a:solidFill>
                    <a:schemeClr val="bg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chemeClr val="bg1"/>
                      </a:solidFill>
                      <a:effectLst/>
                      <a:uLnTx/>
                      <a:uFillTx/>
                    </a:endParaRPr>
                  </a:p>
                </p:txBody>
              </p:sp>
              <p:sp>
                <p:nvSpPr>
                  <p:cNvPr id="66" name="Line 3531"/>
                  <p:cNvSpPr>
                    <a:spLocks noChangeShapeType="1"/>
                  </p:cNvSpPr>
                  <p:nvPr/>
                </p:nvSpPr>
                <p:spPr bwMode="auto">
                  <a:xfrm>
                    <a:off x="11538818"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67" name="Rectangle 3534"/>
                  <p:cNvSpPr>
                    <a:spLocks noChangeArrowheads="1"/>
                  </p:cNvSpPr>
                  <p:nvPr/>
                </p:nvSpPr>
                <p:spPr bwMode="auto">
                  <a:xfrm>
                    <a:off x="13699404" y="6949763"/>
                    <a:ext cx="107950" cy="179388"/>
                  </a:xfrm>
                  <a:prstGeom prst="rect">
                    <a:avLst/>
                  </a:prstGeom>
                  <a:solidFill>
                    <a:srgbClr val="FF000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68" name="Line 3535"/>
                  <p:cNvSpPr>
                    <a:spLocks noChangeShapeType="1"/>
                  </p:cNvSpPr>
                  <p:nvPr/>
                </p:nvSpPr>
                <p:spPr bwMode="auto">
                  <a:xfrm>
                    <a:off x="13805768"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69" name="Rectangle 3536"/>
                  <p:cNvSpPr>
                    <a:spLocks noChangeArrowheads="1"/>
                  </p:cNvSpPr>
                  <p:nvPr/>
                </p:nvSpPr>
                <p:spPr bwMode="auto">
                  <a:xfrm>
                    <a:off x="13953405" y="6947422"/>
                    <a:ext cx="287338" cy="179388"/>
                  </a:xfrm>
                  <a:prstGeom prst="rect">
                    <a:avLst/>
                  </a:prstGeom>
                  <a:solidFill>
                    <a:schemeClr val="bg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70" name="Line 3537"/>
                  <p:cNvSpPr>
                    <a:spLocks noChangeShapeType="1"/>
                  </p:cNvSpPr>
                  <p:nvPr/>
                </p:nvSpPr>
                <p:spPr bwMode="auto">
                  <a:xfrm>
                    <a:off x="14240743"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71" name="Text Box 3540"/>
                  <p:cNvSpPr txBox="1">
                    <a:spLocks noChangeArrowheads="1"/>
                  </p:cNvSpPr>
                  <p:nvPr/>
                </p:nvSpPr>
                <p:spPr bwMode="auto">
                  <a:xfrm>
                    <a:off x="11867345" y="6636687"/>
                    <a:ext cx="438323" cy="31499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smtClean="0">
                        <a:ln>
                          <a:noFill/>
                        </a:ln>
                        <a:solidFill>
                          <a:sysClr val="windowText" lastClr="000000"/>
                        </a:solidFill>
                        <a:effectLst/>
                        <a:uLnTx/>
                        <a:uFillTx/>
                        <a:latin typeface="Calibri" pitchFamily="34" charset="0"/>
                      </a:rPr>
                      <a:t>gag</a:t>
                    </a:r>
                    <a:endParaRPr kumimoji="0" lang="da-DK" sz="1200" b="0" i="1" u="none" strike="noStrike" kern="0" cap="none" spc="0" normalizeH="0" baseline="0" noProof="0" dirty="0">
                      <a:ln>
                        <a:noFill/>
                      </a:ln>
                      <a:solidFill>
                        <a:sysClr val="windowText" lastClr="000000"/>
                      </a:solidFill>
                      <a:effectLst/>
                      <a:uLnTx/>
                      <a:uFillTx/>
                      <a:latin typeface="Calibri" pitchFamily="34" charset="0"/>
                    </a:endParaRPr>
                  </a:p>
                </p:txBody>
              </p:sp>
              <p:sp>
                <p:nvSpPr>
                  <p:cNvPr id="72" name="Text Box 3541"/>
                  <p:cNvSpPr txBox="1">
                    <a:spLocks noChangeArrowheads="1"/>
                  </p:cNvSpPr>
                  <p:nvPr/>
                </p:nvSpPr>
                <p:spPr bwMode="auto">
                  <a:xfrm>
                    <a:off x="13540167" y="6646460"/>
                    <a:ext cx="560782" cy="276999"/>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pitchFamily="34" charset="0"/>
                      </a:rPr>
                      <a:t>stop</a:t>
                    </a:r>
                  </a:p>
                </p:txBody>
              </p:sp>
              <p:sp>
                <p:nvSpPr>
                  <p:cNvPr id="73" name="Text Box 3542"/>
                  <p:cNvSpPr txBox="1">
                    <a:spLocks noChangeArrowheads="1"/>
                  </p:cNvSpPr>
                  <p:nvPr/>
                </p:nvSpPr>
                <p:spPr bwMode="auto">
                  <a:xfrm>
                    <a:off x="13857674" y="6645605"/>
                    <a:ext cx="537455" cy="276999"/>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err="1">
                        <a:ln>
                          <a:noFill/>
                        </a:ln>
                        <a:solidFill>
                          <a:sysClr val="windowText" lastClr="000000"/>
                        </a:solidFill>
                        <a:effectLst/>
                        <a:uLnTx/>
                        <a:uFillTx/>
                        <a:latin typeface="Calibri" pitchFamily="34" charset="0"/>
                      </a:rPr>
                      <a:t>PolyA</a:t>
                    </a:r>
                    <a:endParaRPr kumimoji="0" lang="da-DK" sz="12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74" name="Text Box 3538"/>
                  <p:cNvSpPr txBox="1">
                    <a:spLocks noChangeArrowheads="1"/>
                  </p:cNvSpPr>
                  <p:nvPr/>
                </p:nvSpPr>
                <p:spPr bwMode="auto">
                  <a:xfrm>
                    <a:off x="11107539" y="6642622"/>
                    <a:ext cx="484428" cy="276999"/>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pitchFamily="34" charset="0"/>
                      </a:rPr>
                      <a:t>CMV</a:t>
                    </a:r>
                  </a:p>
                </p:txBody>
              </p:sp>
              <p:sp>
                <p:nvSpPr>
                  <p:cNvPr id="75" name="Rectangle 3533"/>
                  <p:cNvSpPr>
                    <a:spLocks noChangeArrowheads="1"/>
                  </p:cNvSpPr>
                  <p:nvPr/>
                </p:nvSpPr>
                <p:spPr bwMode="auto">
                  <a:xfrm>
                    <a:off x="11914191" y="6947999"/>
                    <a:ext cx="1530137" cy="179999"/>
                  </a:xfrm>
                  <a:prstGeom prst="rect">
                    <a:avLst/>
                  </a:prstGeom>
                  <a:solidFill>
                    <a:schemeClr val="tx2">
                      <a:lumMod val="60000"/>
                      <a:lumOff val="40000"/>
                    </a:schemeClr>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76" name="Rectangle 3534"/>
                  <p:cNvSpPr>
                    <a:spLocks noChangeArrowheads="1"/>
                  </p:cNvSpPr>
                  <p:nvPr/>
                </p:nvSpPr>
                <p:spPr bwMode="auto">
                  <a:xfrm>
                    <a:off x="11690357" y="6948000"/>
                    <a:ext cx="927932" cy="180000"/>
                  </a:xfrm>
                  <a:prstGeom prst="rect">
                    <a:avLst/>
                  </a:prstGeom>
                  <a:solidFill>
                    <a:schemeClr val="tx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77" name="Text Box 3540"/>
                  <p:cNvSpPr txBox="1">
                    <a:spLocks noChangeArrowheads="1"/>
                  </p:cNvSpPr>
                  <p:nvPr/>
                </p:nvSpPr>
                <p:spPr bwMode="auto">
                  <a:xfrm>
                    <a:off x="12993761" y="6636693"/>
                    <a:ext cx="423277" cy="31499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1200" i="1" kern="0" dirty="0" smtClean="0">
                        <a:solidFill>
                          <a:sysClr val="windowText" lastClr="000000"/>
                        </a:solidFill>
                        <a:latin typeface="Calibri" pitchFamily="34" charset="0"/>
                      </a:rPr>
                      <a:t>env</a:t>
                    </a:r>
                    <a:endParaRPr kumimoji="0" lang="da-DK" sz="1200" b="0" i="1" u="none" strike="noStrike" kern="0" cap="none" spc="0" normalizeH="0" baseline="0" noProof="0" dirty="0">
                      <a:ln>
                        <a:noFill/>
                      </a:ln>
                      <a:solidFill>
                        <a:sysClr val="windowText" lastClr="000000"/>
                      </a:solidFill>
                      <a:effectLst/>
                      <a:uLnTx/>
                      <a:uFillTx/>
                      <a:latin typeface="Calibri" pitchFamily="34" charset="0"/>
                    </a:endParaRPr>
                  </a:p>
                </p:txBody>
              </p:sp>
            </p:grpSp>
            <p:sp>
              <p:nvSpPr>
                <p:cNvPr id="62" name="Rectangle 3534"/>
                <p:cNvSpPr>
                  <a:spLocks noChangeArrowheads="1"/>
                </p:cNvSpPr>
                <p:nvPr/>
              </p:nvSpPr>
              <p:spPr bwMode="auto">
                <a:xfrm>
                  <a:off x="2987824" y="3704400"/>
                  <a:ext cx="144016" cy="156648"/>
                </a:xfrm>
                <a:prstGeom prst="rect">
                  <a:avLst/>
                </a:prstGeom>
                <a:solidFill>
                  <a:srgbClr val="FFFF0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63" name="Rectangle 3534"/>
                <p:cNvSpPr>
                  <a:spLocks noChangeArrowheads="1"/>
                </p:cNvSpPr>
                <p:nvPr/>
              </p:nvSpPr>
              <p:spPr bwMode="auto">
                <a:xfrm>
                  <a:off x="3131840" y="3704400"/>
                  <a:ext cx="103513" cy="157750"/>
                </a:xfrm>
                <a:prstGeom prst="rect">
                  <a:avLst/>
                </a:prstGeom>
                <a:solidFill>
                  <a:srgbClr val="92D05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grpSp>
          <p:sp>
            <p:nvSpPr>
              <p:cNvPr id="60" name="Rectangle 3534"/>
              <p:cNvSpPr>
                <a:spLocks noChangeArrowheads="1"/>
              </p:cNvSpPr>
              <p:nvPr/>
            </p:nvSpPr>
            <p:spPr bwMode="auto">
              <a:xfrm>
                <a:off x="7524000" y="3704312"/>
                <a:ext cx="45719" cy="157750"/>
              </a:xfrm>
              <a:prstGeom prst="rect">
                <a:avLst/>
              </a:prstGeom>
              <a:solidFill>
                <a:srgbClr val="F54595"/>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grpSp>
        <p:sp>
          <p:nvSpPr>
            <p:cNvPr id="78" name="Rectangle 3534"/>
            <p:cNvSpPr>
              <a:spLocks noChangeArrowheads="1"/>
            </p:cNvSpPr>
            <p:nvPr/>
          </p:nvSpPr>
          <p:spPr bwMode="auto">
            <a:xfrm>
              <a:off x="7380000" y="4496400"/>
              <a:ext cx="45719" cy="157750"/>
            </a:xfrm>
            <a:prstGeom prst="rect">
              <a:avLst/>
            </a:prstGeom>
            <a:solidFill>
              <a:srgbClr val="F54595"/>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grpSp>
      <p:grpSp>
        <p:nvGrpSpPr>
          <p:cNvPr id="81" name="Group 57"/>
          <p:cNvGrpSpPr/>
          <p:nvPr/>
        </p:nvGrpSpPr>
        <p:grpSpPr>
          <a:xfrm>
            <a:off x="4860032" y="4365104"/>
            <a:ext cx="3359995" cy="433152"/>
            <a:chOff x="4860032" y="3428998"/>
            <a:chExt cx="3359995" cy="433152"/>
          </a:xfrm>
        </p:grpSpPr>
        <p:grpSp>
          <p:nvGrpSpPr>
            <p:cNvPr id="83" name="Group 37"/>
            <p:cNvGrpSpPr/>
            <p:nvPr/>
          </p:nvGrpSpPr>
          <p:grpSpPr>
            <a:xfrm>
              <a:off x="4860032" y="3428998"/>
              <a:ext cx="3359995" cy="433152"/>
              <a:chOff x="539552" y="3428998"/>
              <a:chExt cx="3359995" cy="433152"/>
            </a:xfrm>
          </p:grpSpPr>
          <p:grpSp>
            <p:nvGrpSpPr>
              <p:cNvPr id="85" name="Group 3"/>
              <p:cNvGrpSpPr/>
              <p:nvPr/>
            </p:nvGrpSpPr>
            <p:grpSpPr>
              <a:xfrm>
                <a:off x="539552" y="3428998"/>
                <a:ext cx="3359995" cy="433062"/>
                <a:chOff x="10891118" y="6636687"/>
                <a:chExt cx="3504011" cy="492464"/>
              </a:xfrm>
            </p:grpSpPr>
            <p:sp>
              <p:nvSpPr>
                <p:cNvPr id="88" name="Line 3529"/>
                <p:cNvSpPr>
                  <a:spLocks noChangeShapeType="1"/>
                </p:cNvSpPr>
                <p:nvPr/>
              </p:nvSpPr>
              <p:spPr bwMode="auto">
                <a:xfrm>
                  <a:off x="10891118" y="7055372"/>
                  <a:ext cx="287338"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89" name="Rectangle 3530"/>
                <p:cNvSpPr>
                  <a:spLocks noChangeArrowheads="1"/>
                </p:cNvSpPr>
                <p:nvPr/>
              </p:nvSpPr>
              <p:spPr bwMode="auto">
                <a:xfrm>
                  <a:off x="11178455" y="6947422"/>
                  <a:ext cx="360363" cy="179388"/>
                </a:xfrm>
                <a:prstGeom prst="rect">
                  <a:avLst/>
                </a:prstGeom>
                <a:solidFill>
                  <a:schemeClr val="bg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chemeClr val="bg1"/>
                    </a:solidFill>
                    <a:effectLst/>
                    <a:uLnTx/>
                    <a:uFillTx/>
                  </a:endParaRPr>
                </a:p>
              </p:txBody>
            </p:sp>
            <p:sp>
              <p:nvSpPr>
                <p:cNvPr id="90" name="Line 3531"/>
                <p:cNvSpPr>
                  <a:spLocks noChangeShapeType="1"/>
                </p:cNvSpPr>
                <p:nvPr/>
              </p:nvSpPr>
              <p:spPr bwMode="auto">
                <a:xfrm>
                  <a:off x="11538818"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91" name="Rectangle 3534"/>
                <p:cNvSpPr>
                  <a:spLocks noChangeArrowheads="1"/>
                </p:cNvSpPr>
                <p:nvPr/>
              </p:nvSpPr>
              <p:spPr bwMode="auto">
                <a:xfrm>
                  <a:off x="13699404" y="6949763"/>
                  <a:ext cx="107950" cy="179388"/>
                </a:xfrm>
                <a:prstGeom prst="rect">
                  <a:avLst/>
                </a:prstGeom>
                <a:solidFill>
                  <a:srgbClr val="FF000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92" name="Line 3535"/>
                <p:cNvSpPr>
                  <a:spLocks noChangeShapeType="1"/>
                </p:cNvSpPr>
                <p:nvPr/>
              </p:nvSpPr>
              <p:spPr bwMode="auto">
                <a:xfrm>
                  <a:off x="13805768"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93" name="Rectangle 3536"/>
                <p:cNvSpPr>
                  <a:spLocks noChangeArrowheads="1"/>
                </p:cNvSpPr>
                <p:nvPr/>
              </p:nvSpPr>
              <p:spPr bwMode="auto">
                <a:xfrm>
                  <a:off x="13953405" y="6947422"/>
                  <a:ext cx="287338" cy="179388"/>
                </a:xfrm>
                <a:prstGeom prst="rect">
                  <a:avLst/>
                </a:prstGeom>
                <a:solidFill>
                  <a:schemeClr val="bg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94" name="Line 3537"/>
                <p:cNvSpPr>
                  <a:spLocks noChangeShapeType="1"/>
                </p:cNvSpPr>
                <p:nvPr/>
              </p:nvSpPr>
              <p:spPr bwMode="auto">
                <a:xfrm>
                  <a:off x="14240743"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95" name="Text Box 3540"/>
                <p:cNvSpPr txBox="1">
                  <a:spLocks noChangeArrowheads="1"/>
                </p:cNvSpPr>
                <p:nvPr/>
              </p:nvSpPr>
              <p:spPr bwMode="auto">
                <a:xfrm>
                  <a:off x="11867345" y="6636687"/>
                  <a:ext cx="438323" cy="31499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smtClean="0">
                      <a:ln>
                        <a:noFill/>
                      </a:ln>
                      <a:solidFill>
                        <a:sysClr val="windowText" lastClr="000000"/>
                      </a:solidFill>
                      <a:effectLst/>
                      <a:uLnTx/>
                      <a:uFillTx/>
                      <a:latin typeface="Calibri" pitchFamily="34" charset="0"/>
                    </a:rPr>
                    <a:t>gag</a:t>
                  </a:r>
                  <a:endParaRPr kumimoji="0" lang="da-DK" sz="1200" b="0" i="1" u="none" strike="noStrike" kern="0" cap="none" spc="0" normalizeH="0" baseline="0" noProof="0" dirty="0">
                    <a:ln>
                      <a:noFill/>
                    </a:ln>
                    <a:solidFill>
                      <a:sysClr val="windowText" lastClr="000000"/>
                    </a:solidFill>
                    <a:effectLst/>
                    <a:uLnTx/>
                    <a:uFillTx/>
                    <a:latin typeface="Calibri" pitchFamily="34" charset="0"/>
                  </a:endParaRPr>
                </a:p>
              </p:txBody>
            </p:sp>
            <p:sp>
              <p:nvSpPr>
                <p:cNvPr id="96" name="Text Box 3541"/>
                <p:cNvSpPr txBox="1">
                  <a:spLocks noChangeArrowheads="1"/>
                </p:cNvSpPr>
                <p:nvPr/>
              </p:nvSpPr>
              <p:spPr bwMode="auto">
                <a:xfrm>
                  <a:off x="13540167" y="6646460"/>
                  <a:ext cx="560782" cy="276999"/>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pitchFamily="34" charset="0"/>
                    </a:rPr>
                    <a:t>stop</a:t>
                  </a:r>
                </a:p>
              </p:txBody>
            </p:sp>
            <p:sp>
              <p:nvSpPr>
                <p:cNvPr id="97" name="Text Box 3542"/>
                <p:cNvSpPr txBox="1">
                  <a:spLocks noChangeArrowheads="1"/>
                </p:cNvSpPr>
                <p:nvPr/>
              </p:nvSpPr>
              <p:spPr bwMode="auto">
                <a:xfrm>
                  <a:off x="13857674" y="6645605"/>
                  <a:ext cx="537455" cy="276999"/>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err="1">
                      <a:ln>
                        <a:noFill/>
                      </a:ln>
                      <a:solidFill>
                        <a:sysClr val="windowText" lastClr="000000"/>
                      </a:solidFill>
                      <a:effectLst/>
                      <a:uLnTx/>
                      <a:uFillTx/>
                      <a:latin typeface="Calibri" pitchFamily="34" charset="0"/>
                    </a:rPr>
                    <a:t>PolyA</a:t>
                  </a:r>
                  <a:endParaRPr kumimoji="0" lang="da-DK" sz="12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98" name="Text Box 3538"/>
                <p:cNvSpPr txBox="1">
                  <a:spLocks noChangeArrowheads="1"/>
                </p:cNvSpPr>
                <p:nvPr/>
              </p:nvSpPr>
              <p:spPr bwMode="auto">
                <a:xfrm>
                  <a:off x="11107539" y="6642622"/>
                  <a:ext cx="484428" cy="276999"/>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pitchFamily="34" charset="0"/>
                    </a:rPr>
                    <a:t>CMV</a:t>
                  </a:r>
                </a:p>
              </p:txBody>
            </p:sp>
            <p:sp>
              <p:nvSpPr>
                <p:cNvPr id="99" name="Rectangle 3533"/>
                <p:cNvSpPr>
                  <a:spLocks noChangeArrowheads="1"/>
                </p:cNvSpPr>
                <p:nvPr/>
              </p:nvSpPr>
              <p:spPr bwMode="auto">
                <a:xfrm>
                  <a:off x="11914191" y="6947999"/>
                  <a:ext cx="1530137" cy="179999"/>
                </a:xfrm>
                <a:prstGeom prst="rect">
                  <a:avLst/>
                </a:prstGeom>
                <a:solidFill>
                  <a:schemeClr val="tx2">
                    <a:lumMod val="60000"/>
                    <a:lumOff val="40000"/>
                  </a:schemeClr>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00" name="Rectangle 3534"/>
                <p:cNvSpPr>
                  <a:spLocks noChangeArrowheads="1"/>
                </p:cNvSpPr>
                <p:nvPr/>
              </p:nvSpPr>
              <p:spPr bwMode="auto">
                <a:xfrm>
                  <a:off x="11690357" y="6948000"/>
                  <a:ext cx="927932" cy="180000"/>
                </a:xfrm>
                <a:prstGeom prst="rect">
                  <a:avLst/>
                </a:prstGeom>
                <a:solidFill>
                  <a:schemeClr val="tx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01" name="Text Box 3540"/>
                <p:cNvSpPr txBox="1">
                  <a:spLocks noChangeArrowheads="1"/>
                </p:cNvSpPr>
                <p:nvPr/>
              </p:nvSpPr>
              <p:spPr bwMode="auto">
                <a:xfrm>
                  <a:off x="12993761" y="6636693"/>
                  <a:ext cx="423277" cy="31499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1200" i="1" kern="0" dirty="0" smtClean="0">
                      <a:solidFill>
                        <a:sysClr val="windowText" lastClr="000000"/>
                      </a:solidFill>
                      <a:latin typeface="Calibri" pitchFamily="34" charset="0"/>
                    </a:rPr>
                    <a:t>env</a:t>
                  </a:r>
                  <a:endParaRPr kumimoji="0" lang="da-DK" sz="1200" b="0" i="1" u="none" strike="noStrike" kern="0" cap="none" spc="0" normalizeH="0" baseline="0" noProof="0" dirty="0">
                    <a:ln>
                      <a:noFill/>
                    </a:ln>
                    <a:solidFill>
                      <a:sysClr val="windowText" lastClr="000000"/>
                    </a:solidFill>
                    <a:effectLst/>
                    <a:uLnTx/>
                    <a:uFillTx/>
                    <a:latin typeface="Calibri" pitchFamily="34" charset="0"/>
                  </a:endParaRPr>
                </a:p>
              </p:txBody>
            </p:sp>
          </p:grpSp>
          <p:sp>
            <p:nvSpPr>
              <p:cNvPr id="86" name="Rectangle 3534"/>
              <p:cNvSpPr>
                <a:spLocks noChangeArrowheads="1"/>
              </p:cNvSpPr>
              <p:nvPr/>
            </p:nvSpPr>
            <p:spPr bwMode="auto">
              <a:xfrm>
                <a:off x="2987824" y="3704400"/>
                <a:ext cx="144016" cy="156648"/>
              </a:xfrm>
              <a:prstGeom prst="rect">
                <a:avLst/>
              </a:prstGeom>
              <a:solidFill>
                <a:srgbClr val="FFFF0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87" name="Rectangle 3534"/>
              <p:cNvSpPr>
                <a:spLocks noChangeArrowheads="1"/>
              </p:cNvSpPr>
              <p:nvPr/>
            </p:nvSpPr>
            <p:spPr bwMode="auto">
              <a:xfrm>
                <a:off x="3131840" y="3704400"/>
                <a:ext cx="103513" cy="157750"/>
              </a:xfrm>
              <a:prstGeom prst="rect">
                <a:avLst/>
              </a:prstGeom>
              <a:solidFill>
                <a:srgbClr val="92D05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grpSp>
        <p:sp>
          <p:nvSpPr>
            <p:cNvPr id="84" name="Rectangle 3534"/>
            <p:cNvSpPr>
              <a:spLocks noChangeArrowheads="1"/>
            </p:cNvSpPr>
            <p:nvPr/>
          </p:nvSpPr>
          <p:spPr bwMode="auto">
            <a:xfrm>
              <a:off x="7344000" y="3704312"/>
              <a:ext cx="216000" cy="157750"/>
            </a:xfrm>
            <a:prstGeom prst="rect">
              <a:avLst/>
            </a:prstGeom>
            <a:gradFill flip="none" rotWithShape="1">
              <a:gsLst>
                <a:gs pos="0">
                  <a:srgbClr val="F54595">
                    <a:tint val="66000"/>
                    <a:satMod val="160000"/>
                  </a:srgbClr>
                </a:gs>
                <a:gs pos="50000">
                  <a:srgbClr val="F54595">
                    <a:tint val="44500"/>
                    <a:satMod val="160000"/>
                  </a:srgbClr>
                </a:gs>
                <a:gs pos="100000">
                  <a:srgbClr val="F54595">
                    <a:tint val="23500"/>
                    <a:satMod val="160000"/>
                  </a:srgbClr>
                </a:gs>
              </a:gsLst>
              <a:path path="circle">
                <a:fillToRect l="50000" t="50000" r="50000" b="50000"/>
              </a:path>
              <a:tileRect/>
            </a:gra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grpSp>
      <p:grpSp>
        <p:nvGrpSpPr>
          <p:cNvPr id="102" name="Group 57"/>
          <p:cNvGrpSpPr/>
          <p:nvPr/>
        </p:nvGrpSpPr>
        <p:grpSpPr>
          <a:xfrm>
            <a:off x="4860032" y="5013176"/>
            <a:ext cx="3359995" cy="433152"/>
            <a:chOff x="4860032" y="3428998"/>
            <a:chExt cx="3359995" cy="433152"/>
          </a:xfrm>
        </p:grpSpPr>
        <p:grpSp>
          <p:nvGrpSpPr>
            <p:cNvPr id="103" name="Group 37"/>
            <p:cNvGrpSpPr/>
            <p:nvPr/>
          </p:nvGrpSpPr>
          <p:grpSpPr>
            <a:xfrm>
              <a:off x="4860032" y="3428998"/>
              <a:ext cx="3359995" cy="433152"/>
              <a:chOff x="539552" y="3428998"/>
              <a:chExt cx="3359995" cy="433152"/>
            </a:xfrm>
          </p:grpSpPr>
          <p:grpSp>
            <p:nvGrpSpPr>
              <p:cNvPr id="105" name="Group 3"/>
              <p:cNvGrpSpPr/>
              <p:nvPr/>
            </p:nvGrpSpPr>
            <p:grpSpPr>
              <a:xfrm>
                <a:off x="539552" y="3428998"/>
                <a:ext cx="3359995" cy="433062"/>
                <a:chOff x="10891118" y="6636687"/>
                <a:chExt cx="3504011" cy="492464"/>
              </a:xfrm>
            </p:grpSpPr>
            <p:sp>
              <p:nvSpPr>
                <p:cNvPr id="108" name="Line 3529"/>
                <p:cNvSpPr>
                  <a:spLocks noChangeShapeType="1"/>
                </p:cNvSpPr>
                <p:nvPr/>
              </p:nvSpPr>
              <p:spPr bwMode="auto">
                <a:xfrm>
                  <a:off x="10891118" y="7055372"/>
                  <a:ext cx="287338"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09" name="Rectangle 3530"/>
                <p:cNvSpPr>
                  <a:spLocks noChangeArrowheads="1"/>
                </p:cNvSpPr>
                <p:nvPr/>
              </p:nvSpPr>
              <p:spPr bwMode="auto">
                <a:xfrm>
                  <a:off x="11178455" y="6947422"/>
                  <a:ext cx="360363" cy="179388"/>
                </a:xfrm>
                <a:prstGeom prst="rect">
                  <a:avLst/>
                </a:prstGeom>
                <a:solidFill>
                  <a:schemeClr val="bg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chemeClr val="bg1"/>
                    </a:solidFill>
                    <a:effectLst/>
                    <a:uLnTx/>
                    <a:uFillTx/>
                  </a:endParaRPr>
                </a:p>
              </p:txBody>
            </p:sp>
            <p:sp>
              <p:nvSpPr>
                <p:cNvPr id="110" name="Line 3531"/>
                <p:cNvSpPr>
                  <a:spLocks noChangeShapeType="1"/>
                </p:cNvSpPr>
                <p:nvPr/>
              </p:nvSpPr>
              <p:spPr bwMode="auto">
                <a:xfrm>
                  <a:off x="11538818"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11" name="Rectangle 3534"/>
                <p:cNvSpPr>
                  <a:spLocks noChangeArrowheads="1"/>
                </p:cNvSpPr>
                <p:nvPr/>
              </p:nvSpPr>
              <p:spPr bwMode="auto">
                <a:xfrm>
                  <a:off x="13699404" y="6949763"/>
                  <a:ext cx="107950" cy="179388"/>
                </a:xfrm>
                <a:prstGeom prst="rect">
                  <a:avLst/>
                </a:prstGeom>
                <a:solidFill>
                  <a:srgbClr val="FF000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12" name="Line 3535"/>
                <p:cNvSpPr>
                  <a:spLocks noChangeShapeType="1"/>
                </p:cNvSpPr>
                <p:nvPr/>
              </p:nvSpPr>
              <p:spPr bwMode="auto">
                <a:xfrm>
                  <a:off x="13805768"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13" name="Rectangle 3536"/>
                <p:cNvSpPr>
                  <a:spLocks noChangeArrowheads="1"/>
                </p:cNvSpPr>
                <p:nvPr/>
              </p:nvSpPr>
              <p:spPr bwMode="auto">
                <a:xfrm>
                  <a:off x="13953405" y="6947422"/>
                  <a:ext cx="287338" cy="179388"/>
                </a:xfrm>
                <a:prstGeom prst="rect">
                  <a:avLst/>
                </a:prstGeom>
                <a:solidFill>
                  <a:schemeClr val="bg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14" name="Line 3537"/>
                <p:cNvSpPr>
                  <a:spLocks noChangeShapeType="1"/>
                </p:cNvSpPr>
                <p:nvPr/>
              </p:nvSpPr>
              <p:spPr bwMode="auto">
                <a:xfrm>
                  <a:off x="14240743"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15" name="Text Box 3540"/>
                <p:cNvSpPr txBox="1">
                  <a:spLocks noChangeArrowheads="1"/>
                </p:cNvSpPr>
                <p:nvPr/>
              </p:nvSpPr>
              <p:spPr bwMode="auto">
                <a:xfrm>
                  <a:off x="11867345" y="6636687"/>
                  <a:ext cx="438323" cy="31499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smtClean="0">
                      <a:ln>
                        <a:noFill/>
                      </a:ln>
                      <a:solidFill>
                        <a:sysClr val="windowText" lastClr="000000"/>
                      </a:solidFill>
                      <a:effectLst/>
                      <a:uLnTx/>
                      <a:uFillTx/>
                      <a:latin typeface="Calibri" pitchFamily="34" charset="0"/>
                    </a:rPr>
                    <a:t>gag</a:t>
                  </a:r>
                  <a:endParaRPr kumimoji="0" lang="da-DK" sz="1200" b="0" i="1" u="none" strike="noStrike" kern="0" cap="none" spc="0" normalizeH="0" baseline="0" noProof="0" dirty="0">
                    <a:ln>
                      <a:noFill/>
                    </a:ln>
                    <a:solidFill>
                      <a:sysClr val="windowText" lastClr="000000"/>
                    </a:solidFill>
                    <a:effectLst/>
                    <a:uLnTx/>
                    <a:uFillTx/>
                    <a:latin typeface="Calibri" pitchFamily="34" charset="0"/>
                  </a:endParaRPr>
                </a:p>
              </p:txBody>
            </p:sp>
            <p:sp>
              <p:nvSpPr>
                <p:cNvPr id="116" name="Text Box 3541"/>
                <p:cNvSpPr txBox="1">
                  <a:spLocks noChangeArrowheads="1"/>
                </p:cNvSpPr>
                <p:nvPr/>
              </p:nvSpPr>
              <p:spPr bwMode="auto">
                <a:xfrm>
                  <a:off x="13540167" y="6646460"/>
                  <a:ext cx="560782" cy="276999"/>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pitchFamily="34" charset="0"/>
                    </a:rPr>
                    <a:t>stop</a:t>
                  </a:r>
                </a:p>
              </p:txBody>
            </p:sp>
            <p:sp>
              <p:nvSpPr>
                <p:cNvPr id="117" name="Text Box 3542"/>
                <p:cNvSpPr txBox="1">
                  <a:spLocks noChangeArrowheads="1"/>
                </p:cNvSpPr>
                <p:nvPr/>
              </p:nvSpPr>
              <p:spPr bwMode="auto">
                <a:xfrm>
                  <a:off x="13857674" y="6645605"/>
                  <a:ext cx="537455" cy="276999"/>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err="1">
                      <a:ln>
                        <a:noFill/>
                      </a:ln>
                      <a:solidFill>
                        <a:sysClr val="windowText" lastClr="000000"/>
                      </a:solidFill>
                      <a:effectLst/>
                      <a:uLnTx/>
                      <a:uFillTx/>
                      <a:latin typeface="Calibri" pitchFamily="34" charset="0"/>
                    </a:rPr>
                    <a:t>PolyA</a:t>
                  </a:r>
                  <a:endParaRPr kumimoji="0" lang="da-DK" sz="12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18" name="Text Box 3538"/>
                <p:cNvSpPr txBox="1">
                  <a:spLocks noChangeArrowheads="1"/>
                </p:cNvSpPr>
                <p:nvPr/>
              </p:nvSpPr>
              <p:spPr bwMode="auto">
                <a:xfrm>
                  <a:off x="11107539" y="6642622"/>
                  <a:ext cx="484428" cy="276999"/>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pitchFamily="34" charset="0"/>
                    </a:rPr>
                    <a:t>CMV</a:t>
                  </a:r>
                </a:p>
              </p:txBody>
            </p:sp>
            <p:sp>
              <p:nvSpPr>
                <p:cNvPr id="119" name="Rectangle 3533"/>
                <p:cNvSpPr>
                  <a:spLocks noChangeArrowheads="1"/>
                </p:cNvSpPr>
                <p:nvPr/>
              </p:nvSpPr>
              <p:spPr bwMode="auto">
                <a:xfrm>
                  <a:off x="11914191" y="6947999"/>
                  <a:ext cx="1530137" cy="179999"/>
                </a:xfrm>
                <a:prstGeom prst="rect">
                  <a:avLst/>
                </a:prstGeom>
                <a:solidFill>
                  <a:schemeClr val="tx2">
                    <a:lumMod val="60000"/>
                    <a:lumOff val="40000"/>
                  </a:schemeClr>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20" name="Rectangle 3534"/>
                <p:cNvSpPr>
                  <a:spLocks noChangeArrowheads="1"/>
                </p:cNvSpPr>
                <p:nvPr/>
              </p:nvSpPr>
              <p:spPr bwMode="auto">
                <a:xfrm>
                  <a:off x="11690357" y="6948000"/>
                  <a:ext cx="927932" cy="180000"/>
                </a:xfrm>
                <a:prstGeom prst="rect">
                  <a:avLst/>
                </a:prstGeom>
                <a:solidFill>
                  <a:schemeClr val="tx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21" name="Text Box 3540"/>
                <p:cNvSpPr txBox="1">
                  <a:spLocks noChangeArrowheads="1"/>
                </p:cNvSpPr>
                <p:nvPr/>
              </p:nvSpPr>
              <p:spPr bwMode="auto">
                <a:xfrm>
                  <a:off x="12993761" y="6636693"/>
                  <a:ext cx="423277" cy="31499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1200" i="1" kern="0" dirty="0" smtClean="0">
                      <a:solidFill>
                        <a:sysClr val="windowText" lastClr="000000"/>
                      </a:solidFill>
                      <a:latin typeface="Calibri" pitchFamily="34" charset="0"/>
                    </a:rPr>
                    <a:t>env</a:t>
                  </a:r>
                  <a:endParaRPr kumimoji="0" lang="da-DK" sz="1200" b="0" i="1" u="none" strike="noStrike" kern="0" cap="none" spc="0" normalizeH="0" baseline="0" noProof="0" dirty="0">
                    <a:ln>
                      <a:noFill/>
                    </a:ln>
                    <a:solidFill>
                      <a:sysClr val="windowText" lastClr="000000"/>
                    </a:solidFill>
                    <a:effectLst/>
                    <a:uLnTx/>
                    <a:uFillTx/>
                    <a:latin typeface="Calibri" pitchFamily="34" charset="0"/>
                  </a:endParaRPr>
                </a:p>
              </p:txBody>
            </p:sp>
          </p:grpSp>
          <p:sp>
            <p:nvSpPr>
              <p:cNvPr id="106" name="Rectangle 3534"/>
              <p:cNvSpPr>
                <a:spLocks noChangeArrowheads="1"/>
              </p:cNvSpPr>
              <p:nvPr/>
            </p:nvSpPr>
            <p:spPr bwMode="auto">
              <a:xfrm>
                <a:off x="2987824" y="3704400"/>
                <a:ext cx="144016" cy="156648"/>
              </a:xfrm>
              <a:prstGeom prst="rect">
                <a:avLst/>
              </a:prstGeom>
              <a:solidFill>
                <a:srgbClr val="FFFF0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07" name="Rectangle 3534"/>
              <p:cNvSpPr>
                <a:spLocks noChangeArrowheads="1"/>
              </p:cNvSpPr>
              <p:nvPr/>
            </p:nvSpPr>
            <p:spPr bwMode="auto">
              <a:xfrm>
                <a:off x="3131840" y="3704400"/>
                <a:ext cx="103513" cy="157750"/>
              </a:xfrm>
              <a:prstGeom prst="rect">
                <a:avLst/>
              </a:prstGeom>
              <a:solidFill>
                <a:srgbClr val="92D05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grpSp>
        <p:sp>
          <p:nvSpPr>
            <p:cNvPr id="104" name="Rectangle 3534"/>
            <p:cNvSpPr>
              <a:spLocks noChangeArrowheads="1"/>
            </p:cNvSpPr>
            <p:nvPr/>
          </p:nvSpPr>
          <p:spPr bwMode="auto">
            <a:xfrm>
              <a:off x="7344000" y="3704312"/>
              <a:ext cx="216000" cy="157750"/>
            </a:xfrm>
            <a:prstGeom prst="rect">
              <a:avLst/>
            </a:prstGeom>
            <a:solidFill>
              <a:srgbClr val="F54595"/>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3300" dirty="0" smtClean="0">
                <a:solidFill>
                  <a:srgbClr val="FF0000"/>
                </a:solidFill>
              </a:rPr>
              <a:t>Methods</a:t>
            </a:r>
            <a:endParaRPr lang="da-DK" sz="3300" dirty="0"/>
          </a:p>
        </p:txBody>
      </p:sp>
      <p:sp>
        <p:nvSpPr>
          <p:cNvPr id="3" name="Content Placeholder 2"/>
          <p:cNvSpPr>
            <a:spLocks noGrp="1"/>
          </p:cNvSpPr>
          <p:nvPr>
            <p:ph idx="1"/>
          </p:nvPr>
        </p:nvSpPr>
        <p:spPr/>
        <p:txBody>
          <a:bodyPr>
            <a:normAutofit/>
          </a:bodyPr>
          <a:lstStyle/>
          <a:p>
            <a:pPr>
              <a:buNone/>
            </a:pPr>
            <a:r>
              <a:rPr lang="sv-SE" sz="1800" dirty="0" smtClean="0"/>
              <a:t>Design verification:			</a:t>
            </a:r>
            <a:r>
              <a:rPr lang="sv-SE" sz="1800" dirty="0" smtClean="0">
                <a:solidFill>
                  <a:prstClr val="black"/>
                </a:solidFill>
              </a:rPr>
              <a:t>Western Blot </a:t>
            </a:r>
            <a:endParaRPr lang="da-DK" sz="1800" dirty="0" smtClean="0"/>
          </a:p>
          <a:p>
            <a:pPr lvl="8">
              <a:buNone/>
            </a:pPr>
            <a:r>
              <a:rPr lang="sv-SE" sz="1800" dirty="0" smtClean="0"/>
              <a:t>Electronmicroscopy</a:t>
            </a:r>
          </a:p>
          <a:p>
            <a:pPr lvl="8">
              <a:buNone/>
            </a:pPr>
            <a:endParaRPr lang="sv-SE" sz="1800" dirty="0" smtClean="0"/>
          </a:p>
          <a:p>
            <a:pPr marL="355600" lvl="8" indent="-355600">
              <a:buNone/>
            </a:pPr>
            <a:r>
              <a:rPr lang="sv-SE" sz="1800" dirty="0" smtClean="0"/>
              <a:t>Immunogenicity studies: 		C57/bl6 mouse strain</a:t>
            </a:r>
          </a:p>
          <a:p>
            <a:pPr marL="355600" lvl="8" indent="-355600"/>
            <a:endParaRPr lang="sv-SE" sz="1800" dirty="0" smtClean="0"/>
          </a:p>
          <a:p>
            <a:pPr>
              <a:buNone/>
            </a:pPr>
            <a:r>
              <a:rPr lang="sv-SE" sz="1800" dirty="0" smtClean="0"/>
              <a:t>Potency analysis:			</a:t>
            </a:r>
            <a:r>
              <a:rPr lang="sv-SE" sz="1800" dirty="0" smtClean="0">
                <a:solidFill>
                  <a:prstClr val="black"/>
                </a:solidFill>
              </a:rPr>
              <a:t>ELISA</a:t>
            </a:r>
            <a:endParaRPr lang="da-DK" sz="1800" dirty="0" smtClean="0"/>
          </a:p>
          <a:p>
            <a:pPr marL="3316288" lvl="8" indent="-3316288">
              <a:buNone/>
            </a:pPr>
            <a:endParaRPr lang="sv-SE" sz="2500" dirty="0" smtClean="0"/>
          </a:p>
          <a:p>
            <a:pPr lvl="8">
              <a:buNone/>
            </a:pPr>
            <a:endParaRPr lang="sv-SE" sz="2500" dirty="0" smtClean="0"/>
          </a:p>
          <a:p>
            <a:pPr lvl="8">
              <a:buNone/>
            </a:pPr>
            <a:r>
              <a:rPr lang="sv-SE" sz="2500" dirty="0" smtClean="0"/>
              <a:t>               </a:t>
            </a:r>
          </a:p>
        </p:txBody>
      </p:sp>
      <p:cxnSp>
        <p:nvCxnSpPr>
          <p:cNvPr id="48" name="Straight Connector 47"/>
          <p:cNvCxnSpPr>
            <a:stCxn id="28" idx="3"/>
            <a:endCxn id="28" idx="3"/>
          </p:cNvCxnSpPr>
          <p:nvPr/>
        </p:nvCxnSpPr>
        <p:spPr>
          <a:xfrm>
            <a:off x="4211452" y="589205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28" idx="1"/>
            <a:endCxn id="28" idx="1"/>
          </p:cNvCxnSpPr>
          <p:nvPr/>
        </p:nvCxnSpPr>
        <p:spPr>
          <a:xfrm>
            <a:off x="4211452" y="5600526"/>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3300" dirty="0" smtClean="0">
                <a:solidFill>
                  <a:srgbClr val="FF0000"/>
                </a:solidFill>
              </a:rPr>
              <a:t>Results: Verification of Vaccine Constructs (1)</a:t>
            </a:r>
            <a:endParaRPr lang="da-DK" sz="3300" dirty="0"/>
          </a:p>
        </p:txBody>
      </p:sp>
      <p:grpSp>
        <p:nvGrpSpPr>
          <p:cNvPr id="64" name="Group 63"/>
          <p:cNvGrpSpPr/>
          <p:nvPr/>
        </p:nvGrpSpPr>
        <p:grpSpPr>
          <a:xfrm>
            <a:off x="1601670" y="1772816"/>
            <a:ext cx="5940660" cy="4690569"/>
            <a:chOff x="2375756" y="1772816"/>
            <a:chExt cx="4392488" cy="3776170"/>
          </a:xfrm>
        </p:grpSpPr>
        <p:grpSp>
          <p:nvGrpSpPr>
            <p:cNvPr id="30" name="Group 29"/>
            <p:cNvGrpSpPr/>
            <p:nvPr/>
          </p:nvGrpSpPr>
          <p:grpSpPr>
            <a:xfrm>
              <a:off x="2375756" y="1772816"/>
              <a:ext cx="4392488" cy="3776170"/>
              <a:chOff x="2483768" y="1340768"/>
              <a:chExt cx="4392488" cy="3776170"/>
            </a:xfrm>
          </p:grpSpPr>
          <p:grpSp>
            <p:nvGrpSpPr>
              <p:cNvPr id="11" name="Group 10"/>
              <p:cNvGrpSpPr/>
              <p:nvPr/>
            </p:nvGrpSpPr>
            <p:grpSpPr>
              <a:xfrm>
                <a:off x="2483768" y="2060848"/>
                <a:ext cx="4293269" cy="3056090"/>
                <a:chOff x="2483768" y="2060848"/>
                <a:chExt cx="4293269" cy="3056090"/>
              </a:xfrm>
            </p:grpSpPr>
            <p:pic>
              <p:nvPicPr>
                <p:cNvPr id="2050" name="Picture 2"/>
                <p:cNvPicPr>
                  <a:picLocks noChangeAspect="1" noChangeArrowheads="1"/>
                </p:cNvPicPr>
                <p:nvPr/>
              </p:nvPicPr>
              <p:blipFill>
                <a:blip r:embed="rId2" cstate="print"/>
                <a:srcRect l="2649"/>
                <a:stretch>
                  <a:fillRect/>
                </a:stretch>
              </p:blipFill>
              <p:spPr bwMode="auto">
                <a:xfrm>
                  <a:off x="2483768" y="2060848"/>
                  <a:ext cx="4293269" cy="3048000"/>
                </a:xfrm>
                <a:prstGeom prst="rect">
                  <a:avLst/>
                </a:prstGeom>
                <a:noFill/>
                <a:ln w="9525">
                  <a:noFill/>
                  <a:miter lim="800000"/>
                  <a:headEnd/>
                  <a:tailEnd/>
                </a:ln>
                <a:effectLst/>
              </p:spPr>
            </p:pic>
            <p:sp>
              <p:nvSpPr>
                <p:cNvPr id="5" name="TextBox 4"/>
                <p:cNvSpPr txBox="1"/>
                <p:nvPr/>
              </p:nvSpPr>
              <p:spPr>
                <a:xfrm>
                  <a:off x="2483768" y="2996952"/>
                  <a:ext cx="360040" cy="247778"/>
                </a:xfrm>
                <a:prstGeom prst="rect">
                  <a:avLst/>
                </a:prstGeom>
                <a:solidFill>
                  <a:schemeClr val="tx1">
                    <a:lumMod val="50000"/>
                    <a:lumOff val="50000"/>
                  </a:schemeClr>
                </a:solidFill>
              </p:spPr>
              <p:txBody>
                <a:bodyPr wrap="square" rtlCol="0">
                  <a:spAutoFit/>
                </a:bodyPr>
                <a:lstStyle/>
                <a:p>
                  <a:pPr algn="ctr"/>
                  <a:r>
                    <a:rPr lang="sv-SE" sz="1400" b="1" dirty="0" smtClean="0">
                      <a:solidFill>
                        <a:srgbClr val="FF0000"/>
                      </a:solidFill>
                    </a:rPr>
                    <a:t>128</a:t>
                  </a:r>
                  <a:endParaRPr lang="da-DK" sz="1400" b="1" dirty="0">
                    <a:solidFill>
                      <a:srgbClr val="FF0000"/>
                    </a:solidFill>
                  </a:endParaRPr>
                </a:p>
              </p:txBody>
            </p:sp>
            <p:sp>
              <p:nvSpPr>
                <p:cNvPr id="6" name="TextBox 5"/>
                <p:cNvSpPr txBox="1"/>
                <p:nvPr/>
              </p:nvSpPr>
              <p:spPr>
                <a:xfrm>
                  <a:off x="2483768" y="3313584"/>
                  <a:ext cx="360040" cy="247778"/>
                </a:xfrm>
                <a:prstGeom prst="rect">
                  <a:avLst/>
                </a:prstGeom>
                <a:solidFill>
                  <a:schemeClr val="tx1">
                    <a:lumMod val="50000"/>
                    <a:lumOff val="50000"/>
                  </a:schemeClr>
                </a:solidFill>
              </p:spPr>
              <p:txBody>
                <a:bodyPr wrap="square" rtlCol="0">
                  <a:spAutoFit/>
                </a:bodyPr>
                <a:lstStyle/>
                <a:p>
                  <a:pPr algn="ctr"/>
                  <a:r>
                    <a:rPr lang="sv-SE" sz="1400" b="1" dirty="0" smtClean="0">
                      <a:solidFill>
                        <a:srgbClr val="FF0000"/>
                      </a:solidFill>
                    </a:rPr>
                    <a:t>78</a:t>
                  </a:r>
                  <a:endParaRPr lang="da-DK" sz="1400" b="1" dirty="0">
                    <a:solidFill>
                      <a:srgbClr val="FF0000"/>
                    </a:solidFill>
                  </a:endParaRPr>
                </a:p>
              </p:txBody>
            </p:sp>
            <p:sp>
              <p:nvSpPr>
                <p:cNvPr id="7" name="TextBox 6"/>
                <p:cNvSpPr txBox="1"/>
                <p:nvPr/>
              </p:nvSpPr>
              <p:spPr>
                <a:xfrm>
                  <a:off x="2483768" y="3717032"/>
                  <a:ext cx="360040" cy="247778"/>
                </a:xfrm>
                <a:prstGeom prst="rect">
                  <a:avLst/>
                </a:prstGeom>
                <a:solidFill>
                  <a:schemeClr val="tx1">
                    <a:lumMod val="50000"/>
                    <a:lumOff val="50000"/>
                  </a:schemeClr>
                </a:solidFill>
              </p:spPr>
              <p:txBody>
                <a:bodyPr wrap="square" rtlCol="0">
                  <a:spAutoFit/>
                </a:bodyPr>
                <a:lstStyle/>
                <a:p>
                  <a:pPr algn="ctr"/>
                  <a:r>
                    <a:rPr lang="sv-SE" sz="1400" b="1" dirty="0" smtClean="0">
                      <a:solidFill>
                        <a:srgbClr val="FF0000"/>
                      </a:solidFill>
                    </a:rPr>
                    <a:t>54</a:t>
                  </a:r>
                  <a:endParaRPr lang="da-DK" sz="1400" b="1" dirty="0">
                    <a:solidFill>
                      <a:srgbClr val="FF0000"/>
                    </a:solidFill>
                  </a:endParaRPr>
                </a:p>
              </p:txBody>
            </p:sp>
            <p:sp>
              <p:nvSpPr>
                <p:cNvPr id="8" name="TextBox 7"/>
                <p:cNvSpPr txBox="1"/>
                <p:nvPr/>
              </p:nvSpPr>
              <p:spPr>
                <a:xfrm>
                  <a:off x="2483768" y="4077072"/>
                  <a:ext cx="360040" cy="247778"/>
                </a:xfrm>
                <a:prstGeom prst="rect">
                  <a:avLst/>
                </a:prstGeom>
                <a:solidFill>
                  <a:schemeClr val="tx1">
                    <a:lumMod val="50000"/>
                    <a:lumOff val="50000"/>
                  </a:schemeClr>
                </a:solidFill>
              </p:spPr>
              <p:txBody>
                <a:bodyPr wrap="square" rtlCol="0">
                  <a:spAutoFit/>
                </a:bodyPr>
                <a:lstStyle/>
                <a:p>
                  <a:pPr algn="ctr"/>
                  <a:r>
                    <a:rPr lang="sv-SE" sz="1400" b="1" dirty="0" smtClean="0">
                      <a:solidFill>
                        <a:srgbClr val="FF0000"/>
                      </a:solidFill>
                    </a:rPr>
                    <a:t>41</a:t>
                  </a:r>
                  <a:endParaRPr lang="da-DK" sz="1400" b="1" dirty="0">
                    <a:solidFill>
                      <a:srgbClr val="FF0000"/>
                    </a:solidFill>
                  </a:endParaRPr>
                </a:p>
              </p:txBody>
            </p:sp>
            <p:sp>
              <p:nvSpPr>
                <p:cNvPr id="9" name="TextBox 8"/>
                <p:cNvSpPr txBox="1"/>
                <p:nvPr/>
              </p:nvSpPr>
              <p:spPr>
                <a:xfrm>
                  <a:off x="2483768" y="4437112"/>
                  <a:ext cx="360040" cy="247778"/>
                </a:xfrm>
                <a:prstGeom prst="rect">
                  <a:avLst/>
                </a:prstGeom>
                <a:solidFill>
                  <a:schemeClr val="tx1">
                    <a:lumMod val="50000"/>
                    <a:lumOff val="50000"/>
                  </a:schemeClr>
                </a:solidFill>
              </p:spPr>
              <p:txBody>
                <a:bodyPr wrap="square" rtlCol="0">
                  <a:spAutoFit/>
                </a:bodyPr>
                <a:lstStyle/>
                <a:p>
                  <a:pPr algn="ctr"/>
                  <a:r>
                    <a:rPr lang="sv-SE" sz="1400" b="1" dirty="0" smtClean="0">
                      <a:solidFill>
                        <a:srgbClr val="FF0000"/>
                      </a:solidFill>
                    </a:rPr>
                    <a:t>27</a:t>
                  </a:r>
                  <a:endParaRPr lang="da-DK" sz="1400" b="1" dirty="0">
                    <a:solidFill>
                      <a:srgbClr val="FF0000"/>
                    </a:solidFill>
                  </a:endParaRPr>
                </a:p>
              </p:txBody>
            </p:sp>
            <p:sp>
              <p:nvSpPr>
                <p:cNvPr id="10" name="TextBox 9"/>
                <p:cNvSpPr txBox="1"/>
                <p:nvPr/>
              </p:nvSpPr>
              <p:spPr>
                <a:xfrm>
                  <a:off x="2483768" y="4869160"/>
                  <a:ext cx="360040" cy="247778"/>
                </a:xfrm>
                <a:prstGeom prst="rect">
                  <a:avLst/>
                </a:prstGeom>
                <a:solidFill>
                  <a:schemeClr val="tx1">
                    <a:lumMod val="50000"/>
                    <a:lumOff val="50000"/>
                  </a:schemeClr>
                </a:solidFill>
              </p:spPr>
              <p:txBody>
                <a:bodyPr wrap="square" rtlCol="0">
                  <a:spAutoFit/>
                </a:bodyPr>
                <a:lstStyle/>
                <a:p>
                  <a:pPr algn="ctr"/>
                  <a:r>
                    <a:rPr lang="sv-SE" sz="1400" b="1" dirty="0" smtClean="0">
                      <a:solidFill>
                        <a:srgbClr val="FF0000"/>
                      </a:solidFill>
                    </a:rPr>
                    <a:t>19</a:t>
                  </a:r>
                  <a:endParaRPr lang="da-DK" sz="1400" b="1" dirty="0">
                    <a:solidFill>
                      <a:srgbClr val="FF0000"/>
                    </a:solidFill>
                  </a:endParaRPr>
                </a:p>
              </p:txBody>
            </p:sp>
          </p:grpSp>
          <p:sp>
            <p:nvSpPr>
              <p:cNvPr id="12" name="Rectangle 11"/>
              <p:cNvSpPr/>
              <p:nvPr/>
            </p:nvSpPr>
            <p:spPr>
              <a:xfrm>
                <a:off x="5796136" y="1340768"/>
                <a:ext cx="1080120" cy="2160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Positive controls</a:t>
                </a:r>
                <a:endParaRPr lang="da-DK" sz="1400" b="1" dirty="0"/>
              </a:p>
            </p:txBody>
          </p:sp>
          <p:sp>
            <p:nvSpPr>
              <p:cNvPr id="13" name="TextBox 12"/>
              <p:cNvSpPr txBox="1"/>
              <p:nvPr/>
            </p:nvSpPr>
            <p:spPr>
              <a:xfrm rot="1663312">
                <a:off x="5876932" y="1770632"/>
                <a:ext cx="473152" cy="247778"/>
              </a:xfrm>
              <a:prstGeom prst="rect">
                <a:avLst/>
              </a:prstGeom>
              <a:noFill/>
            </p:spPr>
            <p:txBody>
              <a:bodyPr wrap="none" rtlCol="0">
                <a:spAutoFit/>
              </a:bodyPr>
              <a:lstStyle/>
              <a:p>
                <a:r>
                  <a:rPr lang="sv-SE" sz="1400" b="1" dirty="0" smtClean="0"/>
                  <a:t>gp120</a:t>
                </a:r>
                <a:endParaRPr lang="da-DK" sz="1400" b="1" dirty="0"/>
              </a:p>
            </p:txBody>
          </p:sp>
          <p:sp>
            <p:nvSpPr>
              <p:cNvPr id="14" name="TextBox 13"/>
              <p:cNvSpPr txBox="1"/>
              <p:nvPr/>
            </p:nvSpPr>
            <p:spPr>
              <a:xfrm rot="1561926">
                <a:off x="6319821" y="1755010"/>
                <a:ext cx="405593" cy="247778"/>
              </a:xfrm>
              <a:prstGeom prst="rect">
                <a:avLst/>
              </a:prstGeom>
              <a:noFill/>
            </p:spPr>
            <p:txBody>
              <a:bodyPr wrap="none" rtlCol="0">
                <a:spAutoFit/>
              </a:bodyPr>
              <a:lstStyle/>
              <a:p>
                <a:r>
                  <a:rPr lang="sv-SE" sz="1400" b="1" dirty="0" smtClean="0"/>
                  <a:t>gp41</a:t>
                </a:r>
                <a:endParaRPr lang="da-DK" sz="1400" b="1" dirty="0"/>
              </a:p>
            </p:txBody>
          </p:sp>
          <p:sp>
            <p:nvSpPr>
              <p:cNvPr id="15" name="Rectangle 14"/>
              <p:cNvSpPr/>
              <p:nvPr/>
            </p:nvSpPr>
            <p:spPr>
              <a:xfrm>
                <a:off x="4860032" y="1340768"/>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Ultra purif.</a:t>
                </a:r>
                <a:endParaRPr lang="da-DK" sz="1400" b="1" dirty="0"/>
              </a:p>
            </p:txBody>
          </p:sp>
          <p:sp>
            <p:nvSpPr>
              <p:cNvPr id="16" name="TextBox 15"/>
              <p:cNvSpPr txBox="1"/>
              <p:nvPr/>
            </p:nvSpPr>
            <p:spPr>
              <a:xfrm rot="1541893">
                <a:off x="4791232" y="1769207"/>
                <a:ext cx="500413" cy="247778"/>
              </a:xfrm>
              <a:prstGeom prst="rect">
                <a:avLst/>
              </a:prstGeom>
              <a:noFill/>
            </p:spPr>
            <p:txBody>
              <a:bodyPr wrap="none" rtlCol="0">
                <a:spAutoFit/>
              </a:bodyPr>
              <a:lstStyle/>
              <a:p>
                <a:r>
                  <a:rPr lang="da-DK" sz="1400" b="1" dirty="0" smtClean="0"/>
                  <a:t>÷ virus</a:t>
                </a:r>
                <a:endParaRPr lang="da-DK" sz="1400" b="1" dirty="0"/>
              </a:p>
            </p:txBody>
          </p:sp>
          <p:sp>
            <p:nvSpPr>
              <p:cNvPr id="17" name="TextBox 16"/>
              <p:cNvSpPr txBox="1"/>
              <p:nvPr/>
            </p:nvSpPr>
            <p:spPr>
              <a:xfrm rot="1562141">
                <a:off x="5139808" y="1785273"/>
                <a:ext cx="585941" cy="247778"/>
              </a:xfrm>
              <a:prstGeom prst="rect">
                <a:avLst/>
              </a:prstGeom>
              <a:noFill/>
            </p:spPr>
            <p:txBody>
              <a:bodyPr wrap="none" rtlCol="0">
                <a:spAutoFit/>
              </a:bodyPr>
              <a:lstStyle/>
              <a:p>
                <a:r>
                  <a:rPr lang="da-DK" sz="1400" b="1" dirty="0" smtClean="0"/>
                  <a:t>irr. virus</a:t>
                </a:r>
                <a:endParaRPr lang="da-DK" sz="1400" b="1" dirty="0"/>
              </a:p>
            </p:txBody>
          </p:sp>
          <p:sp>
            <p:nvSpPr>
              <p:cNvPr id="18" name="TextBox 17"/>
              <p:cNvSpPr txBox="1"/>
              <p:nvPr/>
            </p:nvSpPr>
            <p:spPr>
              <a:xfrm rot="1486100">
                <a:off x="5416547" y="1788076"/>
                <a:ext cx="639087" cy="247778"/>
              </a:xfrm>
              <a:prstGeom prst="rect">
                <a:avLst/>
              </a:prstGeom>
              <a:noFill/>
            </p:spPr>
            <p:txBody>
              <a:bodyPr wrap="none" rtlCol="0">
                <a:spAutoFit/>
              </a:bodyPr>
              <a:lstStyle/>
              <a:p>
                <a:r>
                  <a:rPr lang="da-DK" sz="1400" b="1" dirty="0" smtClean="0"/>
                  <a:t>VLP virus</a:t>
                </a:r>
                <a:endParaRPr lang="da-DK" sz="1400" b="1" dirty="0"/>
              </a:p>
            </p:txBody>
          </p:sp>
          <p:sp>
            <p:nvSpPr>
              <p:cNvPr id="19" name="Rectangle 18"/>
              <p:cNvSpPr/>
              <p:nvPr/>
            </p:nvSpPr>
            <p:spPr>
              <a:xfrm>
                <a:off x="2843808" y="1340768"/>
                <a:ext cx="22322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rPr>
                  <a:t>Kit purif.</a:t>
                </a:r>
                <a:endParaRPr lang="da-DK" sz="1400" b="1" dirty="0"/>
              </a:p>
            </p:txBody>
          </p:sp>
          <p:sp>
            <p:nvSpPr>
              <p:cNvPr id="20" name="TextBox 19"/>
              <p:cNvSpPr txBox="1"/>
              <p:nvPr/>
            </p:nvSpPr>
            <p:spPr>
              <a:xfrm rot="1541893">
                <a:off x="2775006" y="1769207"/>
                <a:ext cx="500413" cy="247778"/>
              </a:xfrm>
              <a:prstGeom prst="rect">
                <a:avLst/>
              </a:prstGeom>
              <a:noFill/>
            </p:spPr>
            <p:txBody>
              <a:bodyPr wrap="none" rtlCol="0">
                <a:spAutoFit/>
              </a:bodyPr>
              <a:lstStyle/>
              <a:p>
                <a:r>
                  <a:rPr lang="da-DK" sz="1400" b="1" dirty="0" smtClean="0"/>
                  <a:t>÷ virus</a:t>
                </a:r>
                <a:endParaRPr lang="da-DK" sz="1400" b="1" dirty="0"/>
              </a:p>
            </p:txBody>
          </p:sp>
          <p:sp>
            <p:nvSpPr>
              <p:cNvPr id="21" name="TextBox 20"/>
              <p:cNvSpPr txBox="1"/>
              <p:nvPr/>
            </p:nvSpPr>
            <p:spPr>
              <a:xfrm rot="1541893">
                <a:off x="3783120" y="1769207"/>
                <a:ext cx="500413" cy="247778"/>
              </a:xfrm>
              <a:prstGeom prst="rect">
                <a:avLst/>
              </a:prstGeom>
              <a:noFill/>
            </p:spPr>
            <p:txBody>
              <a:bodyPr wrap="none" rtlCol="0">
                <a:spAutoFit/>
              </a:bodyPr>
              <a:lstStyle/>
              <a:p>
                <a:r>
                  <a:rPr lang="da-DK" sz="1400" b="1" dirty="0" smtClean="0"/>
                  <a:t>÷ virus</a:t>
                </a:r>
                <a:endParaRPr lang="da-DK" sz="1400" b="1" dirty="0"/>
              </a:p>
            </p:txBody>
          </p:sp>
          <p:sp>
            <p:nvSpPr>
              <p:cNvPr id="22" name="TextBox 21"/>
              <p:cNvSpPr txBox="1"/>
              <p:nvPr/>
            </p:nvSpPr>
            <p:spPr>
              <a:xfrm rot="1562141">
                <a:off x="4059336" y="1785273"/>
                <a:ext cx="585941" cy="247778"/>
              </a:xfrm>
              <a:prstGeom prst="rect">
                <a:avLst/>
              </a:prstGeom>
              <a:noFill/>
            </p:spPr>
            <p:txBody>
              <a:bodyPr wrap="none" rtlCol="0">
                <a:spAutoFit/>
              </a:bodyPr>
              <a:lstStyle/>
              <a:p>
                <a:r>
                  <a:rPr lang="da-DK" sz="1400" b="1" dirty="0" smtClean="0"/>
                  <a:t>irr. virus</a:t>
                </a:r>
                <a:endParaRPr lang="da-DK" sz="1400" b="1" dirty="0"/>
              </a:p>
            </p:txBody>
          </p:sp>
          <p:sp>
            <p:nvSpPr>
              <p:cNvPr id="23" name="TextBox 22"/>
              <p:cNvSpPr txBox="1"/>
              <p:nvPr/>
            </p:nvSpPr>
            <p:spPr>
              <a:xfrm rot="1486100">
                <a:off x="4336427" y="1788076"/>
                <a:ext cx="639087" cy="247778"/>
              </a:xfrm>
              <a:prstGeom prst="rect">
                <a:avLst/>
              </a:prstGeom>
              <a:noFill/>
            </p:spPr>
            <p:txBody>
              <a:bodyPr wrap="none" rtlCol="0">
                <a:spAutoFit/>
              </a:bodyPr>
              <a:lstStyle/>
              <a:p>
                <a:r>
                  <a:rPr lang="da-DK" sz="1400" b="1" dirty="0" smtClean="0"/>
                  <a:t>VLP virus</a:t>
                </a:r>
                <a:endParaRPr lang="da-DK" sz="1400" b="1" dirty="0"/>
              </a:p>
            </p:txBody>
          </p:sp>
          <p:sp>
            <p:nvSpPr>
              <p:cNvPr id="24" name="TextBox 23"/>
              <p:cNvSpPr txBox="1"/>
              <p:nvPr/>
            </p:nvSpPr>
            <p:spPr>
              <a:xfrm rot="1486100">
                <a:off x="3328318" y="1788076"/>
                <a:ext cx="639087" cy="247778"/>
              </a:xfrm>
              <a:prstGeom prst="rect">
                <a:avLst/>
              </a:prstGeom>
              <a:noFill/>
            </p:spPr>
            <p:txBody>
              <a:bodyPr wrap="none" rtlCol="0">
                <a:spAutoFit/>
              </a:bodyPr>
              <a:lstStyle/>
              <a:p>
                <a:r>
                  <a:rPr lang="da-DK" sz="1400" b="1" dirty="0" smtClean="0"/>
                  <a:t>VLP virus</a:t>
                </a:r>
                <a:endParaRPr lang="da-DK" sz="1400" b="1" dirty="0"/>
              </a:p>
            </p:txBody>
          </p:sp>
          <p:sp>
            <p:nvSpPr>
              <p:cNvPr id="25" name="TextBox 24"/>
              <p:cNvSpPr txBox="1"/>
              <p:nvPr/>
            </p:nvSpPr>
            <p:spPr>
              <a:xfrm rot="1562141">
                <a:off x="3051224" y="1785273"/>
                <a:ext cx="585941" cy="247778"/>
              </a:xfrm>
              <a:prstGeom prst="rect">
                <a:avLst/>
              </a:prstGeom>
              <a:noFill/>
            </p:spPr>
            <p:txBody>
              <a:bodyPr wrap="none" rtlCol="0">
                <a:spAutoFit/>
              </a:bodyPr>
              <a:lstStyle/>
              <a:p>
                <a:r>
                  <a:rPr lang="da-DK" sz="1400" b="1" dirty="0" smtClean="0"/>
                  <a:t>irr. virus</a:t>
                </a:r>
                <a:endParaRPr lang="da-DK" sz="1400" b="1" dirty="0"/>
              </a:p>
            </p:txBody>
          </p:sp>
          <p:sp>
            <p:nvSpPr>
              <p:cNvPr id="26" name="TextBox 25"/>
              <p:cNvSpPr txBox="1"/>
              <p:nvPr/>
            </p:nvSpPr>
            <p:spPr>
              <a:xfrm>
                <a:off x="4132456" y="1556792"/>
                <a:ext cx="434513" cy="247778"/>
              </a:xfrm>
              <a:prstGeom prst="rect">
                <a:avLst/>
              </a:prstGeom>
              <a:noFill/>
            </p:spPr>
            <p:txBody>
              <a:bodyPr wrap="none" rtlCol="0">
                <a:spAutoFit/>
              </a:bodyPr>
              <a:lstStyle/>
              <a:p>
                <a:r>
                  <a:rPr lang="sv-SE" sz="1400" b="1" dirty="0" smtClean="0"/>
                  <a:t>+DDT</a:t>
                </a:r>
                <a:endParaRPr lang="da-DK" sz="1400" b="1" dirty="0"/>
              </a:p>
            </p:txBody>
          </p:sp>
          <p:sp>
            <p:nvSpPr>
              <p:cNvPr id="27" name="TextBox 26"/>
              <p:cNvSpPr txBox="1"/>
              <p:nvPr/>
            </p:nvSpPr>
            <p:spPr>
              <a:xfrm>
                <a:off x="5148064" y="1556792"/>
                <a:ext cx="434513" cy="247778"/>
              </a:xfrm>
              <a:prstGeom prst="rect">
                <a:avLst/>
              </a:prstGeom>
              <a:noFill/>
            </p:spPr>
            <p:txBody>
              <a:bodyPr wrap="none" rtlCol="0">
                <a:spAutoFit/>
              </a:bodyPr>
              <a:lstStyle/>
              <a:p>
                <a:r>
                  <a:rPr lang="sv-SE" sz="1400" b="1" dirty="0" smtClean="0"/>
                  <a:t>+DDT</a:t>
                </a:r>
                <a:endParaRPr lang="da-DK" sz="1400" b="1" dirty="0"/>
              </a:p>
            </p:txBody>
          </p:sp>
          <p:sp>
            <p:nvSpPr>
              <p:cNvPr id="28" name="TextBox 27"/>
              <p:cNvSpPr txBox="1"/>
              <p:nvPr/>
            </p:nvSpPr>
            <p:spPr>
              <a:xfrm>
                <a:off x="6084168" y="1556792"/>
                <a:ext cx="434513" cy="247778"/>
              </a:xfrm>
              <a:prstGeom prst="rect">
                <a:avLst/>
              </a:prstGeom>
              <a:noFill/>
            </p:spPr>
            <p:txBody>
              <a:bodyPr wrap="none" rtlCol="0">
                <a:spAutoFit/>
              </a:bodyPr>
              <a:lstStyle/>
              <a:p>
                <a:r>
                  <a:rPr lang="sv-SE" sz="1400" b="1" dirty="0" smtClean="0"/>
                  <a:t>+DDT</a:t>
                </a:r>
                <a:endParaRPr lang="da-DK" sz="1400" b="1" dirty="0"/>
              </a:p>
            </p:txBody>
          </p:sp>
          <p:sp>
            <p:nvSpPr>
              <p:cNvPr id="29" name="TextBox 28"/>
              <p:cNvSpPr txBox="1"/>
              <p:nvPr/>
            </p:nvSpPr>
            <p:spPr>
              <a:xfrm>
                <a:off x="3059832" y="1556792"/>
                <a:ext cx="434513" cy="247778"/>
              </a:xfrm>
              <a:prstGeom prst="rect">
                <a:avLst/>
              </a:prstGeom>
              <a:noFill/>
            </p:spPr>
            <p:txBody>
              <a:bodyPr wrap="none" rtlCol="0">
                <a:spAutoFit/>
              </a:bodyPr>
              <a:lstStyle/>
              <a:p>
                <a:r>
                  <a:rPr lang="sv-SE" sz="1400" b="1" dirty="0" smtClean="0"/>
                  <a:t>÷DDT</a:t>
                </a:r>
                <a:endParaRPr lang="da-DK" sz="1400" b="1" dirty="0"/>
              </a:p>
            </p:txBody>
          </p:sp>
        </p:grpSp>
        <p:sp>
          <p:nvSpPr>
            <p:cNvPr id="31" name="Oval 30"/>
            <p:cNvSpPr/>
            <p:nvPr/>
          </p:nvSpPr>
          <p:spPr>
            <a:xfrm>
              <a:off x="4427984" y="4437112"/>
              <a:ext cx="432000" cy="252028"/>
            </a:xfrm>
            <a:prstGeom prst="ellipse">
              <a:avLst/>
            </a:prstGeom>
            <a:noFill/>
            <a:ln w="19050">
              <a:solidFill>
                <a:srgbClr val="F54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Oval 31"/>
            <p:cNvSpPr/>
            <p:nvPr/>
          </p:nvSpPr>
          <p:spPr>
            <a:xfrm>
              <a:off x="5436096" y="3302986"/>
              <a:ext cx="432048" cy="252028"/>
            </a:xfrm>
            <a:prstGeom prst="ellipse">
              <a:avLst/>
            </a:prstGeom>
            <a:noFill/>
            <a:ln w="19050">
              <a:solidFill>
                <a:srgbClr val="320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Oval 32"/>
            <p:cNvSpPr/>
            <p:nvPr/>
          </p:nvSpPr>
          <p:spPr>
            <a:xfrm>
              <a:off x="5796136" y="3302986"/>
              <a:ext cx="432048" cy="252028"/>
            </a:xfrm>
            <a:prstGeom prst="ellipse">
              <a:avLst/>
            </a:prstGeom>
            <a:noFill/>
            <a:ln w="19050">
              <a:solidFill>
                <a:srgbClr val="320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Oval 33"/>
            <p:cNvSpPr/>
            <p:nvPr/>
          </p:nvSpPr>
          <p:spPr>
            <a:xfrm>
              <a:off x="4427984" y="3302986"/>
              <a:ext cx="432048" cy="252028"/>
            </a:xfrm>
            <a:prstGeom prst="ellipse">
              <a:avLst/>
            </a:prstGeom>
            <a:noFill/>
            <a:ln w="19050">
              <a:solidFill>
                <a:srgbClr val="320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Oval 34"/>
            <p:cNvSpPr/>
            <p:nvPr/>
          </p:nvSpPr>
          <p:spPr>
            <a:xfrm>
              <a:off x="6228184" y="4581128"/>
              <a:ext cx="432000" cy="252028"/>
            </a:xfrm>
            <a:prstGeom prst="ellipse">
              <a:avLst/>
            </a:prstGeom>
            <a:noFill/>
            <a:ln w="19050">
              <a:solidFill>
                <a:srgbClr val="F54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Oval 62"/>
            <p:cNvSpPr/>
            <p:nvPr/>
          </p:nvSpPr>
          <p:spPr>
            <a:xfrm>
              <a:off x="5436096" y="4365104"/>
              <a:ext cx="432000" cy="252028"/>
            </a:xfrm>
            <a:prstGeom prst="ellipse">
              <a:avLst/>
            </a:prstGeom>
            <a:noFill/>
            <a:ln w="19050">
              <a:solidFill>
                <a:srgbClr val="F54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3300" dirty="0" smtClean="0">
                <a:solidFill>
                  <a:srgbClr val="FF0000"/>
                </a:solidFill>
              </a:rPr>
              <a:t>Results: Verification of Vaccine Constructs (2)</a:t>
            </a:r>
            <a:endParaRPr lang="da-DK" sz="3300" dirty="0"/>
          </a:p>
        </p:txBody>
      </p:sp>
      <p:pic>
        <p:nvPicPr>
          <p:cNvPr id="3074" name="Picture 2" descr="P:\EM TEM\TIF images\vero173a\vero173a_0017.TIF"/>
          <p:cNvPicPr>
            <a:picLocks noChangeAspect="1" noChangeArrowheads="1"/>
          </p:cNvPicPr>
          <p:nvPr/>
        </p:nvPicPr>
        <p:blipFill>
          <a:blip r:embed="rId2" cstate="print"/>
          <a:srcRect/>
          <a:stretch>
            <a:fillRect/>
          </a:stretch>
        </p:blipFill>
        <p:spPr bwMode="auto">
          <a:xfrm>
            <a:off x="1907704" y="1484784"/>
            <a:ext cx="2664296" cy="2664296"/>
          </a:xfrm>
          <a:prstGeom prst="rect">
            <a:avLst/>
          </a:prstGeom>
          <a:noFill/>
        </p:spPr>
      </p:pic>
      <p:pic>
        <p:nvPicPr>
          <p:cNvPr id="3075" name="Picture 3" descr="P:\EM TEM\TIF images\vero173a\vero173a_0018.TIF"/>
          <p:cNvPicPr>
            <a:picLocks noChangeAspect="1" noChangeArrowheads="1"/>
          </p:cNvPicPr>
          <p:nvPr/>
        </p:nvPicPr>
        <p:blipFill>
          <a:blip r:embed="rId3" cstate="print"/>
          <a:srcRect/>
          <a:stretch>
            <a:fillRect/>
          </a:stretch>
        </p:blipFill>
        <p:spPr bwMode="auto">
          <a:xfrm>
            <a:off x="4572000" y="1484784"/>
            <a:ext cx="2664296" cy="2664296"/>
          </a:xfrm>
          <a:prstGeom prst="rect">
            <a:avLst/>
          </a:prstGeom>
          <a:noFill/>
        </p:spPr>
      </p:pic>
      <p:pic>
        <p:nvPicPr>
          <p:cNvPr id="3076" name="Picture 4" descr="P:\EM TEM\TIF images\vero173a\vero173a_0039.TIF"/>
          <p:cNvPicPr>
            <a:picLocks noChangeAspect="1" noChangeArrowheads="1"/>
          </p:cNvPicPr>
          <p:nvPr/>
        </p:nvPicPr>
        <p:blipFill>
          <a:blip r:embed="rId4" cstate="print"/>
          <a:srcRect/>
          <a:stretch>
            <a:fillRect/>
          </a:stretch>
        </p:blipFill>
        <p:spPr bwMode="auto">
          <a:xfrm>
            <a:off x="1906686" y="4005064"/>
            <a:ext cx="2665314" cy="2665314"/>
          </a:xfrm>
          <a:prstGeom prst="rect">
            <a:avLst/>
          </a:prstGeom>
          <a:noFill/>
        </p:spPr>
      </p:pic>
      <p:pic>
        <p:nvPicPr>
          <p:cNvPr id="3077" name="Picture 5" descr="P:\EM TEM\TIF images\vero173a\vero173a_0040.TIF"/>
          <p:cNvPicPr>
            <a:picLocks noChangeAspect="1" noChangeArrowheads="1"/>
          </p:cNvPicPr>
          <p:nvPr/>
        </p:nvPicPr>
        <p:blipFill>
          <a:blip r:embed="rId5" cstate="print"/>
          <a:srcRect/>
          <a:stretch>
            <a:fillRect/>
          </a:stretch>
        </p:blipFill>
        <p:spPr bwMode="auto">
          <a:xfrm>
            <a:off x="4572000" y="4005064"/>
            <a:ext cx="2664296" cy="266429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3300" dirty="0" smtClean="0">
                <a:solidFill>
                  <a:srgbClr val="FF0000"/>
                </a:solidFill>
              </a:rPr>
              <a:t>Results: Vaccine Immunogenicity </a:t>
            </a:r>
            <a:endParaRPr lang="da-DK" sz="3300" dirty="0"/>
          </a:p>
        </p:txBody>
      </p:sp>
      <p:pic>
        <p:nvPicPr>
          <p:cNvPr id="1027" name="Picture 3"/>
          <p:cNvPicPr>
            <a:picLocks noChangeAspect="1" noChangeArrowheads="1"/>
          </p:cNvPicPr>
          <p:nvPr/>
        </p:nvPicPr>
        <p:blipFill>
          <a:blip r:embed="rId2" cstate="print"/>
          <a:srcRect/>
          <a:stretch>
            <a:fillRect/>
          </a:stretch>
        </p:blipFill>
        <p:spPr bwMode="auto">
          <a:xfrm>
            <a:off x="2123728" y="2780928"/>
            <a:ext cx="4464496" cy="4226201"/>
          </a:xfrm>
          <a:prstGeom prst="rect">
            <a:avLst/>
          </a:prstGeom>
          <a:noFill/>
          <a:ln w="9525">
            <a:noFill/>
            <a:miter lim="800000"/>
            <a:headEnd/>
            <a:tailEnd/>
          </a:ln>
          <a:effectLst/>
        </p:spPr>
      </p:pic>
      <p:grpSp>
        <p:nvGrpSpPr>
          <p:cNvPr id="4" name="Group 3"/>
          <p:cNvGrpSpPr/>
          <p:nvPr/>
        </p:nvGrpSpPr>
        <p:grpSpPr>
          <a:xfrm>
            <a:off x="1547664" y="1340768"/>
            <a:ext cx="5520378" cy="1573143"/>
            <a:chOff x="827584" y="4293096"/>
            <a:chExt cx="5520378" cy="1573143"/>
          </a:xfrm>
        </p:grpSpPr>
        <p:grpSp>
          <p:nvGrpSpPr>
            <p:cNvPr id="5" name="Group 126"/>
            <p:cNvGrpSpPr/>
            <p:nvPr/>
          </p:nvGrpSpPr>
          <p:grpSpPr>
            <a:xfrm>
              <a:off x="827584" y="4293096"/>
              <a:ext cx="5520378" cy="1080120"/>
              <a:chOff x="0" y="4365104"/>
              <a:chExt cx="5520378" cy="1080120"/>
            </a:xfrm>
          </p:grpSpPr>
          <p:sp>
            <p:nvSpPr>
              <p:cNvPr id="9" name="TextBox 8"/>
              <p:cNvSpPr txBox="1"/>
              <p:nvPr/>
            </p:nvSpPr>
            <p:spPr>
              <a:xfrm>
                <a:off x="0" y="4797152"/>
                <a:ext cx="1104020" cy="461665"/>
              </a:xfrm>
              <a:prstGeom prst="rect">
                <a:avLst/>
              </a:prstGeom>
              <a:noFill/>
            </p:spPr>
            <p:txBody>
              <a:bodyPr wrap="none" rtlCol="0">
                <a:spAutoFit/>
              </a:bodyPr>
              <a:lstStyle/>
              <a:p>
                <a:r>
                  <a:rPr lang="sv-SE" sz="1200" dirty="0" smtClean="0"/>
                  <a:t>Immunization/</a:t>
                </a:r>
              </a:p>
              <a:p>
                <a:r>
                  <a:rPr lang="sv-SE" sz="1200" dirty="0" smtClean="0"/>
                  <a:t>Bleeding</a:t>
                </a:r>
                <a:endParaRPr lang="da-DK" sz="1200" dirty="0"/>
              </a:p>
            </p:txBody>
          </p:sp>
          <p:grpSp>
            <p:nvGrpSpPr>
              <p:cNvPr id="10" name="Group 125"/>
              <p:cNvGrpSpPr/>
              <p:nvPr/>
            </p:nvGrpSpPr>
            <p:grpSpPr>
              <a:xfrm>
                <a:off x="539552" y="4365104"/>
                <a:ext cx="4980826" cy="1080120"/>
                <a:chOff x="539552" y="4365104"/>
                <a:chExt cx="4980826" cy="1080120"/>
              </a:xfrm>
            </p:grpSpPr>
            <p:grpSp>
              <p:nvGrpSpPr>
                <p:cNvPr id="11" name="Group 37"/>
                <p:cNvGrpSpPr/>
                <p:nvPr/>
              </p:nvGrpSpPr>
              <p:grpSpPr>
                <a:xfrm>
                  <a:off x="539552" y="4365104"/>
                  <a:ext cx="4980826" cy="432048"/>
                  <a:chOff x="539552" y="4365104"/>
                  <a:chExt cx="4980826" cy="432048"/>
                </a:xfrm>
              </p:grpSpPr>
              <p:grpSp>
                <p:nvGrpSpPr>
                  <p:cNvPr id="57" name="Group 24"/>
                  <p:cNvGrpSpPr/>
                  <p:nvPr/>
                </p:nvGrpSpPr>
                <p:grpSpPr>
                  <a:xfrm>
                    <a:off x="1187624" y="4642103"/>
                    <a:ext cx="4161874" cy="155049"/>
                    <a:chOff x="971600" y="177607"/>
                    <a:chExt cx="4161874" cy="155049"/>
                  </a:xfrm>
                </p:grpSpPr>
                <p:cxnSp>
                  <p:nvCxnSpPr>
                    <p:cNvPr id="65" name="Straight Connector 64"/>
                    <p:cNvCxnSpPr>
                      <a:endCxn id="61" idx="2"/>
                    </p:cNvCxnSpPr>
                    <p:nvPr/>
                  </p:nvCxnSpPr>
                  <p:spPr>
                    <a:xfrm flipV="1">
                      <a:off x="971600" y="177607"/>
                      <a:ext cx="4161874" cy="110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9"/>
                    <p:cNvCxnSpPr/>
                    <p:nvPr/>
                  </p:nvCxnSpPr>
                  <p:spPr>
                    <a:xfrm>
                      <a:off x="971600" y="18864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11"/>
                    <p:cNvCxnSpPr/>
                    <p:nvPr/>
                  </p:nvCxnSpPr>
                  <p:spPr>
                    <a:xfrm>
                      <a:off x="2267744" y="18864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411760" y="18864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7"/>
                    <p:cNvCxnSpPr/>
                    <p:nvPr/>
                  </p:nvCxnSpPr>
                  <p:spPr>
                    <a:xfrm>
                      <a:off x="3707904" y="18864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10"/>
                    <p:cNvCxnSpPr/>
                    <p:nvPr/>
                  </p:nvCxnSpPr>
                  <p:spPr>
                    <a:xfrm>
                      <a:off x="3851920" y="18864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12"/>
                    <p:cNvCxnSpPr/>
                    <p:nvPr/>
                  </p:nvCxnSpPr>
                  <p:spPr>
                    <a:xfrm>
                      <a:off x="5130392" y="18864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1074163" y="4365104"/>
                    <a:ext cx="263214" cy="276999"/>
                  </a:xfrm>
                  <a:prstGeom prst="rect">
                    <a:avLst/>
                  </a:prstGeom>
                  <a:noFill/>
                </p:spPr>
                <p:txBody>
                  <a:bodyPr wrap="none" rtlCol="0">
                    <a:spAutoFit/>
                  </a:bodyPr>
                  <a:lstStyle/>
                  <a:p>
                    <a:r>
                      <a:rPr lang="sv-SE" sz="1200" dirty="0" smtClean="0"/>
                      <a:t>0</a:t>
                    </a:r>
                    <a:endParaRPr lang="da-DK" sz="1200" dirty="0"/>
                  </a:p>
                </p:txBody>
              </p:sp>
              <p:sp>
                <p:nvSpPr>
                  <p:cNvPr id="59" name="TextBox 58"/>
                  <p:cNvSpPr txBox="1"/>
                  <p:nvPr/>
                </p:nvSpPr>
                <p:spPr>
                  <a:xfrm>
                    <a:off x="539552" y="4365104"/>
                    <a:ext cx="539700" cy="276999"/>
                  </a:xfrm>
                  <a:prstGeom prst="rect">
                    <a:avLst/>
                  </a:prstGeom>
                  <a:noFill/>
                </p:spPr>
                <p:txBody>
                  <a:bodyPr wrap="none" rtlCol="0">
                    <a:spAutoFit/>
                  </a:bodyPr>
                  <a:lstStyle/>
                  <a:p>
                    <a:r>
                      <a:rPr lang="sv-SE" sz="1200" dirty="0" smtClean="0"/>
                      <a:t>Week</a:t>
                    </a:r>
                    <a:endParaRPr lang="da-DK" sz="1200" dirty="0"/>
                  </a:p>
                </p:txBody>
              </p:sp>
              <p:sp>
                <p:nvSpPr>
                  <p:cNvPr id="60" name="TextBox 59"/>
                  <p:cNvSpPr txBox="1"/>
                  <p:nvPr/>
                </p:nvSpPr>
                <p:spPr>
                  <a:xfrm>
                    <a:off x="2483768" y="4365104"/>
                    <a:ext cx="263214" cy="276999"/>
                  </a:xfrm>
                  <a:prstGeom prst="rect">
                    <a:avLst/>
                  </a:prstGeom>
                  <a:noFill/>
                </p:spPr>
                <p:txBody>
                  <a:bodyPr wrap="none" rtlCol="0">
                    <a:spAutoFit/>
                  </a:bodyPr>
                  <a:lstStyle/>
                  <a:p>
                    <a:r>
                      <a:rPr lang="sv-SE" sz="1200" dirty="0" smtClean="0"/>
                      <a:t>8</a:t>
                    </a:r>
                    <a:endParaRPr lang="da-DK" sz="1200" dirty="0"/>
                  </a:p>
                </p:txBody>
              </p:sp>
              <p:sp>
                <p:nvSpPr>
                  <p:cNvPr id="61" name="TextBox 60"/>
                  <p:cNvSpPr txBox="1"/>
                  <p:nvPr/>
                </p:nvSpPr>
                <p:spPr>
                  <a:xfrm>
                    <a:off x="5178618" y="4365104"/>
                    <a:ext cx="341760" cy="276999"/>
                  </a:xfrm>
                  <a:prstGeom prst="rect">
                    <a:avLst/>
                  </a:prstGeom>
                  <a:noFill/>
                </p:spPr>
                <p:txBody>
                  <a:bodyPr wrap="none" rtlCol="0">
                    <a:spAutoFit/>
                  </a:bodyPr>
                  <a:lstStyle/>
                  <a:p>
                    <a:r>
                      <a:rPr lang="sv-SE" sz="1200" dirty="0" smtClean="0"/>
                      <a:t>23</a:t>
                    </a:r>
                    <a:endParaRPr lang="da-DK" sz="1200" dirty="0"/>
                  </a:p>
                </p:txBody>
              </p:sp>
              <p:sp>
                <p:nvSpPr>
                  <p:cNvPr id="62" name="TextBox 61"/>
                  <p:cNvSpPr txBox="1"/>
                  <p:nvPr/>
                </p:nvSpPr>
                <p:spPr>
                  <a:xfrm>
                    <a:off x="2339752" y="4365104"/>
                    <a:ext cx="263214" cy="276999"/>
                  </a:xfrm>
                  <a:prstGeom prst="rect">
                    <a:avLst/>
                  </a:prstGeom>
                  <a:noFill/>
                </p:spPr>
                <p:txBody>
                  <a:bodyPr wrap="none" rtlCol="0">
                    <a:spAutoFit/>
                  </a:bodyPr>
                  <a:lstStyle/>
                  <a:p>
                    <a:r>
                      <a:rPr lang="sv-SE" sz="1200" dirty="0" smtClean="0"/>
                      <a:t>7</a:t>
                    </a:r>
                    <a:endParaRPr lang="da-DK" sz="1200" dirty="0"/>
                  </a:p>
                </p:txBody>
              </p:sp>
              <p:sp>
                <p:nvSpPr>
                  <p:cNvPr id="63" name="TextBox 33"/>
                  <p:cNvSpPr txBox="1"/>
                  <p:nvPr/>
                </p:nvSpPr>
                <p:spPr>
                  <a:xfrm>
                    <a:off x="3707904" y="4365104"/>
                    <a:ext cx="341760" cy="276999"/>
                  </a:xfrm>
                  <a:prstGeom prst="rect">
                    <a:avLst/>
                  </a:prstGeom>
                  <a:noFill/>
                </p:spPr>
                <p:txBody>
                  <a:bodyPr wrap="none" rtlCol="0">
                    <a:spAutoFit/>
                  </a:bodyPr>
                  <a:lstStyle/>
                  <a:p>
                    <a:r>
                      <a:rPr lang="sv-SE" sz="1200" dirty="0" smtClean="0"/>
                      <a:t>15</a:t>
                    </a:r>
                    <a:endParaRPr lang="da-DK" sz="1200" dirty="0"/>
                  </a:p>
                </p:txBody>
              </p:sp>
              <p:sp>
                <p:nvSpPr>
                  <p:cNvPr id="64" name="TextBox 63"/>
                  <p:cNvSpPr txBox="1"/>
                  <p:nvPr/>
                </p:nvSpPr>
                <p:spPr>
                  <a:xfrm>
                    <a:off x="3923928" y="4365104"/>
                    <a:ext cx="341760" cy="276999"/>
                  </a:xfrm>
                  <a:prstGeom prst="rect">
                    <a:avLst/>
                  </a:prstGeom>
                  <a:noFill/>
                </p:spPr>
                <p:txBody>
                  <a:bodyPr wrap="square" rtlCol="0">
                    <a:spAutoFit/>
                  </a:bodyPr>
                  <a:lstStyle/>
                  <a:p>
                    <a:r>
                      <a:rPr lang="sv-SE" sz="1200" dirty="0" smtClean="0"/>
                      <a:t>16</a:t>
                    </a:r>
                    <a:endParaRPr lang="da-DK" sz="1200" dirty="0"/>
                  </a:p>
                </p:txBody>
              </p:sp>
            </p:grpSp>
            <p:grpSp>
              <p:nvGrpSpPr>
                <p:cNvPr id="12" name="Group 76"/>
                <p:cNvGrpSpPr/>
                <p:nvPr/>
              </p:nvGrpSpPr>
              <p:grpSpPr>
                <a:xfrm>
                  <a:off x="2627784" y="5013176"/>
                  <a:ext cx="72008" cy="432048"/>
                  <a:chOff x="7740352" y="3284984"/>
                  <a:chExt cx="216024" cy="747016"/>
                </a:xfrm>
              </p:grpSpPr>
              <p:sp>
                <p:nvSpPr>
                  <p:cNvPr id="46" name="Can 45"/>
                  <p:cNvSpPr/>
                  <p:nvPr/>
                </p:nvSpPr>
                <p:spPr>
                  <a:xfrm>
                    <a:off x="7740352" y="3429000"/>
                    <a:ext cx="216024" cy="504056"/>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47" name="Group 64"/>
                  <p:cNvGrpSpPr/>
                  <p:nvPr/>
                </p:nvGrpSpPr>
                <p:grpSpPr>
                  <a:xfrm>
                    <a:off x="7812360" y="3284984"/>
                    <a:ext cx="72008" cy="144016"/>
                    <a:chOff x="7740352" y="3068960"/>
                    <a:chExt cx="72008" cy="144016"/>
                  </a:xfrm>
                </p:grpSpPr>
                <p:cxnSp>
                  <p:nvCxnSpPr>
                    <p:cNvPr id="54" name="Straight Connector 53"/>
                    <p:cNvCxnSpPr/>
                    <p:nvPr/>
                  </p:nvCxnSpPr>
                  <p:spPr>
                    <a:xfrm flipV="1">
                      <a:off x="7740352" y="3068960"/>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740352" y="3068960"/>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812360" y="3068960"/>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7740352" y="3717032"/>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740352" y="3789040"/>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740352" y="386104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740352" y="364502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740352" y="3573016"/>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48000" y="3924000"/>
                    <a:ext cx="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77"/>
                <p:cNvGrpSpPr/>
                <p:nvPr/>
              </p:nvGrpSpPr>
              <p:grpSpPr>
                <a:xfrm>
                  <a:off x="1187624" y="5013176"/>
                  <a:ext cx="72008" cy="432048"/>
                  <a:chOff x="7740352" y="3284984"/>
                  <a:chExt cx="216024" cy="747016"/>
                </a:xfrm>
              </p:grpSpPr>
              <p:sp>
                <p:nvSpPr>
                  <p:cNvPr id="35" name="Can 34"/>
                  <p:cNvSpPr/>
                  <p:nvPr/>
                </p:nvSpPr>
                <p:spPr>
                  <a:xfrm>
                    <a:off x="7740352" y="3429000"/>
                    <a:ext cx="216024" cy="504056"/>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36" name="Group 64"/>
                  <p:cNvGrpSpPr/>
                  <p:nvPr/>
                </p:nvGrpSpPr>
                <p:grpSpPr>
                  <a:xfrm>
                    <a:off x="7812360" y="3284984"/>
                    <a:ext cx="72008" cy="144016"/>
                    <a:chOff x="7740352" y="3068960"/>
                    <a:chExt cx="72008" cy="144016"/>
                  </a:xfrm>
                </p:grpSpPr>
                <p:cxnSp>
                  <p:nvCxnSpPr>
                    <p:cNvPr id="43" name="Straight Connector 42"/>
                    <p:cNvCxnSpPr/>
                    <p:nvPr/>
                  </p:nvCxnSpPr>
                  <p:spPr>
                    <a:xfrm flipV="1">
                      <a:off x="7740352" y="3068960"/>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740352" y="3068960"/>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812360" y="3068960"/>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7740352" y="3717032"/>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740352" y="3789040"/>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740352" y="386104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40352" y="364502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740352" y="3573016"/>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848000" y="3924000"/>
                    <a:ext cx="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89"/>
                <p:cNvGrpSpPr/>
                <p:nvPr/>
              </p:nvGrpSpPr>
              <p:grpSpPr>
                <a:xfrm>
                  <a:off x="4067944" y="5013176"/>
                  <a:ext cx="72008" cy="432048"/>
                  <a:chOff x="7740352" y="3284984"/>
                  <a:chExt cx="216024" cy="747016"/>
                </a:xfrm>
              </p:grpSpPr>
              <p:sp>
                <p:nvSpPr>
                  <p:cNvPr id="24" name="Can 23"/>
                  <p:cNvSpPr/>
                  <p:nvPr/>
                </p:nvSpPr>
                <p:spPr>
                  <a:xfrm>
                    <a:off x="7740352" y="3429000"/>
                    <a:ext cx="216024" cy="504056"/>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5" name="Group 64"/>
                  <p:cNvGrpSpPr/>
                  <p:nvPr/>
                </p:nvGrpSpPr>
                <p:grpSpPr>
                  <a:xfrm>
                    <a:off x="7812360" y="3284984"/>
                    <a:ext cx="72008" cy="144016"/>
                    <a:chOff x="7740352" y="3068960"/>
                    <a:chExt cx="72008" cy="144016"/>
                  </a:xfrm>
                </p:grpSpPr>
                <p:cxnSp>
                  <p:nvCxnSpPr>
                    <p:cNvPr id="32" name="Straight Connector 31"/>
                    <p:cNvCxnSpPr/>
                    <p:nvPr/>
                  </p:nvCxnSpPr>
                  <p:spPr>
                    <a:xfrm flipV="1">
                      <a:off x="7740352" y="3068960"/>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740352" y="3068960"/>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12360" y="3068960"/>
                      <a:ext cx="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7740352" y="3717032"/>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40352" y="3789040"/>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40352" y="386104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40352" y="364502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40352" y="3573016"/>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848000" y="3924000"/>
                    <a:ext cx="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16"/>
                <p:cNvGrpSpPr/>
                <p:nvPr/>
              </p:nvGrpSpPr>
              <p:grpSpPr>
                <a:xfrm>
                  <a:off x="2483768" y="5085184"/>
                  <a:ext cx="72008" cy="216024"/>
                  <a:chOff x="8100392" y="3392996"/>
                  <a:chExt cx="72008" cy="252028"/>
                </a:xfrm>
              </p:grpSpPr>
              <p:sp>
                <p:nvSpPr>
                  <p:cNvPr id="22" name="Can 21"/>
                  <p:cNvSpPr/>
                  <p:nvPr/>
                </p:nvSpPr>
                <p:spPr>
                  <a:xfrm>
                    <a:off x="8100392" y="3429000"/>
                    <a:ext cx="72008" cy="216024"/>
                  </a:xfrm>
                  <a:prstGeom prst="can">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Can 22"/>
                  <p:cNvSpPr/>
                  <p:nvPr/>
                </p:nvSpPr>
                <p:spPr>
                  <a:xfrm>
                    <a:off x="8100392" y="3392996"/>
                    <a:ext cx="72008" cy="72008"/>
                  </a:xfrm>
                  <a:prstGeom prst="can">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6" name="Group 119"/>
                <p:cNvGrpSpPr/>
                <p:nvPr/>
              </p:nvGrpSpPr>
              <p:grpSpPr>
                <a:xfrm>
                  <a:off x="3923928" y="5085184"/>
                  <a:ext cx="72008" cy="216024"/>
                  <a:chOff x="8100392" y="3392996"/>
                  <a:chExt cx="72008" cy="252028"/>
                </a:xfrm>
              </p:grpSpPr>
              <p:sp>
                <p:nvSpPr>
                  <p:cNvPr id="20" name="Can 19"/>
                  <p:cNvSpPr/>
                  <p:nvPr/>
                </p:nvSpPr>
                <p:spPr>
                  <a:xfrm>
                    <a:off x="8100392" y="3429000"/>
                    <a:ext cx="72008" cy="216024"/>
                  </a:xfrm>
                  <a:prstGeom prst="can">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Can 20"/>
                  <p:cNvSpPr/>
                  <p:nvPr/>
                </p:nvSpPr>
                <p:spPr>
                  <a:xfrm>
                    <a:off x="8100392" y="3392996"/>
                    <a:ext cx="72008" cy="72008"/>
                  </a:xfrm>
                  <a:prstGeom prst="can">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7" name="Group 122"/>
                <p:cNvGrpSpPr/>
                <p:nvPr/>
              </p:nvGrpSpPr>
              <p:grpSpPr>
                <a:xfrm>
                  <a:off x="5328592" y="5085188"/>
                  <a:ext cx="72008" cy="216027"/>
                  <a:chOff x="8064896" y="3392994"/>
                  <a:chExt cx="72008" cy="252031"/>
                </a:xfrm>
              </p:grpSpPr>
              <p:sp>
                <p:nvSpPr>
                  <p:cNvPr id="18" name="Can 17"/>
                  <p:cNvSpPr/>
                  <p:nvPr/>
                </p:nvSpPr>
                <p:spPr>
                  <a:xfrm>
                    <a:off x="8064896" y="3429001"/>
                    <a:ext cx="72008" cy="216024"/>
                  </a:xfrm>
                  <a:prstGeom prst="can">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Can 18"/>
                  <p:cNvSpPr/>
                  <p:nvPr/>
                </p:nvSpPr>
                <p:spPr>
                  <a:xfrm>
                    <a:off x="8064896" y="3392994"/>
                    <a:ext cx="72008" cy="72008"/>
                  </a:xfrm>
                  <a:prstGeom prst="can">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grpSp>
        <p:sp>
          <p:nvSpPr>
            <p:cNvPr id="6" name="TextBox 5"/>
            <p:cNvSpPr txBox="1"/>
            <p:nvPr/>
          </p:nvSpPr>
          <p:spPr>
            <a:xfrm>
              <a:off x="1835696" y="5589240"/>
              <a:ext cx="433132" cy="276999"/>
            </a:xfrm>
            <a:prstGeom prst="rect">
              <a:avLst/>
            </a:prstGeom>
            <a:noFill/>
          </p:spPr>
          <p:txBody>
            <a:bodyPr wrap="none" rtlCol="0">
              <a:spAutoFit/>
            </a:bodyPr>
            <a:lstStyle/>
            <a:p>
              <a:r>
                <a:rPr lang="sv-SE" sz="1200" dirty="0" smtClean="0"/>
                <a:t>Ad5</a:t>
              </a:r>
              <a:endParaRPr lang="da-DK" sz="1200" dirty="0"/>
            </a:p>
          </p:txBody>
        </p:sp>
        <p:sp>
          <p:nvSpPr>
            <p:cNvPr id="7" name="TextBox 6"/>
            <p:cNvSpPr txBox="1"/>
            <p:nvPr/>
          </p:nvSpPr>
          <p:spPr>
            <a:xfrm>
              <a:off x="3203848" y="5589240"/>
              <a:ext cx="503664" cy="276999"/>
            </a:xfrm>
            <a:prstGeom prst="rect">
              <a:avLst/>
            </a:prstGeom>
            <a:noFill/>
          </p:spPr>
          <p:txBody>
            <a:bodyPr wrap="none" rtlCol="0">
              <a:spAutoFit/>
            </a:bodyPr>
            <a:lstStyle/>
            <a:p>
              <a:r>
                <a:rPr lang="sv-SE" sz="1200" dirty="0" smtClean="0"/>
                <a:t>Ch63</a:t>
              </a:r>
              <a:endParaRPr lang="da-DK" sz="1200" dirty="0"/>
            </a:p>
          </p:txBody>
        </p:sp>
        <p:sp>
          <p:nvSpPr>
            <p:cNvPr id="8" name="TextBox 7"/>
            <p:cNvSpPr txBox="1"/>
            <p:nvPr/>
          </p:nvSpPr>
          <p:spPr>
            <a:xfrm>
              <a:off x="4644008" y="5589240"/>
              <a:ext cx="425116" cy="276999"/>
            </a:xfrm>
            <a:prstGeom prst="rect">
              <a:avLst/>
            </a:prstGeom>
            <a:noFill/>
          </p:spPr>
          <p:txBody>
            <a:bodyPr wrap="none" rtlCol="0">
              <a:spAutoFit/>
            </a:bodyPr>
            <a:lstStyle/>
            <a:p>
              <a:r>
                <a:rPr lang="sv-SE" sz="1200" dirty="0" smtClean="0"/>
                <a:t>Ch3</a:t>
              </a:r>
              <a:endParaRPr lang="da-DK" sz="12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3300" dirty="0" smtClean="0">
                <a:solidFill>
                  <a:srgbClr val="FF0000"/>
                </a:solidFill>
              </a:rPr>
              <a:t>Conclusions and Future Perspectives</a:t>
            </a:r>
            <a:endParaRPr lang="da-DK" sz="3300" dirty="0"/>
          </a:p>
        </p:txBody>
      </p:sp>
      <p:sp>
        <p:nvSpPr>
          <p:cNvPr id="3" name="Content Placeholder 2"/>
          <p:cNvSpPr>
            <a:spLocks noGrp="1"/>
          </p:cNvSpPr>
          <p:nvPr>
            <p:ph idx="1"/>
          </p:nvPr>
        </p:nvSpPr>
        <p:spPr>
          <a:xfrm>
            <a:off x="457200" y="1772816"/>
            <a:ext cx="8229600" cy="4353347"/>
          </a:xfrm>
        </p:spPr>
        <p:txBody>
          <a:bodyPr/>
          <a:lstStyle/>
          <a:p>
            <a:pPr>
              <a:buFont typeface="Calibri" pitchFamily="34" charset="0"/>
              <a:buChar char="−"/>
            </a:pPr>
            <a:r>
              <a:rPr lang="sv-SE" sz="2200" dirty="0" smtClean="0"/>
              <a:t>Confirmed VLP secretion </a:t>
            </a:r>
          </a:p>
          <a:p>
            <a:pPr>
              <a:buFont typeface="Calibri" pitchFamily="34" charset="0"/>
              <a:buChar char="−"/>
            </a:pPr>
            <a:r>
              <a:rPr lang="sv-SE" sz="2200" dirty="0" smtClean="0"/>
              <a:t>Confirmed immunogenicity</a:t>
            </a:r>
          </a:p>
          <a:p>
            <a:pPr>
              <a:buNone/>
            </a:pPr>
            <a:endParaRPr lang="sv-SE" sz="2200" dirty="0" smtClean="0"/>
          </a:p>
          <a:p>
            <a:pPr>
              <a:buFont typeface="Calibri" pitchFamily="34" charset="0"/>
              <a:buChar char="−"/>
            </a:pPr>
            <a:r>
              <a:rPr lang="sv-SE" sz="2200" dirty="0" smtClean="0"/>
              <a:t>Analysis of potency of induced antibodies with pseudovirus neutralisation assay</a:t>
            </a:r>
          </a:p>
          <a:p>
            <a:pPr>
              <a:buNone/>
            </a:pPr>
            <a:endParaRPr lang="sv-SE" dirty="0" smtClean="0"/>
          </a:p>
          <a:p>
            <a:endParaRPr lang="sv-SE" dirty="0" smtClean="0"/>
          </a:p>
          <a:p>
            <a:endParaRPr lang="sv-SE" dirty="0" smtClean="0"/>
          </a:p>
          <a:p>
            <a:endParaRPr lang="sv-SE" dirty="0" smtClean="0"/>
          </a:p>
          <a:p>
            <a:endParaRPr lang="sv-SE" dirty="0" smtClean="0"/>
          </a:p>
          <a:p>
            <a:endParaRPr lang="da-D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300" dirty="0" smtClean="0">
                <a:solidFill>
                  <a:srgbClr val="FF0000"/>
                </a:solidFill>
              </a:rPr>
              <a:t>Acknowledgements</a:t>
            </a:r>
            <a:endParaRPr lang="da-DK" sz="3300" dirty="0"/>
          </a:p>
        </p:txBody>
      </p:sp>
      <p:sp>
        <p:nvSpPr>
          <p:cNvPr id="3" name="Content Placeholder 2"/>
          <p:cNvSpPr>
            <a:spLocks noGrp="1"/>
          </p:cNvSpPr>
          <p:nvPr>
            <p:ph idx="1"/>
          </p:nvPr>
        </p:nvSpPr>
        <p:spPr/>
        <p:txBody>
          <a:bodyPr>
            <a:normAutofit/>
          </a:bodyPr>
          <a:lstStyle/>
          <a:p>
            <a:pPr>
              <a:buNone/>
            </a:pPr>
            <a:r>
              <a:rPr lang="sv-SE" sz="2000" dirty="0" smtClean="0"/>
              <a:t>		</a:t>
            </a:r>
            <a:r>
              <a:rPr lang="sv-SE" sz="2200" dirty="0" smtClean="0"/>
              <a:t>LEV Team</a:t>
            </a:r>
            <a:r>
              <a:rPr lang="sv-SE" sz="2000" dirty="0" smtClean="0"/>
              <a:t>				CMP</a:t>
            </a:r>
          </a:p>
          <a:p>
            <a:pPr>
              <a:buNone/>
            </a:pPr>
            <a:r>
              <a:rPr lang="sv-SE" sz="2000" dirty="0" smtClean="0"/>
              <a:t>Peter Holst				</a:t>
            </a:r>
            <a:r>
              <a:rPr lang="sv-SE" sz="1700" dirty="0" smtClean="0"/>
              <a:t>Ali Salanti</a:t>
            </a:r>
          </a:p>
          <a:p>
            <a:pPr>
              <a:buNone/>
            </a:pPr>
            <a:r>
              <a:rPr lang="sv-SE" sz="1700" dirty="0" smtClean="0"/>
              <a:t>Emeline Ragonnaud				Morten Agerskoug Nielsen</a:t>
            </a:r>
          </a:p>
          <a:p>
            <a:pPr>
              <a:buNone/>
            </a:pPr>
            <a:r>
              <a:rPr lang="sv-SE" sz="1700" dirty="0" smtClean="0"/>
              <a:t>Birita Kjaerbaek				Thor Theander</a:t>
            </a:r>
          </a:p>
          <a:p>
            <a:pPr>
              <a:buNone/>
            </a:pPr>
            <a:r>
              <a:rPr lang="sv-SE" sz="1700" dirty="0" smtClean="0"/>
              <a:t>Michael T Loevendahl			</a:t>
            </a:r>
            <a:endParaRPr lang="sv-SE" sz="2000" dirty="0" smtClean="0"/>
          </a:p>
          <a:p>
            <a:pPr>
              <a:buNone/>
            </a:pPr>
            <a:r>
              <a:rPr lang="sv-SE" sz="1700" dirty="0" smtClean="0"/>
              <a:t>Eydbjoerg Johannesdottir				</a:t>
            </a:r>
            <a:r>
              <a:rPr lang="sv-SE" sz="2000" dirty="0" smtClean="0"/>
              <a:t>Funding</a:t>
            </a:r>
          </a:p>
          <a:p>
            <a:pPr>
              <a:buNone/>
            </a:pPr>
            <a:r>
              <a:rPr lang="sv-SE" sz="1700" dirty="0" smtClean="0"/>
              <a:t>Iman Mohammed				Lundbeck foundation</a:t>
            </a:r>
          </a:p>
          <a:p>
            <a:pPr>
              <a:buNone/>
            </a:pPr>
            <a:endParaRPr lang="sv-SE" sz="1700" dirty="0" smtClean="0"/>
          </a:p>
          <a:p>
            <a:pPr>
              <a:buNone/>
            </a:pPr>
            <a:r>
              <a:rPr lang="sv-SE" sz="1700" dirty="0" smtClean="0"/>
              <a:t>		</a:t>
            </a:r>
            <a:r>
              <a:rPr lang="sv-SE" sz="2000" dirty="0" smtClean="0"/>
              <a:t>CFIM					</a:t>
            </a:r>
          </a:p>
          <a:p>
            <a:pPr>
              <a:buNone/>
            </a:pPr>
            <a:r>
              <a:rPr lang="sv-SE" sz="1700" dirty="0" smtClean="0"/>
              <a:t>Klaus Qvortrup</a:t>
            </a:r>
          </a:p>
          <a:p>
            <a:pPr>
              <a:buNone/>
            </a:pPr>
            <a:endParaRPr lang="sv-SE" sz="1700" dirty="0" smtClean="0"/>
          </a:p>
          <a:p>
            <a:pPr>
              <a:buNone/>
            </a:pPr>
            <a:endParaRPr lang="sv-SE" sz="1500" dirty="0" smtClean="0"/>
          </a:p>
          <a:p>
            <a:pPr>
              <a:buNone/>
            </a:pPr>
            <a:endParaRPr lang="da-DK"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sv-SE" dirty="0" smtClean="0"/>
          </a:p>
          <a:p>
            <a:pPr algn="ctr">
              <a:buNone/>
            </a:pPr>
            <a:endParaRPr lang="sv-SE" dirty="0" smtClean="0"/>
          </a:p>
          <a:p>
            <a:pPr algn="ctr">
              <a:buNone/>
            </a:pPr>
            <a:r>
              <a:rPr lang="sv-SE" dirty="0" smtClean="0">
                <a:solidFill>
                  <a:srgbClr val="FF0000"/>
                </a:solidFill>
              </a:rPr>
              <a:t>Thanks for listening!</a:t>
            </a:r>
            <a:endParaRPr lang="da-DK"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54360"/>
          </a:xfrm>
        </p:spPr>
        <p:txBody>
          <a:bodyPr>
            <a:normAutofit/>
          </a:bodyPr>
          <a:lstStyle/>
          <a:p>
            <a:pPr algn="l"/>
            <a:r>
              <a:rPr lang="sv-SE" sz="3300" dirty="0" smtClean="0">
                <a:solidFill>
                  <a:srgbClr val="FF0000"/>
                </a:solidFill>
              </a:rPr>
              <a:t>HIV Prevalence</a:t>
            </a:r>
            <a:endParaRPr lang="da-DK" sz="3300"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672306" y="1196752"/>
            <a:ext cx="7799387" cy="4086225"/>
          </a:xfrm>
          <a:prstGeom prst="rect">
            <a:avLst/>
          </a:prstGeom>
          <a:noFill/>
          <a:ln w="9525">
            <a:noFill/>
            <a:miter lim="800000"/>
            <a:headEnd/>
            <a:tailEnd/>
          </a:ln>
        </p:spPr>
      </p:pic>
      <p:sp>
        <p:nvSpPr>
          <p:cNvPr id="5" name="TextBox 4"/>
          <p:cNvSpPr txBox="1"/>
          <p:nvPr/>
        </p:nvSpPr>
        <p:spPr>
          <a:xfrm>
            <a:off x="7524328" y="5229200"/>
            <a:ext cx="1080120" cy="276999"/>
          </a:xfrm>
          <a:prstGeom prst="rect">
            <a:avLst/>
          </a:prstGeom>
          <a:noFill/>
        </p:spPr>
        <p:txBody>
          <a:bodyPr wrap="square" rtlCol="0">
            <a:spAutoFit/>
          </a:bodyPr>
          <a:lstStyle/>
          <a:p>
            <a:r>
              <a:rPr lang="sv-SE" sz="1200" dirty="0" smtClean="0"/>
              <a:t>WHO, 2003</a:t>
            </a:r>
            <a:endParaRPr lang="da-DK" sz="1200" dirty="0"/>
          </a:p>
        </p:txBody>
      </p:sp>
      <p:sp>
        <p:nvSpPr>
          <p:cNvPr id="6" name="TextBox 5"/>
          <p:cNvSpPr txBox="1"/>
          <p:nvPr/>
        </p:nvSpPr>
        <p:spPr>
          <a:xfrm>
            <a:off x="755576" y="5373216"/>
            <a:ext cx="4810419" cy="1200329"/>
          </a:xfrm>
          <a:prstGeom prst="rect">
            <a:avLst/>
          </a:prstGeom>
          <a:noFill/>
        </p:spPr>
        <p:txBody>
          <a:bodyPr wrap="none" rtlCol="0">
            <a:spAutoFit/>
          </a:bodyPr>
          <a:lstStyle/>
          <a:p>
            <a:pPr>
              <a:buFont typeface="Calibri" pitchFamily="34" charset="0"/>
              <a:buChar char="−"/>
            </a:pPr>
            <a:r>
              <a:rPr lang="sv-SE" dirty="0" smtClean="0"/>
              <a:t> &gt; 2 million AIDS related deaths in 2008</a:t>
            </a:r>
          </a:p>
          <a:p>
            <a:pPr>
              <a:buFont typeface="Calibri" pitchFamily="34" charset="0"/>
              <a:buChar char="−"/>
            </a:pPr>
            <a:r>
              <a:rPr lang="sv-SE" dirty="0" smtClean="0"/>
              <a:t> &gt; 33 million persons are living with HIV/AIDS</a:t>
            </a:r>
          </a:p>
          <a:p>
            <a:pPr>
              <a:buFont typeface="Calibri" pitchFamily="34" charset="0"/>
              <a:buChar char="−"/>
            </a:pPr>
            <a:r>
              <a:rPr lang="sv-SE" dirty="0" smtClean="0"/>
              <a:t> 2.7 million NEW HIV infections occurred in 2008</a:t>
            </a:r>
          </a:p>
          <a:p>
            <a:pPr>
              <a:buFont typeface="Arial" pitchFamily="34" charset="0"/>
              <a:buChar char="•"/>
            </a:pPr>
            <a:endParaRPr lang="da-DK"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19256" cy="1228998"/>
          </a:xfrm>
        </p:spPr>
        <p:txBody>
          <a:bodyPr>
            <a:normAutofit/>
          </a:bodyPr>
          <a:lstStyle/>
          <a:p>
            <a:pPr algn="l"/>
            <a:r>
              <a:rPr lang="sv-SE" sz="3300" dirty="0" smtClean="0">
                <a:solidFill>
                  <a:srgbClr val="FF0000"/>
                </a:solidFill>
              </a:rPr>
              <a:t>Challenges for the Development of HIV Vaccines</a:t>
            </a:r>
            <a:endParaRPr lang="da-DK" sz="3300" dirty="0">
              <a:solidFill>
                <a:srgbClr val="FF0000"/>
              </a:solidFill>
            </a:endParaRPr>
          </a:p>
        </p:txBody>
      </p:sp>
      <p:sp>
        <p:nvSpPr>
          <p:cNvPr id="3" name="Content Placeholder 2"/>
          <p:cNvSpPr>
            <a:spLocks noGrp="1"/>
          </p:cNvSpPr>
          <p:nvPr>
            <p:ph idx="1"/>
          </p:nvPr>
        </p:nvSpPr>
        <p:spPr/>
        <p:txBody>
          <a:bodyPr>
            <a:normAutofit/>
          </a:bodyPr>
          <a:lstStyle/>
          <a:p>
            <a:pPr>
              <a:buNone/>
            </a:pPr>
            <a:r>
              <a:rPr lang="sv-SE" sz="2200" dirty="0" smtClean="0"/>
              <a:t>1. Viral diversity</a:t>
            </a:r>
            <a:endParaRPr lang="da-DK" sz="2200" dirty="0"/>
          </a:p>
        </p:txBody>
      </p:sp>
      <p:pic>
        <p:nvPicPr>
          <p:cNvPr id="34820" name="Picture 4"/>
          <p:cNvPicPr>
            <a:picLocks noChangeAspect="1" noChangeArrowheads="1"/>
          </p:cNvPicPr>
          <p:nvPr/>
        </p:nvPicPr>
        <p:blipFill>
          <a:blip r:embed="rId3" cstate="print"/>
          <a:srcRect/>
          <a:stretch>
            <a:fillRect/>
          </a:stretch>
        </p:blipFill>
        <p:spPr bwMode="auto">
          <a:xfrm>
            <a:off x="2411760" y="2276872"/>
            <a:ext cx="4320480" cy="3867150"/>
          </a:xfrm>
          <a:prstGeom prst="rect">
            <a:avLst/>
          </a:prstGeom>
          <a:noFill/>
          <a:ln w="9525">
            <a:noFill/>
            <a:miter lim="800000"/>
            <a:headEnd/>
            <a:tailEnd/>
          </a:ln>
        </p:spPr>
      </p:pic>
      <p:sp>
        <p:nvSpPr>
          <p:cNvPr id="9" name="TextBox 8"/>
          <p:cNvSpPr txBox="1"/>
          <p:nvPr/>
        </p:nvSpPr>
        <p:spPr>
          <a:xfrm>
            <a:off x="5724128" y="5013176"/>
            <a:ext cx="1610762" cy="276999"/>
          </a:xfrm>
          <a:prstGeom prst="rect">
            <a:avLst/>
          </a:prstGeom>
          <a:noFill/>
        </p:spPr>
        <p:txBody>
          <a:bodyPr wrap="none" rtlCol="0">
            <a:spAutoFit/>
          </a:bodyPr>
          <a:lstStyle/>
          <a:p>
            <a:r>
              <a:rPr lang="da-DK" sz="1200" dirty="0" smtClean="0"/>
              <a:t>DA. </a:t>
            </a:r>
            <a:r>
              <a:rPr lang="da-DK" sz="1200" dirty="0" err="1" smtClean="0"/>
              <a:t>Garber</a:t>
            </a:r>
            <a:r>
              <a:rPr lang="da-DK" sz="1200" dirty="0" smtClean="0"/>
              <a:t> </a:t>
            </a:r>
            <a:r>
              <a:rPr lang="da-DK" sz="1200" i="1" dirty="0" smtClean="0"/>
              <a:t>et al.,</a:t>
            </a:r>
            <a:r>
              <a:rPr lang="da-DK" sz="1200" dirty="0" smtClean="0"/>
              <a:t> 2004</a:t>
            </a:r>
            <a:endParaRPr lang="da-DK"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8998"/>
          </a:xfrm>
        </p:spPr>
        <p:txBody>
          <a:bodyPr>
            <a:normAutofit/>
          </a:bodyPr>
          <a:lstStyle/>
          <a:p>
            <a:pPr algn="l"/>
            <a:r>
              <a:rPr lang="sv-SE" sz="3300" dirty="0" smtClean="0">
                <a:solidFill>
                  <a:srgbClr val="FF0000"/>
                </a:solidFill>
              </a:rPr>
              <a:t>Challenges for the Development of HIV Vaccines</a:t>
            </a:r>
            <a:endParaRPr lang="da-DK" sz="3300" dirty="0"/>
          </a:p>
        </p:txBody>
      </p:sp>
      <p:sp>
        <p:nvSpPr>
          <p:cNvPr id="3" name="Content Placeholder 2"/>
          <p:cNvSpPr>
            <a:spLocks noGrp="1"/>
          </p:cNvSpPr>
          <p:nvPr>
            <p:ph idx="1"/>
          </p:nvPr>
        </p:nvSpPr>
        <p:spPr/>
        <p:txBody>
          <a:bodyPr/>
          <a:lstStyle/>
          <a:p>
            <a:pPr>
              <a:buNone/>
            </a:pPr>
            <a:r>
              <a:rPr lang="sv-SE" sz="2200" dirty="0" smtClean="0"/>
              <a:t>2. Lack of clear correlates of protection</a:t>
            </a:r>
          </a:p>
          <a:p>
            <a:pPr>
              <a:buNone/>
            </a:pPr>
            <a:r>
              <a:rPr lang="sv-SE" dirty="0" smtClean="0"/>
              <a:t>		</a:t>
            </a:r>
            <a:r>
              <a:rPr lang="sv-SE" sz="1800" dirty="0" smtClean="0"/>
              <a:t>-natural infection fails to clear/eradicate the virus</a:t>
            </a:r>
          </a:p>
          <a:p>
            <a:pPr>
              <a:buNone/>
            </a:pPr>
            <a:r>
              <a:rPr lang="sv-SE" sz="1800" dirty="0" smtClean="0"/>
              <a:t>				</a:t>
            </a:r>
          </a:p>
          <a:p>
            <a:pPr>
              <a:buNone/>
            </a:pPr>
            <a:r>
              <a:rPr lang="sv-SE" sz="1800" dirty="0" smtClean="0"/>
              <a:t>		-Humoral immunity: failure of producing immunogens able to induce </a:t>
            </a:r>
            <a:r>
              <a:rPr lang="sv-SE" sz="1800" dirty="0" smtClean="0"/>
              <a:t>	neutralizing antibodies</a:t>
            </a:r>
            <a:endParaRPr lang="sv-SE" sz="1800" dirty="0" smtClean="0"/>
          </a:p>
          <a:p>
            <a:pPr>
              <a:buNone/>
            </a:pPr>
            <a:r>
              <a:rPr lang="sv-SE" sz="1800" dirty="0" smtClean="0"/>
              <a:t>				</a:t>
            </a:r>
          </a:p>
          <a:p>
            <a:pPr>
              <a:buNone/>
            </a:pPr>
            <a:r>
              <a:rPr lang="sv-SE" sz="1800" dirty="0" smtClean="0"/>
              <a:t>		-Cellular immunity: CD8 T cells suppress HIV replication though does not 	eradicate the infection</a:t>
            </a:r>
            <a:endParaRPr lang="da-DK"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54360"/>
          </a:xfrm>
        </p:spPr>
        <p:txBody>
          <a:bodyPr>
            <a:normAutofit/>
          </a:bodyPr>
          <a:lstStyle/>
          <a:p>
            <a:pPr algn="l"/>
            <a:r>
              <a:rPr lang="sv-SE" sz="3300" dirty="0" smtClean="0">
                <a:solidFill>
                  <a:srgbClr val="FF0000"/>
                </a:solidFill>
              </a:rPr>
              <a:t>HIV Structure</a:t>
            </a:r>
            <a:endParaRPr lang="da-DK" sz="3300" dirty="0">
              <a:solidFill>
                <a:srgbClr val="FF0000"/>
              </a:solidFill>
            </a:endParaRPr>
          </a:p>
        </p:txBody>
      </p:sp>
      <p:sp>
        <p:nvSpPr>
          <p:cNvPr id="3" name="Content Placeholder 2"/>
          <p:cNvSpPr>
            <a:spLocks noGrp="1"/>
          </p:cNvSpPr>
          <p:nvPr>
            <p:ph idx="1"/>
          </p:nvPr>
        </p:nvSpPr>
        <p:spPr>
          <a:xfrm>
            <a:off x="457200" y="1268760"/>
            <a:ext cx="8435280" cy="4857403"/>
          </a:xfrm>
        </p:spPr>
        <p:txBody>
          <a:bodyPr>
            <a:normAutofit/>
          </a:bodyPr>
          <a:lstStyle/>
          <a:p>
            <a:pPr>
              <a:buNone/>
            </a:pPr>
            <a:r>
              <a:rPr lang="sv-SE" sz="1800" dirty="0" smtClean="0"/>
              <a:t>Family/Genus: 	Retroviridae/Lentivirus</a:t>
            </a:r>
          </a:p>
          <a:p>
            <a:pPr>
              <a:buNone/>
            </a:pPr>
            <a:r>
              <a:rPr lang="sv-SE" sz="1800" dirty="0" smtClean="0"/>
              <a:t>Viral envelope: 	proteins from host cell</a:t>
            </a:r>
          </a:p>
          <a:p>
            <a:pPr>
              <a:buNone/>
            </a:pPr>
            <a:r>
              <a:rPr lang="sv-SE" sz="1800" dirty="0" smtClean="0"/>
              <a:t>			</a:t>
            </a:r>
            <a:r>
              <a:rPr lang="sv-SE" sz="1800" i="1" dirty="0" smtClean="0"/>
              <a:t>env</a:t>
            </a:r>
            <a:r>
              <a:rPr lang="sv-SE" sz="1800" dirty="0" smtClean="0"/>
              <a:t> = gp120 + gp41 trimers (~72 copies)</a:t>
            </a:r>
          </a:p>
          <a:p>
            <a:pPr>
              <a:buFont typeface="Calibri" pitchFamily="34" charset="0"/>
              <a:buChar char="–"/>
            </a:pPr>
            <a:endParaRPr lang="sv-SE" sz="1800" dirty="0" smtClean="0"/>
          </a:p>
          <a:p>
            <a:pPr>
              <a:buNone/>
            </a:pPr>
            <a:r>
              <a:rPr lang="sv-SE" sz="1800" dirty="0" smtClean="0"/>
              <a:t>Capsid: surrounds two single strands of HIV RNA</a:t>
            </a:r>
          </a:p>
          <a:p>
            <a:pPr>
              <a:buNone/>
            </a:pPr>
            <a:r>
              <a:rPr lang="sv-SE" sz="1800" dirty="0" smtClean="0"/>
              <a:t>RNA encodes: 	three structural genes: </a:t>
            </a:r>
            <a:r>
              <a:rPr lang="sv-SE" sz="1800" i="1" dirty="0" smtClean="0"/>
              <a:t>gag</a:t>
            </a:r>
            <a:r>
              <a:rPr lang="sv-SE" sz="1800" dirty="0" smtClean="0"/>
              <a:t>, </a:t>
            </a:r>
            <a:r>
              <a:rPr lang="sv-SE" sz="1800" i="1" dirty="0" smtClean="0"/>
              <a:t>pol,</a:t>
            </a:r>
            <a:r>
              <a:rPr lang="sv-SE" sz="1800" dirty="0" smtClean="0"/>
              <a:t> </a:t>
            </a:r>
            <a:r>
              <a:rPr lang="sv-SE" sz="1800" i="1" dirty="0" smtClean="0"/>
              <a:t>env</a:t>
            </a:r>
          </a:p>
          <a:p>
            <a:pPr lvl="1">
              <a:buNone/>
            </a:pPr>
            <a:r>
              <a:rPr lang="sv-SE" sz="1800" i="1" dirty="0" smtClean="0"/>
              <a:t>			</a:t>
            </a:r>
            <a:r>
              <a:rPr lang="sv-SE" sz="1800" dirty="0" smtClean="0"/>
              <a:t>regulatory genes: </a:t>
            </a:r>
            <a:r>
              <a:rPr lang="en-US" sz="1800" i="1" dirty="0" smtClean="0"/>
              <a:t>tat</a:t>
            </a:r>
            <a:r>
              <a:rPr lang="en-US" sz="1800" dirty="0" smtClean="0"/>
              <a:t>, </a:t>
            </a:r>
            <a:r>
              <a:rPr lang="en-US" sz="1800" i="1" dirty="0" smtClean="0"/>
              <a:t>rev</a:t>
            </a:r>
            <a:r>
              <a:rPr lang="en-US" sz="1800" dirty="0" smtClean="0"/>
              <a:t>, </a:t>
            </a:r>
            <a:r>
              <a:rPr lang="en-US" sz="1800" i="1" dirty="0" err="1" smtClean="0"/>
              <a:t>nef</a:t>
            </a:r>
            <a:r>
              <a:rPr lang="en-US" sz="1800" dirty="0" smtClean="0"/>
              <a:t>, </a:t>
            </a:r>
            <a:r>
              <a:rPr lang="en-US" sz="1800" i="1" dirty="0" err="1" smtClean="0"/>
              <a:t>vif</a:t>
            </a:r>
            <a:r>
              <a:rPr lang="en-US" sz="1800" dirty="0" smtClean="0"/>
              <a:t>, </a:t>
            </a:r>
            <a:r>
              <a:rPr lang="en-US" sz="1800" i="1" dirty="0" err="1" smtClean="0"/>
              <a:t>vpr</a:t>
            </a:r>
            <a:r>
              <a:rPr lang="en-US" sz="1800" dirty="0" smtClean="0"/>
              <a:t>, and </a:t>
            </a:r>
            <a:r>
              <a:rPr lang="en-US" sz="1800" i="1" dirty="0" err="1" smtClean="0"/>
              <a:t>vpu</a:t>
            </a:r>
            <a:endParaRPr lang="sv-SE" sz="1800" i="1" dirty="0" smtClean="0"/>
          </a:p>
          <a:p>
            <a:pPr>
              <a:buNone/>
            </a:pPr>
            <a:endParaRPr lang="sv-SE" sz="2000" dirty="0" smtClean="0"/>
          </a:p>
          <a:p>
            <a:endParaRPr lang="da-DK" dirty="0"/>
          </a:p>
        </p:txBody>
      </p:sp>
      <p:pic>
        <p:nvPicPr>
          <p:cNvPr id="5124" name="Picture 4" descr="HIV virion"/>
          <p:cNvPicPr>
            <a:picLocks noChangeAspect="1" noChangeArrowheads="1"/>
          </p:cNvPicPr>
          <p:nvPr/>
        </p:nvPicPr>
        <p:blipFill>
          <a:blip r:embed="rId3" cstate="print"/>
          <a:srcRect/>
          <a:stretch>
            <a:fillRect/>
          </a:stretch>
        </p:blipFill>
        <p:spPr bwMode="auto">
          <a:xfrm>
            <a:off x="971600" y="3789040"/>
            <a:ext cx="2592288" cy="2734864"/>
          </a:xfrm>
          <a:prstGeom prst="rect">
            <a:avLst/>
          </a:prstGeom>
          <a:noFill/>
        </p:spPr>
      </p:pic>
      <p:sp>
        <p:nvSpPr>
          <p:cNvPr id="6" name="TextBox 5"/>
          <p:cNvSpPr txBox="1"/>
          <p:nvPr/>
        </p:nvSpPr>
        <p:spPr>
          <a:xfrm>
            <a:off x="3131840" y="5877272"/>
            <a:ext cx="545342" cy="276999"/>
          </a:xfrm>
          <a:prstGeom prst="rect">
            <a:avLst/>
          </a:prstGeom>
          <a:noFill/>
        </p:spPr>
        <p:txBody>
          <a:bodyPr wrap="none" rtlCol="0">
            <a:spAutoFit/>
          </a:bodyPr>
          <a:lstStyle/>
          <a:p>
            <a:r>
              <a:rPr lang="sv-SE" sz="1200" dirty="0" smtClean="0"/>
              <a:t>NIAID</a:t>
            </a:r>
            <a:endParaRPr lang="da-DK" sz="1200" dirty="0"/>
          </a:p>
        </p:txBody>
      </p:sp>
      <p:pic>
        <p:nvPicPr>
          <p:cNvPr id="5127" name="Picture 7"/>
          <p:cNvPicPr>
            <a:picLocks noChangeAspect="1" noChangeArrowheads="1"/>
          </p:cNvPicPr>
          <p:nvPr/>
        </p:nvPicPr>
        <p:blipFill>
          <a:blip r:embed="rId4" cstate="print"/>
          <a:srcRect/>
          <a:stretch>
            <a:fillRect/>
          </a:stretch>
        </p:blipFill>
        <p:spPr bwMode="auto">
          <a:xfrm>
            <a:off x="3995936" y="4221088"/>
            <a:ext cx="4938510" cy="1574478"/>
          </a:xfrm>
          <a:prstGeom prst="rect">
            <a:avLst/>
          </a:prstGeom>
          <a:noFill/>
          <a:ln w="9525">
            <a:noFill/>
            <a:miter lim="800000"/>
            <a:headEnd/>
            <a:tailEnd/>
          </a:ln>
        </p:spPr>
      </p:pic>
      <p:sp>
        <p:nvSpPr>
          <p:cNvPr id="11" name="TextBox 10"/>
          <p:cNvSpPr txBox="1"/>
          <p:nvPr/>
        </p:nvSpPr>
        <p:spPr>
          <a:xfrm>
            <a:off x="6948264" y="5805264"/>
            <a:ext cx="2026196" cy="276999"/>
          </a:xfrm>
          <a:prstGeom prst="rect">
            <a:avLst/>
          </a:prstGeom>
          <a:noFill/>
        </p:spPr>
        <p:txBody>
          <a:bodyPr wrap="none" rtlCol="0">
            <a:spAutoFit/>
          </a:bodyPr>
          <a:lstStyle/>
          <a:p>
            <a:r>
              <a:rPr lang="sv-SE" sz="1200" dirty="0" smtClean="0"/>
              <a:t>Adamson CS, Freed EO., 2010</a:t>
            </a:r>
            <a:endParaRPr lang="da-DK"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3300" dirty="0" smtClean="0">
                <a:solidFill>
                  <a:srgbClr val="FF0000"/>
                </a:solidFill>
              </a:rPr>
              <a:t>Targeting </a:t>
            </a:r>
            <a:r>
              <a:rPr lang="sv-SE" sz="3300" i="1" dirty="0" smtClean="0">
                <a:solidFill>
                  <a:srgbClr val="FF0000"/>
                </a:solidFill>
              </a:rPr>
              <a:t>Env</a:t>
            </a:r>
            <a:r>
              <a:rPr lang="sv-SE" sz="3300" dirty="0" smtClean="0">
                <a:solidFill>
                  <a:srgbClr val="FF0000"/>
                </a:solidFill>
              </a:rPr>
              <a:t> for Prophylactic Vaccine Development</a:t>
            </a:r>
            <a:endParaRPr lang="da-DK" sz="3300" i="1" dirty="0">
              <a:solidFill>
                <a:srgbClr val="FF0000"/>
              </a:solidFill>
            </a:endParaRPr>
          </a:p>
        </p:txBody>
      </p:sp>
      <p:pic>
        <p:nvPicPr>
          <p:cNvPr id="6" name="Content Placeholder 3" descr="An external file that holds a picture, illustration, etc.&#10;Object name is nihms-294292-f0001.jpg"/>
          <p:cNvPicPr>
            <a:picLocks noChangeAspect="1" noChangeArrowheads="1"/>
          </p:cNvPicPr>
          <p:nvPr/>
        </p:nvPicPr>
        <p:blipFill>
          <a:blip r:embed="rId2" cstate="print"/>
          <a:srcRect/>
          <a:stretch>
            <a:fillRect/>
          </a:stretch>
        </p:blipFill>
        <p:spPr bwMode="auto">
          <a:xfrm>
            <a:off x="5076056" y="1639341"/>
            <a:ext cx="3602757" cy="4525963"/>
          </a:xfrm>
          <a:prstGeom prst="rect">
            <a:avLst/>
          </a:prstGeom>
          <a:noFill/>
        </p:spPr>
      </p:pic>
      <p:sp>
        <p:nvSpPr>
          <p:cNvPr id="3" name="Content Placeholder 2"/>
          <p:cNvSpPr>
            <a:spLocks noGrp="1"/>
          </p:cNvSpPr>
          <p:nvPr>
            <p:ph idx="1"/>
          </p:nvPr>
        </p:nvSpPr>
        <p:spPr>
          <a:xfrm>
            <a:off x="467544" y="1412776"/>
            <a:ext cx="5076056" cy="5163939"/>
          </a:xfrm>
        </p:spPr>
        <p:txBody>
          <a:bodyPr>
            <a:normAutofit/>
          </a:bodyPr>
          <a:lstStyle/>
          <a:p>
            <a:pPr>
              <a:tabLst>
                <a:tab pos="1979613" algn="l"/>
              </a:tabLst>
            </a:pPr>
            <a:endParaRPr lang="sv-SE" sz="2000" dirty="0" smtClean="0"/>
          </a:p>
          <a:p>
            <a:pPr>
              <a:buNone/>
              <a:tabLst>
                <a:tab pos="1979613" algn="l"/>
              </a:tabLst>
            </a:pPr>
            <a:r>
              <a:rPr lang="sv-SE" sz="2200" dirty="0" smtClean="0"/>
              <a:t>Challenges:</a:t>
            </a:r>
            <a:r>
              <a:rPr lang="sv-SE" sz="2400" dirty="0" smtClean="0"/>
              <a:t>	</a:t>
            </a:r>
          </a:p>
          <a:p>
            <a:pPr>
              <a:buNone/>
              <a:tabLst>
                <a:tab pos="1979613" algn="l"/>
              </a:tabLst>
            </a:pPr>
            <a:endParaRPr lang="sv-SE" sz="2400" dirty="0" smtClean="0"/>
          </a:p>
          <a:p>
            <a:pPr marL="450850" lvl="4" indent="0">
              <a:buNone/>
            </a:pPr>
            <a:r>
              <a:rPr lang="sv-SE" sz="1800" i="1" dirty="0" smtClean="0"/>
              <a:t>-r</a:t>
            </a:r>
            <a:r>
              <a:rPr lang="da-DK" sz="1800" i="1" dirty="0" err="1" smtClean="0"/>
              <a:t>apid</a:t>
            </a:r>
            <a:r>
              <a:rPr lang="da-DK" sz="1800" i="1" dirty="0" smtClean="0"/>
              <a:t> </a:t>
            </a:r>
            <a:r>
              <a:rPr lang="da-DK" sz="1800" i="1" dirty="0" err="1" smtClean="0"/>
              <a:t>amino</a:t>
            </a:r>
            <a:r>
              <a:rPr lang="da-DK" sz="1800" i="1" dirty="0" smtClean="0"/>
              <a:t> </a:t>
            </a:r>
            <a:r>
              <a:rPr lang="da-DK" sz="1800" i="1" dirty="0" err="1" smtClean="0"/>
              <a:t>acid</a:t>
            </a:r>
            <a:r>
              <a:rPr lang="da-DK" sz="1800" i="1" dirty="0" smtClean="0"/>
              <a:t> mutations</a:t>
            </a:r>
          </a:p>
          <a:p>
            <a:pPr marL="450850" lvl="4" indent="0">
              <a:buNone/>
            </a:pPr>
            <a:endParaRPr lang="da-DK" sz="1800" i="1" dirty="0"/>
          </a:p>
          <a:p>
            <a:pPr marL="450850" indent="0">
              <a:buNone/>
              <a:tabLst>
                <a:tab pos="0" algn="l"/>
              </a:tabLst>
            </a:pPr>
            <a:r>
              <a:rPr lang="sv-SE" sz="1800" dirty="0" smtClean="0"/>
              <a:t>-</a:t>
            </a:r>
            <a:r>
              <a:rPr lang="sv-SE" sz="1800" dirty="0" smtClean="0"/>
              <a:t>glycan shield minimizes exposed epitopes</a:t>
            </a:r>
          </a:p>
          <a:p>
            <a:pPr marL="450850" indent="0">
              <a:buNone/>
              <a:tabLst>
                <a:tab pos="1979613" algn="l"/>
              </a:tabLst>
            </a:pPr>
            <a:endParaRPr lang="sv-SE" sz="1800" i="1" dirty="0" smtClean="0"/>
          </a:p>
          <a:p>
            <a:pPr marL="450850" indent="0">
              <a:buNone/>
              <a:tabLst>
                <a:tab pos="1979613" algn="l"/>
              </a:tabLst>
            </a:pPr>
            <a:r>
              <a:rPr lang="sv-SE" sz="1800" i="1" dirty="0" smtClean="0"/>
              <a:t>-steric constraints to ab binding</a:t>
            </a:r>
          </a:p>
          <a:p>
            <a:pPr marL="450850" indent="0">
              <a:buNone/>
              <a:tabLst>
                <a:tab pos="1979613" algn="l"/>
              </a:tabLst>
            </a:pPr>
            <a:r>
              <a:rPr lang="sv-SE" sz="1800" dirty="0" smtClean="0"/>
              <a:t>		</a:t>
            </a:r>
          </a:p>
          <a:p>
            <a:pPr marL="450850" indent="0">
              <a:buNone/>
              <a:tabLst>
                <a:tab pos="0" algn="l"/>
              </a:tabLst>
            </a:pPr>
            <a:r>
              <a:rPr lang="sv-SE" sz="1800" i="1" dirty="0" smtClean="0"/>
              <a:t>-presence of immature/decoy/misfolded env</a:t>
            </a:r>
            <a:endParaRPr lang="da-DK" sz="1800" i="1" dirty="0" smtClean="0"/>
          </a:p>
          <a:p>
            <a:pPr marL="900113" indent="-900113">
              <a:buNone/>
              <a:tabLst>
                <a:tab pos="900113" algn="l"/>
              </a:tabLst>
            </a:pPr>
            <a:endParaRPr lang="sv-SE" sz="2500" dirty="0" smtClean="0"/>
          </a:p>
          <a:p>
            <a:pPr>
              <a:buNone/>
              <a:tabLst>
                <a:tab pos="1979613" algn="l"/>
              </a:tabLst>
            </a:pPr>
            <a:r>
              <a:rPr lang="sv-SE" sz="2400" dirty="0" smtClean="0"/>
              <a:t>		</a:t>
            </a:r>
            <a:endParaRPr lang="da-DK" sz="24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3300" dirty="0" smtClean="0">
                <a:solidFill>
                  <a:srgbClr val="FF0000"/>
                </a:solidFill>
              </a:rPr>
              <a:t>Vector Design (1)</a:t>
            </a:r>
            <a:endParaRPr lang="da-DK" sz="3300" b="1" dirty="0"/>
          </a:p>
        </p:txBody>
      </p:sp>
      <p:sp>
        <p:nvSpPr>
          <p:cNvPr id="3" name="Content Placeholder 2"/>
          <p:cNvSpPr>
            <a:spLocks noGrp="1"/>
          </p:cNvSpPr>
          <p:nvPr>
            <p:ph idx="1"/>
          </p:nvPr>
        </p:nvSpPr>
        <p:spPr>
          <a:xfrm>
            <a:off x="467544" y="1484784"/>
            <a:ext cx="6336704" cy="4104456"/>
          </a:xfrm>
        </p:spPr>
        <p:txBody>
          <a:bodyPr>
            <a:normAutofit/>
          </a:bodyPr>
          <a:lstStyle/>
          <a:p>
            <a:pPr>
              <a:buNone/>
            </a:pPr>
            <a:r>
              <a:rPr lang="sv-SE" sz="2200" dirty="0" smtClean="0"/>
              <a:t>Replication deficient Adenovirus</a:t>
            </a:r>
          </a:p>
          <a:p>
            <a:endParaRPr lang="sv-SE" sz="2000" dirty="0" smtClean="0"/>
          </a:p>
          <a:p>
            <a:pPr lvl="1"/>
            <a:r>
              <a:rPr lang="sv-SE" sz="1800" dirty="0" smtClean="0"/>
              <a:t>Deletion of E1 and E3 -incorporation of more than 7 kb</a:t>
            </a:r>
          </a:p>
          <a:p>
            <a:pPr lvl="1">
              <a:buNone/>
            </a:pPr>
            <a:endParaRPr lang="sv-SE" sz="1800" dirty="0" smtClean="0"/>
          </a:p>
          <a:p>
            <a:pPr lvl="1"/>
            <a:r>
              <a:rPr lang="sv-SE" sz="1800" dirty="0" smtClean="0"/>
              <a:t>Infects many different cell types</a:t>
            </a:r>
          </a:p>
          <a:p>
            <a:pPr lvl="1">
              <a:buNone/>
            </a:pPr>
            <a:endParaRPr lang="sv-SE" sz="1800" dirty="0" smtClean="0"/>
          </a:p>
          <a:p>
            <a:pPr lvl="1"/>
            <a:r>
              <a:rPr lang="sv-SE" sz="1800" dirty="0" smtClean="0"/>
              <a:t>Long lasting antigen expression</a:t>
            </a:r>
          </a:p>
          <a:p>
            <a:pPr lvl="1">
              <a:buNone/>
            </a:pPr>
            <a:endParaRPr lang="sv-SE" sz="1800" dirty="0" smtClean="0"/>
          </a:p>
          <a:p>
            <a:pPr lvl="1"/>
            <a:r>
              <a:rPr lang="sv-SE" sz="1800" dirty="0" smtClean="0"/>
              <a:t>Access to Ad5, Ch63, Ch3 strains</a:t>
            </a:r>
          </a:p>
          <a:p>
            <a:pPr lvl="1">
              <a:buNone/>
            </a:pPr>
            <a:endParaRPr lang="sv-SE" sz="1600" dirty="0" smtClean="0"/>
          </a:p>
          <a:p>
            <a:pPr marL="355600" lvl="2" indent="-355600">
              <a:buNone/>
            </a:pPr>
            <a:endParaRPr lang="sv-SE" sz="1600" dirty="0" smtClean="0"/>
          </a:p>
          <a:p>
            <a:pPr marL="755650" lvl="2" indent="-355600">
              <a:buFont typeface="Calibri" pitchFamily="34" charset="0"/>
              <a:buChar char="–"/>
            </a:pPr>
            <a:endParaRPr lang="sv-SE" sz="1200" dirty="0" smtClean="0"/>
          </a:p>
          <a:p>
            <a:pPr marL="755650" lvl="2" indent="-355600">
              <a:buFont typeface="Calibri" pitchFamily="34" charset="0"/>
              <a:buChar char="–"/>
            </a:pPr>
            <a:endParaRPr lang="sv-SE" sz="1200" dirty="0" smtClean="0"/>
          </a:p>
          <a:p>
            <a:pPr lvl="1">
              <a:buNone/>
            </a:pPr>
            <a:endParaRPr lang="sv-SE" sz="2100" dirty="0" smtClean="0"/>
          </a:p>
          <a:p>
            <a:pPr lvl="1">
              <a:buNone/>
            </a:pPr>
            <a:endParaRPr lang="da-DK" sz="2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3300" dirty="0" smtClean="0">
                <a:solidFill>
                  <a:srgbClr val="FF0000"/>
                </a:solidFill>
              </a:rPr>
              <a:t>Vector Design (2)</a:t>
            </a:r>
            <a:endParaRPr lang="da-DK" sz="3300" dirty="0"/>
          </a:p>
        </p:txBody>
      </p:sp>
      <p:sp>
        <p:nvSpPr>
          <p:cNvPr id="3" name="Content Placeholder 2"/>
          <p:cNvSpPr>
            <a:spLocks noGrp="1"/>
          </p:cNvSpPr>
          <p:nvPr>
            <p:ph idx="1"/>
          </p:nvPr>
        </p:nvSpPr>
        <p:spPr>
          <a:xfrm>
            <a:off x="457200" y="1700808"/>
            <a:ext cx="6203032" cy="4425355"/>
          </a:xfrm>
        </p:spPr>
        <p:txBody>
          <a:bodyPr/>
          <a:lstStyle/>
          <a:p>
            <a:pPr marL="355600" lvl="1" indent="-355600">
              <a:buNone/>
            </a:pPr>
            <a:r>
              <a:rPr lang="sv-SE" sz="2200" dirty="0" smtClean="0"/>
              <a:t>Allows for in situ virus like particle production </a:t>
            </a:r>
          </a:p>
          <a:p>
            <a:pPr marL="355600" lvl="1" indent="-355600">
              <a:buNone/>
            </a:pPr>
            <a:endParaRPr lang="sv-SE" sz="2000" dirty="0" smtClean="0"/>
          </a:p>
          <a:p>
            <a:endParaRPr lang="da-DK" dirty="0"/>
          </a:p>
        </p:txBody>
      </p:sp>
      <p:sp>
        <p:nvSpPr>
          <p:cNvPr id="19" name="Oval 18"/>
          <p:cNvSpPr/>
          <p:nvPr/>
        </p:nvSpPr>
        <p:spPr>
          <a:xfrm>
            <a:off x="5004048" y="4293096"/>
            <a:ext cx="4752528" cy="33843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Oval 19"/>
          <p:cNvSpPr/>
          <p:nvPr/>
        </p:nvSpPr>
        <p:spPr>
          <a:xfrm>
            <a:off x="6732240" y="5157192"/>
            <a:ext cx="1872208" cy="10081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1" name="Group 20"/>
          <p:cNvGrpSpPr/>
          <p:nvPr/>
        </p:nvGrpSpPr>
        <p:grpSpPr>
          <a:xfrm rot="20332173">
            <a:off x="7360238" y="5474634"/>
            <a:ext cx="638620" cy="407240"/>
            <a:chOff x="5021629" y="2906830"/>
            <a:chExt cx="638620" cy="407240"/>
          </a:xfrm>
        </p:grpSpPr>
        <p:sp>
          <p:nvSpPr>
            <p:cNvPr id="22" name="Freeform 21"/>
            <p:cNvSpPr/>
            <p:nvPr/>
          </p:nvSpPr>
          <p:spPr>
            <a:xfrm rot="2155534">
              <a:off x="5021629" y="2906830"/>
              <a:ext cx="148387" cy="133960"/>
            </a:xfrm>
            <a:custGeom>
              <a:avLst/>
              <a:gdLst>
                <a:gd name="connsiteX0" fmla="*/ 0 w 258991"/>
                <a:gd name="connsiteY0" fmla="*/ 164733 h 176185"/>
                <a:gd name="connsiteX1" fmla="*/ 21142 w 258991"/>
                <a:gd name="connsiteY1" fmla="*/ 37879 h 176185"/>
                <a:gd name="connsiteX2" fmla="*/ 21142 w 258991"/>
                <a:gd name="connsiteY2" fmla="*/ 37879 h 176185"/>
                <a:gd name="connsiteX3" fmla="*/ 42284 w 258991"/>
                <a:gd name="connsiteY3" fmla="*/ 22023 h 176185"/>
                <a:gd name="connsiteX4" fmla="*/ 73997 w 258991"/>
                <a:gd name="connsiteY4" fmla="*/ 170018 h 176185"/>
                <a:gd name="connsiteX5" fmla="*/ 110996 w 258991"/>
                <a:gd name="connsiteY5" fmla="*/ 22023 h 176185"/>
                <a:gd name="connsiteX6" fmla="*/ 147995 w 258991"/>
                <a:gd name="connsiteY6" fmla="*/ 175304 h 176185"/>
                <a:gd name="connsiteX7" fmla="*/ 184994 w 258991"/>
                <a:gd name="connsiteY7" fmla="*/ 16737 h 176185"/>
                <a:gd name="connsiteX8" fmla="*/ 211422 w 258991"/>
                <a:gd name="connsiteY8" fmla="*/ 175304 h 176185"/>
                <a:gd name="connsiteX9" fmla="*/ 258991 w 258991"/>
                <a:gd name="connsiteY9" fmla="*/ 16737 h 176185"/>
                <a:gd name="connsiteX10" fmla="*/ 258991 w 258991"/>
                <a:gd name="connsiteY10" fmla="*/ 16737 h 17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1" h="176185">
                  <a:moveTo>
                    <a:pt x="0" y="164733"/>
                  </a:moveTo>
                  <a:lnTo>
                    <a:pt x="21142" y="37879"/>
                  </a:lnTo>
                  <a:lnTo>
                    <a:pt x="21142" y="37879"/>
                  </a:lnTo>
                  <a:cubicBezTo>
                    <a:pt x="24666" y="35236"/>
                    <a:pt x="33475" y="0"/>
                    <a:pt x="42284" y="22023"/>
                  </a:cubicBezTo>
                  <a:cubicBezTo>
                    <a:pt x="51093" y="44046"/>
                    <a:pt x="62545" y="170018"/>
                    <a:pt x="73997" y="170018"/>
                  </a:cubicBezTo>
                  <a:cubicBezTo>
                    <a:pt x="85449" y="170018"/>
                    <a:pt x="98663" y="21142"/>
                    <a:pt x="110996" y="22023"/>
                  </a:cubicBezTo>
                  <a:cubicBezTo>
                    <a:pt x="123329" y="22904"/>
                    <a:pt x="135662" y="176185"/>
                    <a:pt x="147995" y="175304"/>
                  </a:cubicBezTo>
                  <a:cubicBezTo>
                    <a:pt x="160328" y="174423"/>
                    <a:pt x="174423" y="16737"/>
                    <a:pt x="184994" y="16737"/>
                  </a:cubicBezTo>
                  <a:cubicBezTo>
                    <a:pt x="195565" y="16737"/>
                    <a:pt x="199089" y="175304"/>
                    <a:pt x="211422" y="175304"/>
                  </a:cubicBezTo>
                  <a:cubicBezTo>
                    <a:pt x="223755" y="175304"/>
                    <a:pt x="258991" y="16737"/>
                    <a:pt x="258991" y="16737"/>
                  </a:cubicBezTo>
                  <a:lnTo>
                    <a:pt x="258991" y="16737"/>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3" name="Freeform 22"/>
            <p:cNvSpPr/>
            <p:nvPr/>
          </p:nvSpPr>
          <p:spPr>
            <a:xfrm rot="2155534">
              <a:off x="5142264" y="2993071"/>
              <a:ext cx="142331" cy="142668"/>
            </a:xfrm>
            <a:custGeom>
              <a:avLst/>
              <a:gdLst>
                <a:gd name="connsiteX0" fmla="*/ 0 w 248421"/>
                <a:gd name="connsiteY0" fmla="*/ 881 h 187637"/>
                <a:gd name="connsiteX1" fmla="*/ 36999 w 248421"/>
                <a:gd name="connsiteY1" fmla="*/ 180589 h 187637"/>
                <a:gd name="connsiteX2" fmla="*/ 68712 w 248421"/>
                <a:gd name="connsiteY2" fmla="*/ 37879 h 187637"/>
                <a:gd name="connsiteX3" fmla="*/ 68712 w 248421"/>
                <a:gd name="connsiteY3" fmla="*/ 22023 h 187637"/>
                <a:gd name="connsiteX4" fmla="*/ 84569 w 248421"/>
                <a:gd name="connsiteY4" fmla="*/ 27308 h 187637"/>
                <a:gd name="connsiteX5" fmla="*/ 105711 w 248421"/>
                <a:gd name="connsiteY5" fmla="*/ 185875 h 187637"/>
                <a:gd name="connsiteX6" fmla="*/ 132139 w 248421"/>
                <a:gd name="connsiteY6" fmla="*/ 16737 h 187637"/>
                <a:gd name="connsiteX7" fmla="*/ 179709 w 248421"/>
                <a:gd name="connsiteY7" fmla="*/ 185875 h 187637"/>
                <a:gd name="connsiteX8" fmla="*/ 200851 w 248421"/>
                <a:gd name="connsiteY8" fmla="*/ 22023 h 187637"/>
                <a:gd name="connsiteX9" fmla="*/ 248421 w 248421"/>
                <a:gd name="connsiteY9" fmla="*/ 185875 h 18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421" h="187637">
                  <a:moveTo>
                    <a:pt x="0" y="881"/>
                  </a:moveTo>
                  <a:cubicBezTo>
                    <a:pt x="12773" y="87652"/>
                    <a:pt x="25547" y="174423"/>
                    <a:pt x="36999" y="180589"/>
                  </a:cubicBezTo>
                  <a:cubicBezTo>
                    <a:pt x="48451" y="186755"/>
                    <a:pt x="63427" y="64307"/>
                    <a:pt x="68712" y="37879"/>
                  </a:cubicBezTo>
                  <a:cubicBezTo>
                    <a:pt x="73997" y="11451"/>
                    <a:pt x="66069" y="23785"/>
                    <a:pt x="68712" y="22023"/>
                  </a:cubicBezTo>
                  <a:cubicBezTo>
                    <a:pt x="71355" y="20261"/>
                    <a:pt x="78403" y="0"/>
                    <a:pt x="84569" y="27308"/>
                  </a:cubicBezTo>
                  <a:cubicBezTo>
                    <a:pt x="90735" y="54616"/>
                    <a:pt x="97783" y="187637"/>
                    <a:pt x="105711" y="185875"/>
                  </a:cubicBezTo>
                  <a:cubicBezTo>
                    <a:pt x="113639" y="184113"/>
                    <a:pt x="119806" y="16737"/>
                    <a:pt x="132139" y="16737"/>
                  </a:cubicBezTo>
                  <a:cubicBezTo>
                    <a:pt x="144472" y="16737"/>
                    <a:pt x="168257" y="184994"/>
                    <a:pt x="179709" y="185875"/>
                  </a:cubicBezTo>
                  <a:cubicBezTo>
                    <a:pt x="191161" y="186756"/>
                    <a:pt x="189399" y="22023"/>
                    <a:pt x="200851" y="22023"/>
                  </a:cubicBezTo>
                  <a:cubicBezTo>
                    <a:pt x="212303" y="22023"/>
                    <a:pt x="230362" y="103949"/>
                    <a:pt x="248421" y="185875"/>
                  </a:cubicBez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4" name="Freeform 23"/>
            <p:cNvSpPr/>
            <p:nvPr/>
          </p:nvSpPr>
          <p:spPr>
            <a:xfrm rot="2155534">
              <a:off x="5221144" y="3168055"/>
              <a:ext cx="439105" cy="146015"/>
            </a:xfrm>
            <a:custGeom>
              <a:avLst/>
              <a:gdLst>
                <a:gd name="connsiteX0" fmla="*/ 0 w 766405"/>
                <a:gd name="connsiteY0" fmla="*/ 170018 h 192041"/>
                <a:gd name="connsiteX1" fmla="*/ 42285 w 766405"/>
                <a:gd name="connsiteY1" fmla="*/ 11452 h 192041"/>
                <a:gd name="connsiteX2" fmla="*/ 68712 w 766405"/>
                <a:gd name="connsiteY2" fmla="*/ 164733 h 192041"/>
                <a:gd name="connsiteX3" fmla="*/ 68712 w 766405"/>
                <a:gd name="connsiteY3" fmla="*/ 164733 h 192041"/>
                <a:gd name="connsiteX4" fmla="*/ 121568 w 766405"/>
                <a:gd name="connsiteY4" fmla="*/ 16737 h 192041"/>
                <a:gd name="connsiteX5" fmla="*/ 158567 w 766405"/>
                <a:gd name="connsiteY5" fmla="*/ 175304 h 192041"/>
                <a:gd name="connsiteX6" fmla="*/ 195566 w 766405"/>
                <a:gd name="connsiteY6" fmla="*/ 11452 h 192041"/>
                <a:gd name="connsiteX7" fmla="*/ 237850 w 766405"/>
                <a:gd name="connsiteY7" fmla="*/ 175304 h 192041"/>
                <a:gd name="connsiteX8" fmla="*/ 274849 w 766405"/>
                <a:gd name="connsiteY8" fmla="*/ 16737 h 192041"/>
                <a:gd name="connsiteX9" fmla="*/ 274849 w 766405"/>
                <a:gd name="connsiteY9" fmla="*/ 16737 h 192041"/>
                <a:gd name="connsiteX10" fmla="*/ 317133 w 766405"/>
                <a:gd name="connsiteY10" fmla="*/ 185875 h 192041"/>
                <a:gd name="connsiteX11" fmla="*/ 354132 w 766405"/>
                <a:gd name="connsiteY11" fmla="*/ 11452 h 192041"/>
                <a:gd name="connsiteX12" fmla="*/ 385845 w 766405"/>
                <a:gd name="connsiteY12" fmla="*/ 180589 h 192041"/>
                <a:gd name="connsiteX13" fmla="*/ 449272 w 766405"/>
                <a:gd name="connsiteY13" fmla="*/ 881 h 192041"/>
                <a:gd name="connsiteX14" fmla="*/ 470414 w 766405"/>
                <a:gd name="connsiteY14" fmla="*/ 185875 h 192041"/>
                <a:gd name="connsiteX15" fmla="*/ 517984 w 766405"/>
                <a:gd name="connsiteY15" fmla="*/ 27308 h 192041"/>
                <a:gd name="connsiteX16" fmla="*/ 549697 w 766405"/>
                <a:gd name="connsiteY16" fmla="*/ 191160 h 192041"/>
                <a:gd name="connsiteX17" fmla="*/ 597267 w 766405"/>
                <a:gd name="connsiteY17" fmla="*/ 22023 h 192041"/>
                <a:gd name="connsiteX18" fmla="*/ 634266 w 766405"/>
                <a:gd name="connsiteY18" fmla="*/ 185875 h 192041"/>
                <a:gd name="connsiteX19" fmla="*/ 676551 w 766405"/>
                <a:gd name="connsiteY19" fmla="*/ 27308 h 192041"/>
                <a:gd name="connsiteX20" fmla="*/ 718835 w 766405"/>
                <a:gd name="connsiteY20" fmla="*/ 185875 h 192041"/>
                <a:gd name="connsiteX21" fmla="*/ 766405 w 766405"/>
                <a:gd name="connsiteY21" fmla="*/ 22023 h 192041"/>
                <a:gd name="connsiteX22" fmla="*/ 766405 w 766405"/>
                <a:gd name="connsiteY22" fmla="*/ 22023 h 1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405" h="192041">
                  <a:moveTo>
                    <a:pt x="0" y="170018"/>
                  </a:moveTo>
                  <a:cubicBezTo>
                    <a:pt x="15416" y="91175"/>
                    <a:pt x="30833" y="12333"/>
                    <a:pt x="42285" y="11452"/>
                  </a:cubicBezTo>
                  <a:cubicBezTo>
                    <a:pt x="53737" y="10571"/>
                    <a:pt x="68712" y="164733"/>
                    <a:pt x="68712" y="164733"/>
                  </a:cubicBezTo>
                  <a:lnTo>
                    <a:pt x="68712" y="164733"/>
                  </a:lnTo>
                  <a:cubicBezTo>
                    <a:pt x="77521" y="140067"/>
                    <a:pt x="106592" y="14975"/>
                    <a:pt x="121568" y="16737"/>
                  </a:cubicBezTo>
                  <a:cubicBezTo>
                    <a:pt x="136544" y="18499"/>
                    <a:pt x="146234" y="176185"/>
                    <a:pt x="158567" y="175304"/>
                  </a:cubicBezTo>
                  <a:cubicBezTo>
                    <a:pt x="170900" y="174423"/>
                    <a:pt x="182352" y="11452"/>
                    <a:pt x="195566" y="11452"/>
                  </a:cubicBezTo>
                  <a:cubicBezTo>
                    <a:pt x="208780" y="11452"/>
                    <a:pt x="224636" y="174423"/>
                    <a:pt x="237850" y="175304"/>
                  </a:cubicBezTo>
                  <a:cubicBezTo>
                    <a:pt x="251064" y="176185"/>
                    <a:pt x="274849" y="16737"/>
                    <a:pt x="274849" y="16737"/>
                  </a:cubicBezTo>
                  <a:lnTo>
                    <a:pt x="274849" y="16737"/>
                  </a:lnTo>
                  <a:cubicBezTo>
                    <a:pt x="281896" y="44927"/>
                    <a:pt x="303919" y="186756"/>
                    <a:pt x="317133" y="185875"/>
                  </a:cubicBezTo>
                  <a:cubicBezTo>
                    <a:pt x="330347" y="184994"/>
                    <a:pt x="342680" y="12333"/>
                    <a:pt x="354132" y="11452"/>
                  </a:cubicBezTo>
                  <a:cubicBezTo>
                    <a:pt x="365584" y="10571"/>
                    <a:pt x="369988" y="182351"/>
                    <a:pt x="385845" y="180589"/>
                  </a:cubicBezTo>
                  <a:cubicBezTo>
                    <a:pt x="401702" y="178827"/>
                    <a:pt x="435177" y="0"/>
                    <a:pt x="449272" y="881"/>
                  </a:cubicBezTo>
                  <a:cubicBezTo>
                    <a:pt x="463367" y="1762"/>
                    <a:pt x="458962" y="181471"/>
                    <a:pt x="470414" y="185875"/>
                  </a:cubicBezTo>
                  <a:cubicBezTo>
                    <a:pt x="481866" y="190280"/>
                    <a:pt x="504770" y="26427"/>
                    <a:pt x="517984" y="27308"/>
                  </a:cubicBezTo>
                  <a:cubicBezTo>
                    <a:pt x="531198" y="28189"/>
                    <a:pt x="536483" y="192041"/>
                    <a:pt x="549697" y="191160"/>
                  </a:cubicBezTo>
                  <a:cubicBezTo>
                    <a:pt x="562911" y="190279"/>
                    <a:pt x="583172" y="22904"/>
                    <a:pt x="597267" y="22023"/>
                  </a:cubicBezTo>
                  <a:cubicBezTo>
                    <a:pt x="611362" y="21142"/>
                    <a:pt x="621052" y="184994"/>
                    <a:pt x="634266" y="185875"/>
                  </a:cubicBezTo>
                  <a:cubicBezTo>
                    <a:pt x="647480" y="186756"/>
                    <a:pt x="662456" y="27308"/>
                    <a:pt x="676551" y="27308"/>
                  </a:cubicBezTo>
                  <a:cubicBezTo>
                    <a:pt x="690646" y="27308"/>
                    <a:pt x="703859" y="186756"/>
                    <a:pt x="718835" y="185875"/>
                  </a:cubicBezTo>
                  <a:cubicBezTo>
                    <a:pt x="733811" y="184994"/>
                    <a:pt x="766405" y="22023"/>
                    <a:pt x="766405" y="22023"/>
                  </a:cubicBezTo>
                  <a:lnTo>
                    <a:pt x="766405" y="2202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grpSp>
      <p:grpSp>
        <p:nvGrpSpPr>
          <p:cNvPr id="104" name="Group 103"/>
          <p:cNvGrpSpPr/>
          <p:nvPr/>
        </p:nvGrpSpPr>
        <p:grpSpPr>
          <a:xfrm>
            <a:off x="6646345" y="1764000"/>
            <a:ext cx="877655" cy="828000"/>
            <a:chOff x="1676018" y="3598248"/>
            <a:chExt cx="2997274" cy="2995198"/>
          </a:xfrm>
        </p:grpSpPr>
        <p:sp>
          <p:nvSpPr>
            <p:cNvPr id="105" name="Oval 104"/>
            <p:cNvSpPr/>
            <p:nvPr/>
          </p:nvSpPr>
          <p:spPr>
            <a:xfrm rot="17413538" flipV="1">
              <a:off x="1408284" y="4736435"/>
              <a:ext cx="781356" cy="24588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6" name="Oval 105"/>
            <p:cNvSpPr/>
            <p:nvPr/>
          </p:nvSpPr>
          <p:spPr>
            <a:xfrm rot="21149189" flipV="1">
              <a:off x="3075028" y="6332994"/>
              <a:ext cx="737660" cy="26045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7" name="Oval 106"/>
            <p:cNvSpPr/>
            <p:nvPr/>
          </p:nvSpPr>
          <p:spPr>
            <a:xfrm rot="18455532" flipV="1">
              <a:off x="3913784" y="5779090"/>
              <a:ext cx="781356" cy="24588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8" name="Oval 107"/>
            <p:cNvSpPr/>
            <p:nvPr/>
          </p:nvSpPr>
          <p:spPr>
            <a:xfrm rot="14572387" flipV="1">
              <a:off x="1577860" y="5594364"/>
              <a:ext cx="781356" cy="24588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9" name="Oval 108"/>
            <p:cNvSpPr/>
            <p:nvPr/>
          </p:nvSpPr>
          <p:spPr>
            <a:xfrm rot="1544660" flipV="1">
              <a:off x="2214425" y="6202768"/>
              <a:ext cx="737660" cy="26045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0" name="Oval 109"/>
            <p:cNvSpPr/>
            <p:nvPr/>
          </p:nvSpPr>
          <p:spPr>
            <a:xfrm rot="21217108" flipV="1">
              <a:off x="2706198" y="3598248"/>
              <a:ext cx="737660" cy="26045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1" name="Oval 110"/>
            <p:cNvSpPr/>
            <p:nvPr/>
          </p:nvSpPr>
          <p:spPr>
            <a:xfrm rot="19365845" flipV="1">
              <a:off x="1886580" y="3956044"/>
              <a:ext cx="737661" cy="26045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2" name="Oval 111"/>
            <p:cNvSpPr/>
            <p:nvPr/>
          </p:nvSpPr>
          <p:spPr>
            <a:xfrm rot="15923833" flipV="1">
              <a:off x="4159671" y="4728806"/>
              <a:ext cx="781356" cy="24588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3" name="Oval 112"/>
            <p:cNvSpPr/>
            <p:nvPr/>
          </p:nvSpPr>
          <p:spPr>
            <a:xfrm rot="12854932" flipV="1">
              <a:off x="3683322" y="3796047"/>
              <a:ext cx="737661" cy="26045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56" name="Group 155"/>
          <p:cNvGrpSpPr/>
          <p:nvPr/>
        </p:nvGrpSpPr>
        <p:grpSpPr>
          <a:xfrm rot="18348418">
            <a:off x="5220072" y="5013176"/>
            <a:ext cx="360040" cy="576064"/>
            <a:chOff x="7380312" y="4221088"/>
            <a:chExt cx="360040" cy="576064"/>
          </a:xfrm>
        </p:grpSpPr>
        <p:sp>
          <p:nvSpPr>
            <p:cNvPr id="157" name="Oval 156"/>
            <p:cNvSpPr/>
            <p:nvPr/>
          </p:nvSpPr>
          <p:spPr>
            <a:xfrm>
              <a:off x="7524328" y="4221088"/>
              <a:ext cx="72008"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8" name="Oval 157"/>
            <p:cNvSpPr/>
            <p:nvPr/>
          </p:nvSpPr>
          <p:spPr>
            <a:xfrm>
              <a:off x="7380312" y="4221088"/>
              <a:ext cx="360040"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9" name="Oval 158"/>
            <p:cNvSpPr/>
            <p:nvPr/>
          </p:nvSpPr>
          <p:spPr>
            <a:xfrm rot="5400000">
              <a:off x="7380312" y="4581128"/>
              <a:ext cx="360040"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60" name="Group 159"/>
          <p:cNvGrpSpPr/>
          <p:nvPr/>
        </p:nvGrpSpPr>
        <p:grpSpPr>
          <a:xfrm rot="20914517">
            <a:off x="3815916" y="3707800"/>
            <a:ext cx="1512168" cy="1512168"/>
            <a:chOff x="5283079" y="836727"/>
            <a:chExt cx="1512168" cy="1512168"/>
          </a:xfrm>
        </p:grpSpPr>
        <p:sp>
          <p:nvSpPr>
            <p:cNvPr id="161" name="Regular Pentagon 160"/>
            <p:cNvSpPr/>
            <p:nvPr/>
          </p:nvSpPr>
          <p:spPr>
            <a:xfrm>
              <a:off x="5566561" y="1217727"/>
              <a:ext cx="944941" cy="857249"/>
            </a:xfrm>
            <a:prstGeom prst="pentagon">
              <a:avLst/>
            </a:prstGeom>
            <a:noFill/>
            <a:ln w="57150" cap="flat" cmpd="dbl">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62" name="Straight Connector 161"/>
            <p:cNvCxnSpPr>
              <a:stCxn id="161" idx="0"/>
            </p:cNvCxnSpPr>
            <p:nvPr/>
          </p:nvCxnSpPr>
          <p:spPr>
            <a:xfrm flipV="1">
              <a:off x="6039032" y="931977"/>
              <a:ext cx="0" cy="285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61" idx="1"/>
            </p:cNvCxnSpPr>
            <p:nvPr/>
          </p:nvCxnSpPr>
          <p:spPr>
            <a:xfrm flipH="1" flipV="1">
              <a:off x="5377573" y="1408227"/>
              <a:ext cx="188990" cy="1369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1" idx="5"/>
            </p:cNvCxnSpPr>
            <p:nvPr/>
          </p:nvCxnSpPr>
          <p:spPr>
            <a:xfrm flipV="1">
              <a:off x="6511501" y="1408227"/>
              <a:ext cx="188990" cy="1369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61" idx="2"/>
            </p:cNvCxnSpPr>
            <p:nvPr/>
          </p:nvCxnSpPr>
          <p:spPr>
            <a:xfrm flipH="1">
              <a:off x="5661055" y="2074973"/>
              <a:ext cx="85974" cy="190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1" idx="4"/>
            </p:cNvCxnSpPr>
            <p:nvPr/>
          </p:nvCxnSpPr>
          <p:spPr>
            <a:xfrm>
              <a:off x="6331035" y="2074973"/>
              <a:ext cx="85974" cy="190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5992126" y="836727"/>
              <a:ext cx="94494" cy="952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8" name="Oval 167"/>
            <p:cNvSpPr/>
            <p:nvPr/>
          </p:nvSpPr>
          <p:spPr>
            <a:xfrm>
              <a:off x="6700753" y="1348871"/>
              <a:ext cx="94494" cy="952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9" name="Oval 168"/>
            <p:cNvSpPr/>
            <p:nvPr/>
          </p:nvSpPr>
          <p:spPr>
            <a:xfrm>
              <a:off x="5283079" y="1348871"/>
              <a:ext cx="94494" cy="952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0" name="Oval 169"/>
            <p:cNvSpPr/>
            <p:nvPr/>
          </p:nvSpPr>
          <p:spPr>
            <a:xfrm>
              <a:off x="5614192" y="2253645"/>
              <a:ext cx="94494" cy="952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1" name="Oval 170"/>
            <p:cNvSpPr/>
            <p:nvPr/>
          </p:nvSpPr>
          <p:spPr>
            <a:xfrm>
              <a:off x="6393681" y="2253645"/>
              <a:ext cx="94494" cy="952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2" name="Freeform 171"/>
            <p:cNvSpPr/>
            <p:nvPr/>
          </p:nvSpPr>
          <p:spPr>
            <a:xfrm rot="2155534">
              <a:off x="5680099" y="1515576"/>
              <a:ext cx="148387" cy="133960"/>
            </a:xfrm>
            <a:custGeom>
              <a:avLst/>
              <a:gdLst>
                <a:gd name="connsiteX0" fmla="*/ 0 w 258991"/>
                <a:gd name="connsiteY0" fmla="*/ 164733 h 176185"/>
                <a:gd name="connsiteX1" fmla="*/ 21142 w 258991"/>
                <a:gd name="connsiteY1" fmla="*/ 37879 h 176185"/>
                <a:gd name="connsiteX2" fmla="*/ 21142 w 258991"/>
                <a:gd name="connsiteY2" fmla="*/ 37879 h 176185"/>
                <a:gd name="connsiteX3" fmla="*/ 42284 w 258991"/>
                <a:gd name="connsiteY3" fmla="*/ 22023 h 176185"/>
                <a:gd name="connsiteX4" fmla="*/ 73997 w 258991"/>
                <a:gd name="connsiteY4" fmla="*/ 170018 h 176185"/>
                <a:gd name="connsiteX5" fmla="*/ 110996 w 258991"/>
                <a:gd name="connsiteY5" fmla="*/ 22023 h 176185"/>
                <a:gd name="connsiteX6" fmla="*/ 147995 w 258991"/>
                <a:gd name="connsiteY6" fmla="*/ 175304 h 176185"/>
                <a:gd name="connsiteX7" fmla="*/ 184994 w 258991"/>
                <a:gd name="connsiteY7" fmla="*/ 16737 h 176185"/>
                <a:gd name="connsiteX8" fmla="*/ 211422 w 258991"/>
                <a:gd name="connsiteY8" fmla="*/ 175304 h 176185"/>
                <a:gd name="connsiteX9" fmla="*/ 258991 w 258991"/>
                <a:gd name="connsiteY9" fmla="*/ 16737 h 176185"/>
                <a:gd name="connsiteX10" fmla="*/ 258991 w 258991"/>
                <a:gd name="connsiteY10" fmla="*/ 16737 h 17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1" h="176185">
                  <a:moveTo>
                    <a:pt x="0" y="164733"/>
                  </a:moveTo>
                  <a:lnTo>
                    <a:pt x="21142" y="37879"/>
                  </a:lnTo>
                  <a:lnTo>
                    <a:pt x="21142" y="37879"/>
                  </a:lnTo>
                  <a:cubicBezTo>
                    <a:pt x="24666" y="35236"/>
                    <a:pt x="33475" y="0"/>
                    <a:pt x="42284" y="22023"/>
                  </a:cubicBezTo>
                  <a:cubicBezTo>
                    <a:pt x="51093" y="44046"/>
                    <a:pt x="62545" y="170018"/>
                    <a:pt x="73997" y="170018"/>
                  </a:cubicBezTo>
                  <a:cubicBezTo>
                    <a:pt x="85449" y="170018"/>
                    <a:pt x="98663" y="21142"/>
                    <a:pt x="110996" y="22023"/>
                  </a:cubicBezTo>
                  <a:cubicBezTo>
                    <a:pt x="123329" y="22904"/>
                    <a:pt x="135662" y="176185"/>
                    <a:pt x="147995" y="175304"/>
                  </a:cubicBezTo>
                  <a:cubicBezTo>
                    <a:pt x="160328" y="174423"/>
                    <a:pt x="174423" y="16737"/>
                    <a:pt x="184994" y="16737"/>
                  </a:cubicBezTo>
                  <a:cubicBezTo>
                    <a:pt x="195565" y="16737"/>
                    <a:pt x="199089" y="175304"/>
                    <a:pt x="211422" y="175304"/>
                  </a:cubicBezTo>
                  <a:cubicBezTo>
                    <a:pt x="223755" y="175304"/>
                    <a:pt x="258991" y="16737"/>
                    <a:pt x="258991" y="16737"/>
                  </a:cubicBezTo>
                  <a:lnTo>
                    <a:pt x="258991" y="16737"/>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73" name="Freeform 172"/>
            <p:cNvSpPr/>
            <p:nvPr/>
          </p:nvSpPr>
          <p:spPr>
            <a:xfrm rot="2155534">
              <a:off x="5800734" y="1601817"/>
              <a:ext cx="142331" cy="142668"/>
            </a:xfrm>
            <a:custGeom>
              <a:avLst/>
              <a:gdLst>
                <a:gd name="connsiteX0" fmla="*/ 0 w 248421"/>
                <a:gd name="connsiteY0" fmla="*/ 881 h 187637"/>
                <a:gd name="connsiteX1" fmla="*/ 36999 w 248421"/>
                <a:gd name="connsiteY1" fmla="*/ 180589 h 187637"/>
                <a:gd name="connsiteX2" fmla="*/ 68712 w 248421"/>
                <a:gd name="connsiteY2" fmla="*/ 37879 h 187637"/>
                <a:gd name="connsiteX3" fmla="*/ 68712 w 248421"/>
                <a:gd name="connsiteY3" fmla="*/ 22023 h 187637"/>
                <a:gd name="connsiteX4" fmla="*/ 84569 w 248421"/>
                <a:gd name="connsiteY4" fmla="*/ 27308 h 187637"/>
                <a:gd name="connsiteX5" fmla="*/ 105711 w 248421"/>
                <a:gd name="connsiteY5" fmla="*/ 185875 h 187637"/>
                <a:gd name="connsiteX6" fmla="*/ 132139 w 248421"/>
                <a:gd name="connsiteY6" fmla="*/ 16737 h 187637"/>
                <a:gd name="connsiteX7" fmla="*/ 179709 w 248421"/>
                <a:gd name="connsiteY7" fmla="*/ 185875 h 187637"/>
                <a:gd name="connsiteX8" fmla="*/ 200851 w 248421"/>
                <a:gd name="connsiteY8" fmla="*/ 22023 h 187637"/>
                <a:gd name="connsiteX9" fmla="*/ 248421 w 248421"/>
                <a:gd name="connsiteY9" fmla="*/ 185875 h 18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421" h="187637">
                  <a:moveTo>
                    <a:pt x="0" y="881"/>
                  </a:moveTo>
                  <a:cubicBezTo>
                    <a:pt x="12773" y="87652"/>
                    <a:pt x="25547" y="174423"/>
                    <a:pt x="36999" y="180589"/>
                  </a:cubicBezTo>
                  <a:cubicBezTo>
                    <a:pt x="48451" y="186755"/>
                    <a:pt x="63427" y="64307"/>
                    <a:pt x="68712" y="37879"/>
                  </a:cubicBezTo>
                  <a:cubicBezTo>
                    <a:pt x="73997" y="11451"/>
                    <a:pt x="66069" y="23785"/>
                    <a:pt x="68712" y="22023"/>
                  </a:cubicBezTo>
                  <a:cubicBezTo>
                    <a:pt x="71355" y="20261"/>
                    <a:pt x="78403" y="0"/>
                    <a:pt x="84569" y="27308"/>
                  </a:cubicBezTo>
                  <a:cubicBezTo>
                    <a:pt x="90735" y="54616"/>
                    <a:pt x="97783" y="187637"/>
                    <a:pt x="105711" y="185875"/>
                  </a:cubicBezTo>
                  <a:cubicBezTo>
                    <a:pt x="113639" y="184113"/>
                    <a:pt x="119806" y="16737"/>
                    <a:pt x="132139" y="16737"/>
                  </a:cubicBezTo>
                  <a:cubicBezTo>
                    <a:pt x="144472" y="16737"/>
                    <a:pt x="168257" y="184994"/>
                    <a:pt x="179709" y="185875"/>
                  </a:cubicBezTo>
                  <a:cubicBezTo>
                    <a:pt x="191161" y="186756"/>
                    <a:pt x="189399" y="22023"/>
                    <a:pt x="200851" y="22023"/>
                  </a:cubicBezTo>
                  <a:cubicBezTo>
                    <a:pt x="212303" y="22023"/>
                    <a:pt x="230362" y="103949"/>
                    <a:pt x="248421" y="185875"/>
                  </a:cubicBez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74" name="Freeform 173"/>
            <p:cNvSpPr/>
            <p:nvPr/>
          </p:nvSpPr>
          <p:spPr>
            <a:xfrm rot="2155534">
              <a:off x="5879614" y="1776801"/>
              <a:ext cx="439105" cy="146015"/>
            </a:xfrm>
            <a:custGeom>
              <a:avLst/>
              <a:gdLst>
                <a:gd name="connsiteX0" fmla="*/ 0 w 766405"/>
                <a:gd name="connsiteY0" fmla="*/ 170018 h 192041"/>
                <a:gd name="connsiteX1" fmla="*/ 42285 w 766405"/>
                <a:gd name="connsiteY1" fmla="*/ 11452 h 192041"/>
                <a:gd name="connsiteX2" fmla="*/ 68712 w 766405"/>
                <a:gd name="connsiteY2" fmla="*/ 164733 h 192041"/>
                <a:gd name="connsiteX3" fmla="*/ 68712 w 766405"/>
                <a:gd name="connsiteY3" fmla="*/ 164733 h 192041"/>
                <a:gd name="connsiteX4" fmla="*/ 121568 w 766405"/>
                <a:gd name="connsiteY4" fmla="*/ 16737 h 192041"/>
                <a:gd name="connsiteX5" fmla="*/ 158567 w 766405"/>
                <a:gd name="connsiteY5" fmla="*/ 175304 h 192041"/>
                <a:gd name="connsiteX6" fmla="*/ 195566 w 766405"/>
                <a:gd name="connsiteY6" fmla="*/ 11452 h 192041"/>
                <a:gd name="connsiteX7" fmla="*/ 237850 w 766405"/>
                <a:gd name="connsiteY7" fmla="*/ 175304 h 192041"/>
                <a:gd name="connsiteX8" fmla="*/ 274849 w 766405"/>
                <a:gd name="connsiteY8" fmla="*/ 16737 h 192041"/>
                <a:gd name="connsiteX9" fmla="*/ 274849 w 766405"/>
                <a:gd name="connsiteY9" fmla="*/ 16737 h 192041"/>
                <a:gd name="connsiteX10" fmla="*/ 317133 w 766405"/>
                <a:gd name="connsiteY10" fmla="*/ 185875 h 192041"/>
                <a:gd name="connsiteX11" fmla="*/ 354132 w 766405"/>
                <a:gd name="connsiteY11" fmla="*/ 11452 h 192041"/>
                <a:gd name="connsiteX12" fmla="*/ 385845 w 766405"/>
                <a:gd name="connsiteY12" fmla="*/ 180589 h 192041"/>
                <a:gd name="connsiteX13" fmla="*/ 449272 w 766405"/>
                <a:gd name="connsiteY13" fmla="*/ 881 h 192041"/>
                <a:gd name="connsiteX14" fmla="*/ 470414 w 766405"/>
                <a:gd name="connsiteY14" fmla="*/ 185875 h 192041"/>
                <a:gd name="connsiteX15" fmla="*/ 517984 w 766405"/>
                <a:gd name="connsiteY15" fmla="*/ 27308 h 192041"/>
                <a:gd name="connsiteX16" fmla="*/ 549697 w 766405"/>
                <a:gd name="connsiteY16" fmla="*/ 191160 h 192041"/>
                <a:gd name="connsiteX17" fmla="*/ 597267 w 766405"/>
                <a:gd name="connsiteY17" fmla="*/ 22023 h 192041"/>
                <a:gd name="connsiteX18" fmla="*/ 634266 w 766405"/>
                <a:gd name="connsiteY18" fmla="*/ 185875 h 192041"/>
                <a:gd name="connsiteX19" fmla="*/ 676551 w 766405"/>
                <a:gd name="connsiteY19" fmla="*/ 27308 h 192041"/>
                <a:gd name="connsiteX20" fmla="*/ 718835 w 766405"/>
                <a:gd name="connsiteY20" fmla="*/ 185875 h 192041"/>
                <a:gd name="connsiteX21" fmla="*/ 766405 w 766405"/>
                <a:gd name="connsiteY21" fmla="*/ 22023 h 192041"/>
                <a:gd name="connsiteX22" fmla="*/ 766405 w 766405"/>
                <a:gd name="connsiteY22" fmla="*/ 22023 h 1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405" h="192041">
                  <a:moveTo>
                    <a:pt x="0" y="170018"/>
                  </a:moveTo>
                  <a:cubicBezTo>
                    <a:pt x="15416" y="91175"/>
                    <a:pt x="30833" y="12333"/>
                    <a:pt x="42285" y="11452"/>
                  </a:cubicBezTo>
                  <a:cubicBezTo>
                    <a:pt x="53737" y="10571"/>
                    <a:pt x="68712" y="164733"/>
                    <a:pt x="68712" y="164733"/>
                  </a:cubicBezTo>
                  <a:lnTo>
                    <a:pt x="68712" y="164733"/>
                  </a:lnTo>
                  <a:cubicBezTo>
                    <a:pt x="77521" y="140067"/>
                    <a:pt x="106592" y="14975"/>
                    <a:pt x="121568" y="16737"/>
                  </a:cubicBezTo>
                  <a:cubicBezTo>
                    <a:pt x="136544" y="18499"/>
                    <a:pt x="146234" y="176185"/>
                    <a:pt x="158567" y="175304"/>
                  </a:cubicBezTo>
                  <a:cubicBezTo>
                    <a:pt x="170900" y="174423"/>
                    <a:pt x="182352" y="11452"/>
                    <a:pt x="195566" y="11452"/>
                  </a:cubicBezTo>
                  <a:cubicBezTo>
                    <a:pt x="208780" y="11452"/>
                    <a:pt x="224636" y="174423"/>
                    <a:pt x="237850" y="175304"/>
                  </a:cubicBezTo>
                  <a:cubicBezTo>
                    <a:pt x="251064" y="176185"/>
                    <a:pt x="274849" y="16737"/>
                    <a:pt x="274849" y="16737"/>
                  </a:cubicBezTo>
                  <a:lnTo>
                    <a:pt x="274849" y="16737"/>
                  </a:lnTo>
                  <a:cubicBezTo>
                    <a:pt x="281896" y="44927"/>
                    <a:pt x="303919" y="186756"/>
                    <a:pt x="317133" y="185875"/>
                  </a:cubicBezTo>
                  <a:cubicBezTo>
                    <a:pt x="330347" y="184994"/>
                    <a:pt x="342680" y="12333"/>
                    <a:pt x="354132" y="11452"/>
                  </a:cubicBezTo>
                  <a:cubicBezTo>
                    <a:pt x="365584" y="10571"/>
                    <a:pt x="369988" y="182351"/>
                    <a:pt x="385845" y="180589"/>
                  </a:cubicBezTo>
                  <a:cubicBezTo>
                    <a:pt x="401702" y="178827"/>
                    <a:pt x="435177" y="0"/>
                    <a:pt x="449272" y="881"/>
                  </a:cubicBezTo>
                  <a:cubicBezTo>
                    <a:pt x="463367" y="1762"/>
                    <a:pt x="458962" y="181471"/>
                    <a:pt x="470414" y="185875"/>
                  </a:cubicBezTo>
                  <a:cubicBezTo>
                    <a:pt x="481866" y="190280"/>
                    <a:pt x="504770" y="26427"/>
                    <a:pt x="517984" y="27308"/>
                  </a:cubicBezTo>
                  <a:cubicBezTo>
                    <a:pt x="531198" y="28189"/>
                    <a:pt x="536483" y="192041"/>
                    <a:pt x="549697" y="191160"/>
                  </a:cubicBezTo>
                  <a:cubicBezTo>
                    <a:pt x="562911" y="190279"/>
                    <a:pt x="583172" y="22904"/>
                    <a:pt x="597267" y="22023"/>
                  </a:cubicBezTo>
                  <a:cubicBezTo>
                    <a:pt x="611362" y="21142"/>
                    <a:pt x="621052" y="184994"/>
                    <a:pt x="634266" y="185875"/>
                  </a:cubicBezTo>
                  <a:cubicBezTo>
                    <a:pt x="647480" y="186756"/>
                    <a:pt x="662456" y="27308"/>
                    <a:pt x="676551" y="27308"/>
                  </a:cubicBezTo>
                  <a:cubicBezTo>
                    <a:pt x="690646" y="27308"/>
                    <a:pt x="703859" y="186756"/>
                    <a:pt x="718835" y="185875"/>
                  </a:cubicBezTo>
                  <a:cubicBezTo>
                    <a:pt x="733811" y="184994"/>
                    <a:pt x="766405" y="22023"/>
                    <a:pt x="766405" y="22023"/>
                  </a:cubicBezTo>
                  <a:lnTo>
                    <a:pt x="766405" y="2202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grpSp>
      <p:cxnSp>
        <p:nvCxnSpPr>
          <p:cNvPr id="177" name="Straight Arrow Connector 176"/>
          <p:cNvCxnSpPr/>
          <p:nvPr/>
        </p:nvCxnSpPr>
        <p:spPr>
          <a:xfrm>
            <a:off x="6156176" y="5517232"/>
            <a:ext cx="720080"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2627784" y="4149080"/>
            <a:ext cx="1728192"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flipV="1">
            <a:off x="7596336" y="4725144"/>
            <a:ext cx="144016"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7308304" y="3104963"/>
            <a:ext cx="72007" cy="6120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27" name="Group 326"/>
          <p:cNvGrpSpPr/>
          <p:nvPr/>
        </p:nvGrpSpPr>
        <p:grpSpPr>
          <a:xfrm>
            <a:off x="539552" y="3429000"/>
            <a:ext cx="3359995" cy="433150"/>
            <a:chOff x="539552" y="3429000"/>
            <a:chExt cx="3359995" cy="433150"/>
          </a:xfrm>
        </p:grpSpPr>
        <p:grpSp>
          <p:nvGrpSpPr>
            <p:cNvPr id="4" name="Group 3"/>
            <p:cNvGrpSpPr/>
            <p:nvPr/>
          </p:nvGrpSpPr>
          <p:grpSpPr>
            <a:xfrm>
              <a:off x="539552" y="3429000"/>
              <a:ext cx="3359995" cy="432050"/>
              <a:chOff x="10891118" y="6636687"/>
              <a:chExt cx="3504011" cy="491313"/>
            </a:xfrm>
          </p:grpSpPr>
          <p:sp>
            <p:nvSpPr>
              <p:cNvPr id="5" name="Line 3529"/>
              <p:cNvSpPr>
                <a:spLocks noChangeShapeType="1"/>
              </p:cNvSpPr>
              <p:nvPr/>
            </p:nvSpPr>
            <p:spPr bwMode="auto">
              <a:xfrm>
                <a:off x="10891118" y="7055372"/>
                <a:ext cx="287338"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6" name="Rectangle 3530"/>
              <p:cNvSpPr>
                <a:spLocks noChangeArrowheads="1"/>
              </p:cNvSpPr>
              <p:nvPr/>
            </p:nvSpPr>
            <p:spPr bwMode="auto">
              <a:xfrm>
                <a:off x="11178455" y="6947422"/>
                <a:ext cx="360363" cy="179388"/>
              </a:xfrm>
              <a:prstGeom prst="rect">
                <a:avLst/>
              </a:prstGeom>
              <a:solidFill>
                <a:schemeClr val="bg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schemeClr val="bg1"/>
                  </a:solidFill>
                  <a:effectLst/>
                  <a:uLnTx/>
                  <a:uFillTx/>
                </a:endParaRPr>
              </a:p>
            </p:txBody>
          </p:sp>
          <p:sp>
            <p:nvSpPr>
              <p:cNvPr id="7" name="Line 3531"/>
              <p:cNvSpPr>
                <a:spLocks noChangeShapeType="1"/>
              </p:cNvSpPr>
              <p:nvPr/>
            </p:nvSpPr>
            <p:spPr bwMode="auto">
              <a:xfrm>
                <a:off x="11538818"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8" name="Rectangle 3534"/>
              <p:cNvSpPr>
                <a:spLocks noChangeArrowheads="1"/>
              </p:cNvSpPr>
              <p:nvPr/>
            </p:nvSpPr>
            <p:spPr bwMode="auto">
              <a:xfrm>
                <a:off x="13699405" y="6947422"/>
                <a:ext cx="107950" cy="179388"/>
              </a:xfrm>
              <a:prstGeom prst="rect">
                <a:avLst/>
              </a:prstGeom>
              <a:solidFill>
                <a:srgbClr val="FF000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9" name="Line 3535"/>
              <p:cNvSpPr>
                <a:spLocks noChangeShapeType="1"/>
              </p:cNvSpPr>
              <p:nvPr/>
            </p:nvSpPr>
            <p:spPr bwMode="auto">
              <a:xfrm>
                <a:off x="13805768"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0" name="Rectangle 3536"/>
              <p:cNvSpPr>
                <a:spLocks noChangeArrowheads="1"/>
              </p:cNvSpPr>
              <p:nvPr/>
            </p:nvSpPr>
            <p:spPr bwMode="auto">
              <a:xfrm>
                <a:off x="13953405" y="6947422"/>
                <a:ext cx="287338" cy="179388"/>
              </a:xfrm>
              <a:prstGeom prst="rect">
                <a:avLst/>
              </a:prstGeom>
              <a:solidFill>
                <a:schemeClr val="bg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1" name="Line 3537"/>
              <p:cNvSpPr>
                <a:spLocks noChangeShapeType="1"/>
              </p:cNvSpPr>
              <p:nvPr/>
            </p:nvSpPr>
            <p:spPr bwMode="auto">
              <a:xfrm>
                <a:off x="14240743" y="7055372"/>
                <a:ext cx="144463" cy="0"/>
              </a:xfrm>
              <a:prstGeom prst="line">
                <a:avLst/>
              </a:prstGeom>
              <a:noFill/>
              <a:ln w="190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2" name="Text Box 3540"/>
              <p:cNvSpPr txBox="1">
                <a:spLocks noChangeArrowheads="1"/>
              </p:cNvSpPr>
              <p:nvPr/>
            </p:nvSpPr>
            <p:spPr bwMode="auto">
              <a:xfrm>
                <a:off x="11867345" y="6636687"/>
                <a:ext cx="438323" cy="31499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smtClean="0">
                    <a:ln>
                      <a:noFill/>
                    </a:ln>
                    <a:solidFill>
                      <a:sysClr val="windowText" lastClr="000000"/>
                    </a:solidFill>
                    <a:effectLst/>
                    <a:uLnTx/>
                    <a:uFillTx/>
                    <a:latin typeface="Calibri" pitchFamily="34" charset="0"/>
                  </a:rPr>
                  <a:t>gag</a:t>
                </a:r>
                <a:endParaRPr kumimoji="0" lang="da-DK" sz="1200" b="0" i="1" u="none" strike="noStrike" kern="0" cap="none" spc="0" normalizeH="0" baseline="0" noProof="0" dirty="0">
                  <a:ln>
                    <a:noFill/>
                  </a:ln>
                  <a:solidFill>
                    <a:sysClr val="windowText" lastClr="000000"/>
                  </a:solidFill>
                  <a:effectLst/>
                  <a:uLnTx/>
                  <a:uFillTx/>
                  <a:latin typeface="Calibri" pitchFamily="34" charset="0"/>
                </a:endParaRPr>
              </a:p>
            </p:txBody>
          </p:sp>
          <p:sp>
            <p:nvSpPr>
              <p:cNvPr id="13" name="Text Box 3541"/>
              <p:cNvSpPr txBox="1">
                <a:spLocks noChangeArrowheads="1"/>
              </p:cNvSpPr>
              <p:nvPr/>
            </p:nvSpPr>
            <p:spPr bwMode="auto">
              <a:xfrm>
                <a:off x="13540167" y="6646460"/>
                <a:ext cx="560782" cy="276999"/>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pitchFamily="34" charset="0"/>
                  </a:rPr>
                  <a:t>stop</a:t>
                </a:r>
              </a:p>
            </p:txBody>
          </p:sp>
          <p:sp>
            <p:nvSpPr>
              <p:cNvPr id="14" name="Text Box 3542"/>
              <p:cNvSpPr txBox="1">
                <a:spLocks noChangeArrowheads="1"/>
              </p:cNvSpPr>
              <p:nvPr/>
            </p:nvSpPr>
            <p:spPr bwMode="auto">
              <a:xfrm>
                <a:off x="13857674" y="6645605"/>
                <a:ext cx="537455" cy="276999"/>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err="1">
                    <a:ln>
                      <a:noFill/>
                    </a:ln>
                    <a:solidFill>
                      <a:sysClr val="windowText" lastClr="000000"/>
                    </a:solidFill>
                    <a:effectLst/>
                    <a:uLnTx/>
                    <a:uFillTx/>
                    <a:latin typeface="Calibri" pitchFamily="34" charset="0"/>
                  </a:rPr>
                  <a:t>PolyA</a:t>
                </a:r>
                <a:endParaRPr kumimoji="0" lang="da-DK" sz="12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5" name="Text Box 3538"/>
              <p:cNvSpPr txBox="1">
                <a:spLocks noChangeArrowheads="1"/>
              </p:cNvSpPr>
              <p:nvPr/>
            </p:nvSpPr>
            <p:spPr bwMode="auto">
              <a:xfrm>
                <a:off x="11107539" y="6642622"/>
                <a:ext cx="484428" cy="276999"/>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pitchFamily="34" charset="0"/>
                  </a:rPr>
                  <a:t>CMV</a:t>
                </a:r>
              </a:p>
            </p:txBody>
          </p:sp>
          <p:sp>
            <p:nvSpPr>
              <p:cNvPr id="16" name="Rectangle 3533"/>
              <p:cNvSpPr>
                <a:spLocks noChangeArrowheads="1"/>
              </p:cNvSpPr>
              <p:nvPr/>
            </p:nvSpPr>
            <p:spPr bwMode="auto">
              <a:xfrm>
                <a:off x="11914191" y="6947999"/>
                <a:ext cx="1530137" cy="179999"/>
              </a:xfrm>
              <a:prstGeom prst="rect">
                <a:avLst/>
              </a:prstGeom>
              <a:solidFill>
                <a:schemeClr val="tx2">
                  <a:lumMod val="60000"/>
                  <a:lumOff val="40000"/>
                </a:schemeClr>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7" name="Rectangle 3534"/>
              <p:cNvSpPr>
                <a:spLocks noChangeArrowheads="1"/>
              </p:cNvSpPr>
              <p:nvPr/>
            </p:nvSpPr>
            <p:spPr bwMode="auto">
              <a:xfrm>
                <a:off x="11690357" y="6948000"/>
                <a:ext cx="927932" cy="180000"/>
              </a:xfrm>
              <a:prstGeom prst="rect">
                <a:avLst/>
              </a:prstGeom>
              <a:solidFill>
                <a:schemeClr val="tx1"/>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8" name="Text Box 3540"/>
              <p:cNvSpPr txBox="1">
                <a:spLocks noChangeArrowheads="1"/>
              </p:cNvSpPr>
              <p:nvPr/>
            </p:nvSpPr>
            <p:spPr bwMode="auto">
              <a:xfrm>
                <a:off x="12993761" y="6636693"/>
                <a:ext cx="423277" cy="31499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1200" i="1" kern="0" dirty="0" smtClean="0">
                    <a:solidFill>
                      <a:sysClr val="windowText" lastClr="000000"/>
                    </a:solidFill>
                    <a:latin typeface="Calibri" pitchFamily="34" charset="0"/>
                  </a:rPr>
                  <a:t>env</a:t>
                </a:r>
                <a:endParaRPr kumimoji="0" lang="da-DK" sz="1200" b="0" i="1" u="none" strike="noStrike" kern="0" cap="none" spc="0" normalizeH="0" baseline="0" noProof="0" dirty="0">
                  <a:ln>
                    <a:noFill/>
                  </a:ln>
                  <a:solidFill>
                    <a:sysClr val="windowText" lastClr="000000"/>
                  </a:solidFill>
                  <a:effectLst/>
                  <a:uLnTx/>
                  <a:uFillTx/>
                  <a:latin typeface="Calibri" pitchFamily="34" charset="0"/>
                </a:endParaRPr>
              </a:p>
            </p:txBody>
          </p:sp>
        </p:grpSp>
        <p:sp>
          <p:nvSpPr>
            <p:cNvPr id="188" name="Rectangle 3534"/>
            <p:cNvSpPr>
              <a:spLocks noChangeArrowheads="1"/>
            </p:cNvSpPr>
            <p:nvPr/>
          </p:nvSpPr>
          <p:spPr bwMode="auto">
            <a:xfrm>
              <a:off x="2987824" y="3704400"/>
              <a:ext cx="144016" cy="156648"/>
            </a:xfrm>
            <a:prstGeom prst="rect">
              <a:avLst/>
            </a:prstGeom>
            <a:solidFill>
              <a:srgbClr val="FFFF0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sp>
          <p:nvSpPr>
            <p:cNvPr id="189" name="Rectangle 3534"/>
            <p:cNvSpPr>
              <a:spLocks noChangeArrowheads="1"/>
            </p:cNvSpPr>
            <p:nvPr/>
          </p:nvSpPr>
          <p:spPr bwMode="auto">
            <a:xfrm>
              <a:off x="3131840" y="3704400"/>
              <a:ext cx="103513" cy="157750"/>
            </a:xfrm>
            <a:prstGeom prst="rect">
              <a:avLst/>
            </a:prstGeom>
            <a:solidFill>
              <a:srgbClr val="92D050"/>
            </a:solidFill>
            <a:ln w="19050">
              <a:solidFill>
                <a:schemeClr val="tx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endParaRPr>
            </a:p>
          </p:txBody>
        </p:sp>
      </p:grpSp>
      <p:sp>
        <p:nvSpPr>
          <p:cNvPr id="26" name="Oval 25"/>
          <p:cNvSpPr/>
          <p:nvPr/>
        </p:nvSpPr>
        <p:spPr>
          <a:xfrm rot="260151">
            <a:off x="7380747" y="4356256"/>
            <a:ext cx="215811" cy="7277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Oval 26"/>
          <p:cNvSpPr/>
          <p:nvPr/>
        </p:nvSpPr>
        <p:spPr>
          <a:xfrm rot="625138" flipV="1">
            <a:off x="7668000" y="4387011"/>
            <a:ext cx="216000" cy="720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Oval 27"/>
          <p:cNvSpPr/>
          <p:nvPr/>
        </p:nvSpPr>
        <p:spPr>
          <a:xfrm rot="21419468" flipV="1">
            <a:off x="7092000" y="4356000"/>
            <a:ext cx="216000" cy="720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Oval 28"/>
          <p:cNvSpPr/>
          <p:nvPr/>
        </p:nvSpPr>
        <p:spPr>
          <a:xfrm rot="20865308">
            <a:off x="6768000" y="4392000"/>
            <a:ext cx="216000" cy="720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2" name="Oval 201"/>
          <p:cNvSpPr/>
          <p:nvPr/>
        </p:nvSpPr>
        <p:spPr>
          <a:xfrm>
            <a:off x="4932040" y="4221088"/>
            <a:ext cx="4896544" cy="35283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1" name="Group 200"/>
          <p:cNvGrpSpPr/>
          <p:nvPr/>
        </p:nvGrpSpPr>
        <p:grpSpPr>
          <a:xfrm rot="492844">
            <a:off x="6660000" y="3906000"/>
            <a:ext cx="420720" cy="627715"/>
            <a:chOff x="6688518" y="3944285"/>
            <a:chExt cx="420720" cy="627715"/>
          </a:xfrm>
        </p:grpSpPr>
        <p:grpSp>
          <p:nvGrpSpPr>
            <p:cNvPr id="199" name="Group 198"/>
            <p:cNvGrpSpPr/>
            <p:nvPr/>
          </p:nvGrpSpPr>
          <p:grpSpPr>
            <a:xfrm>
              <a:off x="6688518" y="3944285"/>
              <a:ext cx="420720" cy="380276"/>
              <a:chOff x="6688518" y="3944285"/>
              <a:chExt cx="420720" cy="380276"/>
            </a:xfrm>
          </p:grpSpPr>
          <p:sp>
            <p:nvSpPr>
              <p:cNvPr id="49" name="Oval 48"/>
              <p:cNvSpPr/>
              <p:nvPr/>
            </p:nvSpPr>
            <p:spPr>
              <a:xfrm rot="20178267">
                <a:off x="6761152" y="3986534"/>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Oval 49"/>
              <p:cNvSpPr/>
              <p:nvPr/>
            </p:nvSpPr>
            <p:spPr>
              <a:xfrm rot="20178267">
                <a:off x="6857419" y="3944285"/>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Oval 50"/>
              <p:cNvSpPr/>
              <p:nvPr/>
            </p:nvSpPr>
            <p:spPr>
              <a:xfrm rot="20178267">
                <a:off x="6688518" y="4018411"/>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93" name="Group 192"/>
            <p:cNvGrpSpPr/>
            <p:nvPr/>
          </p:nvGrpSpPr>
          <p:grpSpPr>
            <a:xfrm rot="20401775">
              <a:off x="6966000" y="4284000"/>
              <a:ext cx="72000" cy="288000"/>
              <a:chOff x="6012160" y="3212976"/>
              <a:chExt cx="381623" cy="1999183"/>
            </a:xfrm>
          </p:grpSpPr>
          <p:sp>
            <p:nvSpPr>
              <p:cNvPr id="194" name="Oval 193"/>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5" name="Oval 194"/>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96" name="Group 195"/>
            <p:cNvGrpSpPr/>
            <p:nvPr/>
          </p:nvGrpSpPr>
          <p:grpSpPr>
            <a:xfrm rot="20401775">
              <a:off x="6995280" y="4224725"/>
              <a:ext cx="72000" cy="288000"/>
              <a:chOff x="6012160" y="3212976"/>
              <a:chExt cx="381623" cy="1999183"/>
            </a:xfrm>
          </p:grpSpPr>
          <p:sp>
            <p:nvSpPr>
              <p:cNvPr id="197" name="Oval 196"/>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8" name="Oval 197"/>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92" name="Group 191"/>
            <p:cNvGrpSpPr/>
            <p:nvPr/>
          </p:nvGrpSpPr>
          <p:grpSpPr>
            <a:xfrm rot="20401775">
              <a:off x="6912000" y="4266000"/>
              <a:ext cx="72000" cy="288000"/>
              <a:chOff x="6012160" y="3212976"/>
              <a:chExt cx="381623" cy="1999183"/>
            </a:xfrm>
          </p:grpSpPr>
          <p:sp>
            <p:nvSpPr>
              <p:cNvPr id="190" name="Oval 189"/>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Oval 46"/>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sp>
        <p:nvSpPr>
          <p:cNvPr id="203" name="Oval 202"/>
          <p:cNvSpPr/>
          <p:nvPr/>
        </p:nvSpPr>
        <p:spPr>
          <a:xfrm rot="759365" flipV="1">
            <a:off x="7956000" y="4446000"/>
            <a:ext cx="216000" cy="7200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4" name="Group 203"/>
          <p:cNvGrpSpPr/>
          <p:nvPr/>
        </p:nvGrpSpPr>
        <p:grpSpPr>
          <a:xfrm rot="1356847">
            <a:off x="7124784" y="3845797"/>
            <a:ext cx="420720" cy="627715"/>
            <a:chOff x="6688518" y="3944285"/>
            <a:chExt cx="420720" cy="627715"/>
          </a:xfrm>
        </p:grpSpPr>
        <p:grpSp>
          <p:nvGrpSpPr>
            <p:cNvPr id="205" name="Group 198"/>
            <p:cNvGrpSpPr/>
            <p:nvPr/>
          </p:nvGrpSpPr>
          <p:grpSpPr>
            <a:xfrm>
              <a:off x="6688518" y="3944285"/>
              <a:ext cx="420720" cy="380276"/>
              <a:chOff x="6688518" y="3944285"/>
              <a:chExt cx="420720" cy="380276"/>
            </a:xfrm>
          </p:grpSpPr>
          <p:sp>
            <p:nvSpPr>
              <p:cNvPr id="215" name="Oval 214"/>
              <p:cNvSpPr/>
              <p:nvPr/>
            </p:nvSpPr>
            <p:spPr>
              <a:xfrm rot="20178267">
                <a:off x="6761152" y="3986534"/>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6" name="Oval 215"/>
              <p:cNvSpPr/>
              <p:nvPr/>
            </p:nvSpPr>
            <p:spPr>
              <a:xfrm rot="20178267">
                <a:off x="6857419" y="3944285"/>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7" name="Oval 216"/>
              <p:cNvSpPr/>
              <p:nvPr/>
            </p:nvSpPr>
            <p:spPr>
              <a:xfrm rot="20178267">
                <a:off x="6688518" y="4018411"/>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06" name="Group 192"/>
            <p:cNvGrpSpPr/>
            <p:nvPr/>
          </p:nvGrpSpPr>
          <p:grpSpPr>
            <a:xfrm rot="20401775">
              <a:off x="6966000" y="4284000"/>
              <a:ext cx="72000" cy="288000"/>
              <a:chOff x="6012160" y="3212976"/>
              <a:chExt cx="381623" cy="1999183"/>
            </a:xfrm>
          </p:grpSpPr>
          <p:sp>
            <p:nvSpPr>
              <p:cNvPr id="213" name="Oval 212"/>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4" name="Oval 213"/>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07" name="Group 195"/>
            <p:cNvGrpSpPr/>
            <p:nvPr/>
          </p:nvGrpSpPr>
          <p:grpSpPr>
            <a:xfrm rot="20401775">
              <a:off x="6995280" y="4224725"/>
              <a:ext cx="72000" cy="288000"/>
              <a:chOff x="6012160" y="3212976"/>
              <a:chExt cx="381623" cy="1999183"/>
            </a:xfrm>
          </p:grpSpPr>
          <p:sp>
            <p:nvSpPr>
              <p:cNvPr id="211" name="Oval 210"/>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2" name="Oval 211"/>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08" name="Group 191"/>
            <p:cNvGrpSpPr/>
            <p:nvPr/>
          </p:nvGrpSpPr>
          <p:grpSpPr>
            <a:xfrm rot="20401775">
              <a:off x="6912000" y="4266000"/>
              <a:ext cx="72000" cy="288000"/>
              <a:chOff x="6012160" y="3212976"/>
              <a:chExt cx="381623" cy="1999183"/>
            </a:xfrm>
          </p:grpSpPr>
          <p:sp>
            <p:nvSpPr>
              <p:cNvPr id="209" name="Oval 208"/>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0" name="Oval 209"/>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grpSp>
        <p:nvGrpSpPr>
          <p:cNvPr id="218" name="Group 217"/>
          <p:cNvGrpSpPr/>
          <p:nvPr/>
        </p:nvGrpSpPr>
        <p:grpSpPr>
          <a:xfrm rot="1718007">
            <a:off x="7700848" y="3917804"/>
            <a:ext cx="420720" cy="627715"/>
            <a:chOff x="6688518" y="3944285"/>
            <a:chExt cx="420720" cy="627715"/>
          </a:xfrm>
        </p:grpSpPr>
        <p:grpSp>
          <p:nvGrpSpPr>
            <p:cNvPr id="219" name="Group 198"/>
            <p:cNvGrpSpPr/>
            <p:nvPr/>
          </p:nvGrpSpPr>
          <p:grpSpPr>
            <a:xfrm>
              <a:off x="6688518" y="3944285"/>
              <a:ext cx="420720" cy="380276"/>
              <a:chOff x="6688518" y="3944285"/>
              <a:chExt cx="420720" cy="380276"/>
            </a:xfrm>
          </p:grpSpPr>
          <p:sp>
            <p:nvSpPr>
              <p:cNvPr id="229" name="Oval 228"/>
              <p:cNvSpPr/>
              <p:nvPr/>
            </p:nvSpPr>
            <p:spPr>
              <a:xfrm rot="20178267">
                <a:off x="6761152" y="3986534"/>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0" name="Oval 229"/>
              <p:cNvSpPr/>
              <p:nvPr/>
            </p:nvSpPr>
            <p:spPr>
              <a:xfrm rot="20178267">
                <a:off x="6857419" y="3944285"/>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1" name="Oval 230"/>
              <p:cNvSpPr/>
              <p:nvPr/>
            </p:nvSpPr>
            <p:spPr>
              <a:xfrm rot="20178267">
                <a:off x="6688518" y="4018411"/>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20" name="Group 192"/>
            <p:cNvGrpSpPr/>
            <p:nvPr/>
          </p:nvGrpSpPr>
          <p:grpSpPr>
            <a:xfrm rot="20401775">
              <a:off x="6966000" y="4284000"/>
              <a:ext cx="72000" cy="288000"/>
              <a:chOff x="6012160" y="3212976"/>
              <a:chExt cx="381623" cy="1999183"/>
            </a:xfrm>
          </p:grpSpPr>
          <p:sp>
            <p:nvSpPr>
              <p:cNvPr id="227" name="Oval 226"/>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8" name="Oval 227"/>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21" name="Group 195"/>
            <p:cNvGrpSpPr/>
            <p:nvPr/>
          </p:nvGrpSpPr>
          <p:grpSpPr>
            <a:xfrm rot="20401775">
              <a:off x="6995280" y="4224725"/>
              <a:ext cx="72000" cy="288000"/>
              <a:chOff x="6012160" y="3212976"/>
              <a:chExt cx="381623" cy="1999183"/>
            </a:xfrm>
          </p:grpSpPr>
          <p:sp>
            <p:nvSpPr>
              <p:cNvPr id="225" name="Oval 224"/>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6" name="Oval 225"/>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22" name="Group 191"/>
            <p:cNvGrpSpPr/>
            <p:nvPr/>
          </p:nvGrpSpPr>
          <p:grpSpPr>
            <a:xfrm rot="20401775">
              <a:off x="6912000" y="4266000"/>
              <a:ext cx="72000" cy="288000"/>
              <a:chOff x="6012160" y="3212976"/>
              <a:chExt cx="381623" cy="1999183"/>
            </a:xfrm>
          </p:grpSpPr>
          <p:sp>
            <p:nvSpPr>
              <p:cNvPr id="223" name="Oval 222"/>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4" name="Oval 223"/>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sp>
        <p:nvSpPr>
          <p:cNvPr id="311" name="Oval 310"/>
          <p:cNvSpPr/>
          <p:nvPr/>
        </p:nvSpPr>
        <p:spPr>
          <a:xfrm>
            <a:off x="6516216" y="1628800"/>
            <a:ext cx="1152128" cy="1080120"/>
          </a:xfrm>
          <a:prstGeom prst="ellipse">
            <a:avLst/>
          </a:prstGeom>
          <a:no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88" name="Group 287"/>
          <p:cNvGrpSpPr/>
          <p:nvPr/>
        </p:nvGrpSpPr>
        <p:grpSpPr>
          <a:xfrm rot="1356847">
            <a:off x="6908760" y="1181501"/>
            <a:ext cx="420720" cy="627715"/>
            <a:chOff x="6688518" y="3944285"/>
            <a:chExt cx="420720" cy="627715"/>
          </a:xfrm>
        </p:grpSpPr>
        <p:grpSp>
          <p:nvGrpSpPr>
            <p:cNvPr id="289" name="Group 198"/>
            <p:cNvGrpSpPr/>
            <p:nvPr/>
          </p:nvGrpSpPr>
          <p:grpSpPr>
            <a:xfrm>
              <a:off x="6688518" y="3944285"/>
              <a:ext cx="420720" cy="380276"/>
              <a:chOff x="6688518" y="3944285"/>
              <a:chExt cx="420720" cy="380276"/>
            </a:xfrm>
          </p:grpSpPr>
          <p:sp>
            <p:nvSpPr>
              <p:cNvPr id="299" name="Oval 298"/>
              <p:cNvSpPr/>
              <p:nvPr/>
            </p:nvSpPr>
            <p:spPr>
              <a:xfrm rot="20178267">
                <a:off x="6761152" y="3986534"/>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0" name="Oval 299"/>
              <p:cNvSpPr/>
              <p:nvPr/>
            </p:nvSpPr>
            <p:spPr>
              <a:xfrm rot="20178267">
                <a:off x="6857419" y="3944285"/>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1" name="Oval 300"/>
              <p:cNvSpPr/>
              <p:nvPr/>
            </p:nvSpPr>
            <p:spPr>
              <a:xfrm rot="20178267">
                <a:off x="6688518" y="4018411"/>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90" name="Group 192"/>
            <p:cNvGrpSpPr/>
            <p:nvPr/>
          </p:nvGrpSpPr>
          <p:grpSpPr>
            <a:xfrm rot="20401775">
              <a:off x="6966000" y="4284000"/>
              <a:ext cx="72000" cy="288000"/>
              <a:chOff x="6012160" y="3212976"/>
              <a:chExt cx="381623" cy="1999183"/>
            </a:xfrm>
          </p:grpSpPr>
          <p:sp>
            <p:nvSpPr>
              <p:cNvPr id="297" name="Oval 296"/>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8" name="Oval 297"/>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91" name="Group 195"/>
            <p:cNvGrpSpPr/>
            <p:nvPr/>
          </p:nvGrpSpPr>
          <p:grpSpPr>
            <a:xfrm rot="20401775">
              <a:off x="6995280" y="4224725"/>
              <a:ext cx="72000" cy="288000"/>
              <a:chOff x="6012160" y="3212976"/>
              <a:chExt cx="381623" cy="1999183"/>
            </a:xfrm>
          </p:grpSpPr>
          <p:sp>
            <p:nvSpPr>
              <p:cNvPr id="295" name="Oval 294"/>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6" name="Oval 295"/>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92" name="Group 191"/>
            <p:cNvGrpSpPr/>
            <p:nvPr/>
          </p:nvGrpSpPr>
          <p:grpSpPr>
            <a:xfrm rot="20401775">
              <a:off x="6912000" y="4266000"/>
              <a:ext cx="72000" cy="288000"/>
              <a:chOff x="6012160" y="3212976"/>
              <a:chExt cx="381623" cy="1999183"/>
            </a:xfrm>
          </p:grpSpPr>
          <p:sp>
            <p:nvSpPr>
              <p:cNvPr id="293" name="Oval 292"/>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4" name="Oval 293"/>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grpSp>
        <p:nvGrpSpPr>
          <p:cNvPr id="260" name="Group 259"/>
          <p:cNvGrpSpPr/>
          <p:nvPr/>
        </p:nvGrpSpPr>
        <p:grpSpPr>
          <a:xfrm rot="3997252">
            <a:off x="7272000" y="1325518"/>
            <a:ext cx="420720" cy="627715"/>
            <a:chOff x="6688518" y="3944285"/>
            <a:chExt cx="420720" cy="627715"/>
          </a:xfrm>
        </p:grpSpPr>
        <p:grpSp>
          <p:nvGrpSpPr>
            <p:cNvPr id="261" name="Group 198"/>
            <p:cNvGrpSpPr/>
            <p:nvPr/>
          </p:nvGrpSpPr>
          <p:grpSpPr>
            <a:xfrm>
              <a:off x="6688518" y="3944285"/>
              <a:ext cx="420720" cy="380276"/>
              <a:chOff x="6688518" y="3944285"/>
              <a:chExt cx="420720" cy="380276"/>
            </a:xfrm>
          </p:grpSpPr>
          <p:sp>
            <p:nvSpPr>
              <p:cNvPr id="271" name="Oval 270"/>
              <p:cNvSpPr/>
              <p:nvPr/>
            </p:nvSpPr>
            <p:spPr>
              <a:xfrm rot="20178267">
                <a:off x="6761152" y="3986534"/>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2" name="Oval 271"/>
              <p:cNvSpPr/>
              <p:nvPr/>
            </p:nvSpPr>
            <p:spPr>
              <a:xfrm rot="20178267">
                <a:off x="6857419" y="3944285"/>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3" name="Oval 272"/>
              <p:cNvSpPr/>
              <p:nvPr/>
            </p:nvSpPr>
            <p:spPr>
              <a:xfrm rot="20178267">
                <a:off x="6688518" y="4018411"/>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62" name="Group 192"/>
            <p:cNvGrpSpPr/>
            <p:nvPr/>
          </p:nvGrpSpPr>
          <p:grpSpPr>
            <a:xfrm rot="20401775">
              <a:off x="6966000" y="4284000"/>
              <a:ext cx="72000" cy="288000"/>
              <a:chOff x="6012160" y="3212976"/>
              <a:chExt cx="381623" cy="1999183"/>
            </a:xfrm>
          </p:grpSpPr>
          <p:sp>
            <p:nvSpPr>
              <p:cNvPr id="269" name="Oval 268"/>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0" name="Oval 269"/>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63" name="Group 195"/>
            <p:cNvGrpSpPr/>
            <p:nvPr/>
          </p:nvGrpSpPr>
          <p:grpSpPr>
            <a:xfrm rot="20401775">
              <a:off x="6995280" y="4224725"/>
              <a:ext cx="72000" cy="288000"/>
              <a:chOff x="6012160" y="3212976"/>
              <a:chExt cx="381623" cy="1999183"/>
            </a:xfrm>
          </p:grpSpPr>
          <p:sp>
            <p:nvSpPr>
              <p:cNvPr id="267" name="Oval 266"/>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8" name="Oval 267"/>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64" name="Group 191"/>
            <p:cNvGrpSpPr/>
            <p:nvPr/>
          </p:nvGrpSpPr>
          <p:grpSpPr>
            <a:xfrm rot="20401775">
              <a:off x="6912000" y="4266000"/>
              <a:ext cx="72000" cy="288000"/>
              <a:chOff x="6012160" y="3212976"/>
              <a:chExt cx="381623" cy="1999183"/>
            </a:xfrm>
          </p:grpSpPr>
          <p:sp>
            <p:nvSpPr>
              <p:cNvPr id="265" name="Oval 264"/>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6" name="Oval 265"/>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grpSp>
        <p:nvGrpSpPr>
          <p:cNvPr id="246" name="Group 245"/>
          <p:cNvGrpSpPr/>
          <p:nvPr/>
        </p:nvGrpSpPr>
        <p:grpSpPr>
          <a:xfrm rot="20709645">
            <a:off x="6408000" y="1397526"/>
            <a:ext cx="420720" cy="627715"/>
            <a:chOff x="6688518" y="3944285"/>
            <a:chExt cx="420720" cy="627715"/>
          </a:xfrm>
        </p:grpSpPr>
        <p:grpSp>
          <p:nvGrpSpPr>
            <p:cNvPr id="247" name="Group 198"/>
            <p:cNvGrpSpPr/>
            <p:nvPr/>
          </p:nvGrpSpPr>
          <p:grpSpPr>
            <a:xfrm>
              <a:off x="6688518" y="3944285"/>
              <a:ext cx="420720" cy="380276"/>
              <a:chOff x="6688518" y="3944285"/>
              <a:chExt cx="420720" cy="380276"/>
            </a:xfrm>
          </p:grpSpPr>
          <p:sp>
            <p:nvSpPr>
              <p:cNvPr id="257" name="Oval 256"/>
              <p:cNvSpPr/>
              <p:nvPr/>
            </p:nvSpPr>
            <p:spPr>
              <a:xfrm rot="20178267">
                <a:off x="6761152" y="3986534"/>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8" name="Oval 257"/>
              <p:cNvSpPr/>
              <p:nvPr/>
            </p:nvSpPr>
            <p:spPr>
              <a:xfrm rot="20178267">
                <a:off x="6857419" y="3944285"/>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9" name="Oval 258"/>
              <p:cNvSpPr/>
              <p:nvPr/>
            </p:nvSpPr>
            <p:spPr>
              <a:xfrm rot="20178267">
                <a:off x="6688518" y="4018411"/>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48" name="Group 192"/>
            <p:cNvGrpSpPr/>
            <p:nvPr/>
          </p:nvGrpSpPr>
          <p:grpSpPr>
            <a:xfrm rot="20401775">
              <a:off x="6966000" y="4284000"/>
              <a:ext cx="72000" cy="288000"/>
              <a:chOff x="6012160" y="3212976"/>
              <a:chExt cx="381623" cy="1999183"/>
            </a:xfrm>
          </p:grpSpPr>
          <p:sp>
            <p:nvSpPr>
              <p:cNvPr id="255" name="Oval 254"/>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6" name="Oval 255"/>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49" name="Group 195"/>
            <p:cNvGrpSpPr/>
            <p:nvPr/>
          </p:nvGrpSpPr>
          <p:grpSpPr>
            <a:xfrm rot="20401775">
              <a:off x="6995280" y="4224725"/>
              <a:ext cx="72000" cy="288000"/>
              <a:chOff x="6012160" y="3212976"/>
              <a:chExt cx="381623" cy="1999183"/>
            </a:xfrm>
          </p:grpSpPr>
          <p:sp>
            <p:nvSpPr>
              <p:cNvPr id="253" name="Oval 252"/>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4" name="Oval 253"/>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50" name="Group 191"/>
            <p:cNvGrpSpPr/>
            <p:nvPr/>
          </p:nvGrpSpPr>
          <p:grpSpPr>
            <a:xfrm rot="20401775">
              <a:off x="6912000" y="4266000"/>
              <a:ext cx="72000" cy="288000"/>
              <a:chOff x="6012160" y="3212976"/>
              <a:chExt cx="381623" cy="1999183"/>
            </a:xfrm>
          </p:grpSpPr>
          <p:sp>
            <p:nvSpPr>
              <p:cNvPr id="251" name="Oval 250"/>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2" name="Oval 251"/>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grpSp>
        <p:nvGrpSpPr>
          <p:cNvPr id="232" name="Group 231"/>
          <p:cNvGrpSpPr/>
          <p:nvPr/>
        </p:nvGrpSpPr>
        <p:grpSpPr>
          <a:xfrm rot="8632364">
            <a:off x="7460674" y="2194704"/>
            <a:ext cx="420720" cy="627715"/>
            <a:chOff x="6688518" y="3944285"/>
            <a:chExt cx="420720" cy="627715"/>
          </a:xfrm>
        </p:grpSpPr>
        <p:grpSp>
          <p:nvGrpSpPr>
            <p:cNvPr id="233" name="Group 198"/>
            <p:cNvGrpSpPr/>
            <p:nvPr/>
          </p:nvGrpSpPr>
          <p:grpSpPr>
            <a:xfrm>
              <a:off x="6688518" y="3944285"/>
              <a:ext cx="420720" cy="380276"/>
              <a:chOff x="6688518" y="3944285"/>
              <a:chExt cx="420720" cy="380276"/>
            </a:xfrm>
          </p:grpSpPr>
          <p:sp>
            <p:nvSpPr>
              <p:cNvPr id="243" name="Oval 242"/>
              <p:cNvSpPr/>
              <p:nvPr/>
            </p:nvSpPr>
            <p:spPr>
              <a:xfrm rot="20178267">
                <a:off x="6761152" y="3986534"/>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4" name="Oval 243"/>
              <p:cNvSpPr/>
              <p:nvPr/>
            </p:nvSpPr>
            <p:spPr>
              <a:xfrm rot="20178267">
                <a:off x="6857419" y="3944285"/>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5" name="Oval 244"/>
              <p:cNvSpPr/>
              <p:nvPr/>
            </p:nvSpPr>
            <p:spPr>
              <a:xfrm rot="20178267">
                <a:off x="6688518" y="4018411"/>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34" name="Group 192"/>
            <p:cNvGrpSpPr/>
            <p:nvPr/>
          </p:nvGrpSpPr>
          <p:grpSpPr>
            <a:xfrm rot="20401775">
              <a:off x="6966000" y="4284000"/>
              <a:ext cx="72000" cy="288000"/>
              <a:chOff x="6012160" y="3212976"/>
              <a:chExt cx="381623" cy="1999183"/>
            </a:xfrm>
          </p:grpSpPr>
          <p:sp>
            <p:nvSpPr>
              <p:cNvPr id="241" name="Oval 240"/>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2" name="Oval 241"/>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35" name="Group 195"/>
            <p:cNvGrpSpPr/>
            <p:nvPr/>
          </p:nvGrpSpPr>
          <p:grpSpPr>
            <a:xfrm rot="20401775">
              <a:off x="6995280" y="4224725"/>
              <a:ext cx="72000" cy="288000"/>
              <a:chOff x="6012160" y="3212976"/>
              <a:chExt cx="381623" cy="1999183"/>
            </a:xfrm>
          </p:grpSpPr>
          <p:sp>
            <p:nvSpPr>
              <p:cNvPr id="239" name="Oval 238"/>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0" name="Oval 239"/>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36" name="Group 191"/>
            <p:cNvGrpSpPr/>
            <p:nvPr/>
          </p:nvGrpSpPr>
          <p:grpSpPr>
            <a:xfrm rot="20401775">
              <a:off x="6912000" y="4266000"/>
              <a:ext cx="72000" cy="288000"/>
              <a:chOff x="6012160" y="3212976"/>
              <a:chExt cx="381623" cy="1999183"/>
            </a:xfrm>
          </p:grpSpPr>
          <p:sp>
            <p:nvSpPr>
              <p:cNvPr id="237" name="Oval 236"/>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8" name="Oval 237"/>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grpSp>
        <p:nvGrpSpPr>
          <p:cNvPr id="274" name="Group 273"/>
          <p:cNvGrpSpPr/>
          <p:nvPr/>
        </p:nvGrpSpPr>
        <p:grpSpPr>
          <a:xfrm rot="14596309">
            <a:off x="6408000" y="2307176"/>
            <a:ext cx="420720" cy="627715"/>
            <a:chOff x="6688518" y="3944285"/>
            <a:chExt cx="420720" cy="627715"/>
          </a:xfrm>
        </p:grpSpPr>
        <p:grpSp>
          <p:nvGrpSpPr>
            <p:cNvPr id="275" name="Group 198"/>
            <p:cNvGrpSpPr/>
            <p:nvPr/>
          </p:nvGrpSpPr>
          <p:grpSpPr>
            <a:xfrm>
              <a:off x="6688518" y="3944285"/>
              <a:ext cx="420720" cy="380276"/>
              <a:chOff x="6688518" y="3944285"/>
              <a:chExt cx="420720" cy="380276"/>
            </a:xfrm>
          </p:grpSpPr>
          <p:sp>
            <p:nvSpPr>
              <p:cNvPr id="285" name="Oval 284"/>
              <p:cNvSpPr/>
              <p:nvPr/>
            </p:nvSpPr>
            <p:spPr>
              <a:xfrm rot="20178267">
                <a:off x="6761152" y="3986534"/>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6" name="Oval 285"/>
              <p:cNvSpPr/>
              <p:nvPr/>
            </p:nvSpPr>
            <p:spPr>
              <a:xfrm rot="20178267">
                <a:off x="6857419" y="3944285"/>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7" name="Oval 286"/>
              <p:cNvSpPr/>
              <p:nvPr/>
            </p:nvSpPr>
            <p:spPr>
              <a:xfrm rot="20178267">
                <a:off x="6688518" y="4018411"/>
                <a:ext cx="251819" cy="30615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76" name="Group 192"/>
            <p:cNvGrpSpPr/>
            <p:nvPr/>
          </p:nvGrpSpPr>
          <p:grpSpPr>
            <a:xfrm rot="20401775">
              <a:off x="6966000" y="4284000"/>
              <a:ext cx="72000" cy="288000"/>
              <a:chOff x="6012160" y="3212976"/>
              <a:chExt cx="381623" cy="1999183"/>
            </a:xfrm>
          </p:grpSpPr>
          <p:sp>
            <p:nvSpPr>
              <p:cNvPr id="283" name="Oval 282"/>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4" name="Oval 283"/>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77" name="Group 195"/>
            <p:cNvGrpSpPr/>
            <p:nvPr/>
          </p:nvGrpSpPr>
          <p:grpSpPr>
            <a:xfrm rot="20401775">
              <a:off x="6995280" y="4224725"/>
              <a:ext cx="72000" cy="288000"/>
              <a:chOff x="6012160" y="3212976"/>
              <a:chExt cx="381623" cy="1999183"/>
            </a:xfrm>
          </p:grpSpPr>
          <p:sp>
            <p:nvSpPr>
              <p:cNvPr id="281" name="Oval 280"/>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2" name="Oval 281"/>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78" name="Group 191"/>
            <p:cNvGrpSpPr/>
            <p:nvPr/>
          </p:nvGrpSpPr>
          <p:grpSpPr>
            <a:xfrm rot="20401775">
              <a:off x="6912000" y="4266000"/>
              <a:ext cx="72000" cy="288000"/>
              <a:chOff x="6012160" y="3212976"/>
              <a:chExt cx="381623" cy="1999183"/>
            </a:xfrm>
          </p:grpSpPr>
          <p:sp>
            <p:nvSpPr>
              <p:cNvPr id="279" name="Oval 278"/>
              <p:cNvSpPr/>
              <p:nvPr/>
            </p:nvSpPr>
            <p:spPr>
              <a:xfrm>
                <a:off x="6012160" y="3212976"/>
                <a:ext cx="381623" cy="1239958"/>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0" name="Oval 279"/>
              <p:cNvSpPr/>
              <p:nvPr/>
            </p:nvSpPr>
            <p:spPr>
              <a:xfrm>
                <a:off x="6084168" y="4437112"/>
                <a:ext cx="269585" cy="775047"/>
              </a:xfrm>
              <a:prstGeom prst="ellips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sz="3300" dirty="0" smtClean="0">
                <a:solidFill>
                  <a:srgbClr val="FF0000"/>
                </a:solidFill>
              </a:rPr>
              <a:t>Aim of the Study</a:t>
            </a:r>
            <a:endParaRPr lang="da-DK" sz="3300" dirty="0"/>
          </a:p>
        </p:txBody>
      </p:sp>
      <p:sp>
        <p:nvSpPr>
          <p:cNvPr id="3" name="Content Placeholder 2"/>
          <p:cNvSpPr>
            <a:spLocks noGrp="1"/>
          </p:cNvSpPr>
          <p:nvPr>
            <p:ph idx="1"/>
          </p:nvPr>
        </p:nvSpPr>
        <p:spPr>
          <a:xfrm>
            <a:off x="457200" y="1988840"/>
            <a:ext cx="8229600" cy="4137323"/>
          </a:xfrm>
        </p:spPr>
        <p:txBody>
          <a:bodyPr/>
          <a:lstStyle/>
          <a:p>
            <a:pPr marL="514350" indent="-514350">
              <a:buNone/>
            </a:pPr>
            <a:r>
              <a:rPr lang="sv-SE" sz="2200" dirty="0" smtClean="0"/>
              <a:t>Can one improve antibody potency by encoding an HIV VLP and modifying the </a:t>
            </a:r>
            <a:r>
              <a:rPr lang="sv-SE" sz="2200" i="1" dirty="0" smtClean="0"/>
              <a:t>env</a:t>
            </a:r>
            <a:r>
              <a:rPr lang="sv-SE" sz="2200" dirty="0" smtClean="0"/>
              <a:t>?</a:t>
            </a:r>
            <a:endParaRPr lang="sv-SE" sz="2200" dirty="0" smtClean="0"/>
          </a:p>
          <a:p>
            <a:pPr marL="514350" indent="-514350">
              <a:buNone/>
            </a:pPr>
            <a:endParaRPr lang="sv-SE" sz="2200" dirty="0" smtClean="0"/>
          </a:p>
          <a:p>
            <a:pPr marL="514350" indent="-514350">
              <a:buNone/>
            </a:pPr>
            <a:r>
              <a:rPr lang="sv-SE" sz="2200" dirty="0" smtClean="0"/>
              <a:t>Is adenovirus secreting VLP advantageous to trimer secretion?</a:t>
            </a:r>
          </a:p>
          <a:p>
            <a:pPr marL="514350" indent="-514350">
              <a:buNone/>
            </a:pPr>
            <a:endParaRPr lang="sv-SE" sz="2200" dirty="0" smtClean="0"/>
          </a:p>
          <a:p>
            <a:pPr marL="514350" indent="-514350">
              <a:buNone/>
            </a:pPr>
            <a:r>
              <a:rPr lang="sv-SE" sz="2200" dirty="0" smtClean="0"/>
              <a:t>Is the induction of potent antibodies dependent on the number of </a:t>
            </a:r>
            <a:r>
              <a:rPr lang="sv-SE" sz="2200" i="1" dirty="0" smtClean="0"/>
              <a:t>env </a:t>
            </a:r>
            <a:r>
              <a:rPr lang="sv-SE" sz="2200" dirty="0" smtClean="0"/>
              <a:t>trimers expressed on the VLP surface, on how they are dispersed or a combination of the two?</a:t>
            </a:r>
          </a:p>
          <a:p>
            <a:pPr marL="514350" indent="-514350">
              <a:buNone/>
            </a:pPr>
            <a:endParaRPr lang="sv-SE" sz="2200" dirty="0" smtClean="0"/>
          </a:p>
          <a:p>
            <a:pPr marL="514350" indent="-514350">
              <a:buNone/>
            </a:pPr>
            <a:endParaRPr lang="sv-SE" sz="2200" dirty="0" smtClean="0"/>
          </a:p>
          <a:p>
            <a:pPr marL="514350" indent="-514350">
              <a:buNone/>
            </a:pPr>
            <a:endParaRPr lang="sv-SE" sz="2200" dirty="0" smtClean="0"/>
          </a:p>
          <a:p>
            <a:pPr>
              <a:buNone/>
            </a:pPr>
            <a:endParaRPr lang="sv-SE" sz="2200" dirty="0" smtClean="0"/>
          </a:p>
          <a:p>
            <a:pPr>
              <a:buNone/>
            </a:pPr>
            <a:endParaRPr lang="sv-SE" sz="2200" dirty="0" smtClean="0"/>
          </a:p>
          <a:p>
            <a:endParaRPr lang="sv-SE" dirty="0" smtClean="0"/>
          </a:p>
          <a:p>
            <a:pPr>
              <a:buNone/>
            </a:pPr>
            <a:endParaRPr lang="sv-SE"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4723</TotalTime>
  <Words>536</Words>
  <Application>Microsoft Office PowerPoint</Application>
  <PresentationFormat>On-screen Show (4:3)</PresentationFormat>
  <Paragraphs>195</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Designing and Optimizing an Adenovirus Encoded VLP Vaccine against HIV</vt:lpstr>
      <vt:lpstr>HIV Prevalence</vt:lpstr>
      <vt:lpstr>Challenges for the Development of HIV Vaccines</vt:lpstr>
      <vt:lpstr>Challenges for the Development of HIV Vaccines</vt:lpstr>
      <vt:lpstr>HIV Structure</vt:lpstr>
      <vt:lpstr>Targeting Env for Prophylactic Vaccine Development</vt:lpstr>
      <vt:lpstr>Vector Design (1)</vt:lpstr>
      <vt:lpstr>Vector Design (2)</vt:lpstr>
      <vt:lpstr>Aim of the Study</vt:lpstr>
      <vt:lpstr>Slide 10</vt:lpstr>
      <vt:lpstr>Methods</vt:lpstr>
      <vt:lpstr>Results: Verification of Vaccine Constructs (1)</vt:lpstr>
      <vt:lpstr>Results: Verification of Vaccine Constructs (2)</vt:lpstr>
      <vt:lpstr>Results: Vaccine Immunogenicity </vt:lpstr>
      <vt:lpstr>Conclusions and Future Perspectives</vt:lpstr>
      <vt:lpstr>Acknowledgements</vt:lpstr>
      <vt:lpstr>Slide 17</vt:lpstr>
    </vt:vector>
  </TitlesOfParts>
  <Company>Faculty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Anne-Marie Carola Andersson</dc:creator>
  <cp:lastModifiedBy>Anne-Marie Carola Andersson</cp:lastModifiedBy>
  <cp:revision>75</cp:revision>
  <dcterms:created xsi:type="dcterms:W3CDTF">2013-09-23T07:24:13Z</dcterms:created>
  <dcterms:modified xsi:type="dcterms:W3CDTF">2013-11-28T05:05:33Z</dcterms:modified>
</cp:coreProperties>
</file>