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74" r:id="rId4"/>
    <p:sldId id="275" r:id="rId5"/>
    <p:sldId id="276" r:id="rId6"/>
    <p:sldId id="279" r:id="rId7"/>
    <p:sldId id="292" r:id="rId8"/>
    <p:sldId id="281" r:id="rId9"/>
    <p:sldId id="282" r:id="rId10"/>
    <p:sldId id="291" r:id="rId11"/>
    <p:sldId id="294" r:id="rId12"/>
    <p:sldId id="295" r:id="rId13"/>
    <p:sldId id="290" r:id="rId14"/>
    <p:sldId id="286" r:id="rId15"/>
    <p:sldId id="288" r:id="rId16"/>
    <p:sldId id="293" r:id="rId17"/>
  </p:sldIdLst>
  <p:sldSz cx="9906000" cy="6858000" type="A4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656" autoAdjust="0"/>
  </p:normalViewPr>
  <p:slideViewPr>
    <p:cSldViewPr>
      <p:cViewPr>
        <p:scale>
          <a:sx n="70" d="100"/>
          <a:sy n="70" d="100"/>
        </p:scale>
        <p:origin x="-996" y="-19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880" y="-120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2D5FB6-C8EA-40E9-BF29-05ACA6FBD198}" type="datetimeFigureOut">
              <a:rPr lang="en-US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22543F-4355-45C1-92A7-A2F5AD5C5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543F-4355-45C1-92A7-A2F5AD5C558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DC854-6296-441C-B63D-394BFEB2CEE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DDC854-6296-441C-B63D-394BFEB2CEE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543F-4355-45C1-92A7-A2F5AD5C558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543F-4355-45C1-92A7-A2F5AD5C558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543F-4355-45C1-92A7-A2F5AD5C558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543F-4355-45C1-92A7-A2F5AD5C558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543F-4355-45C1-92A7-A2F5AD5C55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543F-4355-45C1-92A7-A2F5AD5C558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543F-4355-45C1-92A7-A2F5AD5C558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543F-4355-45C1-92A7-A2F5AD5C558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543F-4355-45C1-92A7-A2F5AD5C558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543F-4355-45C1-92A7-A2F5AD5C558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543F-4355-45C1-92A7-A2F5AD5C558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2543F-4355-45C1-92A7-A2F5AD5C558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>
            <a:lvl1pPr>
              <a:defRPr baseline="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F7A5C9-2986-436A-A4C4-531A3F89CD16}" type="datetime1">
              <a:rPr lang="en-US" smtClean="0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Phd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A311E-9F6D-4DB4-B09F-F26B8F3126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53536-FC65-4F72-B53A-3CD059A179FD}" type="datetime1">
              <a:rPr lang="en-US" smtClean="0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Phd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A6A1B-B103-46BB-A464-DD13724D52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FC465-D3ED-4723-B00E-80B364218CD3}" type="datetime1">
              <a:rPr lang="en-US" smtClean="0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Phd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50950-F54F-4128-A6F5-4864175EC3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139F8-8D76-422F-B185-50A147B1FB4F}" type="datetime1">
              <a:rPr lang="en-US" smtClean="0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Phd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11AA4-715B-4F2B-95FA-C3BBA5501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CF9BF-BF90-434F-A813-1F52BF69F57F}" type="datetime1">
              <a:rPr lang="en-US" smtClean="0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Phd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F3474-6D38-45C8-BD39-BDA0EF00D6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FE16D-5598-4DA3-9D1D-926BB1BDA91D}" type="datetime1">
              <a:rPr lang="en-US" smtClean="0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Phd Symposium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2F55D-1689-4BD6-80F8-509E02CF8A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E89E6-7307-4DCB-BF68-98C3F53820AA}" type="datetime1">
              <a:rPr lang="en-US" smtClean="0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Phd Symposium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CC67C-1658-4172-A1DC-E214437833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10E74-E5FC-44AB-B9E7-A13A13B36575}" type="datetime1">
              <a:rPr lang="en-US" smtClean="0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Phd Symposium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CED40-AD30-4701-87B3-F095E4F33B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06EF2-109C-4A76-A509-4BFFF0C73274}" type="datetime1">
              <a:rPr lang="en-US" smtClean="0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Phd Symposium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AD414-7A14-4A0D-A34B-A0CB2D6815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4157A-A242-4A93-B9CE-E4D0007A7D6C}" type="datetime1">
              <a:rPr lang="en-US" smtClean="0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Phd Symposium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C447D-711D-472E-9F33-9AFDAB529C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75FE4-D977-4248-87E1-E1E1F01F8251}" type="datetime1">
              <a:rPr lang="en-US" smtClean="0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Phd Symposium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7B7E8-5734-4B0A-9D0E-44A261C44A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Hellow people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B26406-02AC-414D-B029-F4D3595EAADC}" type="datetime1">
              <a:rPr lang="en-US" smtClean="0"/>
              <a:pPr>
                <a:defRPr/>
              </a:pPr>
              <a:t>11/28/2013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Phd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EF8873-9C54-49D5-A219-D40FAF02A3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0"/>
            <a:ext cx="8420100" cy="3276600"/>
          </a:xfrm>
        </p:spPr>
        <p:txBody>
          <a:bodyPr/>
          <a:lstStyle/>
          <a:p>
            <a:r>
              <a:rPr lang="en-GB" sz="3600" dirty="0" smtClean="0">
                <a:latin typeface="+mn-lt"/>
              </a:rPr>
              <a:t>Effectiveness of drug interventions to reduce </a:t>
            </a:r>
            <a:r>
              <a:rPr lang="en-GB" sz="3600" dirty="0" err="1" smtClean="0">
                <a:latin typeface="+mn-lt"/>
              </a:rPr>
              <a:t>nevirapine</a:t>
            </a:r>
            <a:r>
              <a:rPr lang="en-GB" sz="3600" dirty="0" smtClean="0">
                <a:latin typeface="+mn-lt"/>
              </a:rPr>
              <a:t> resistance after </a:t>
            </a:r>
            <a:br>
              <a:rPr lang="en-GB" sz="3600" dirty="0" smtClean="0">
                <a:latin typeface="+mn-lt"/>
              </a:rPr>
            </a:br>
            <a:r>
              <a:rPr lang="en-GB" sz="3600" dirty="0" smtClean="0">
                <a:latin typeface="+mn-lt"/>
              </a:rPr>
              <a:t>single-dose </a:t>
            </a:r>
            <a:r>
              <a:rPr lang="en-GB" sz="3600" dirty="0" err="1" smtClean="0">
                <a:latin typeface="+mn-lt"/>
              </a:rPr>
              <a:t>nevirapine</a:t>
            </a:r>
            <a:r>
              <a:rPr lang="en-GB" sz="3600" dirty="0" smtClean="0">
                <a:latin typeface="+mn-lt"/>
              </a:rPr>
              <a:t> as part of antiretroviral prophylaxis to prevent HIV mother-to-child transmission; </a:t>
            </a:r>
            <a:br>
              <a:rPr lang="en-GB" sz="3600" dirty="0" smtClean="0">
                <a:latin typeface="+mn-lt"/>
              </a:rPr>
            </a:br>
            <a:r>
              <a:rPr lang="en-GB" sz="3600" dirty="0" smtClean="0">
                <a:latin typeface="+mn-lt"/>
              </a:rPr>
              <a:t> A systematic review and meta-analysis</a:t>
            </a:r>
            <a:endParaRPr lang="en-GB" sz="3600" b="1" dirty="0" smtClean="0">
              <a:latin typeface="+mn-lt"/>
              <a:cs typeface="Arial" charset="0"/>
            </a:endParaRP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>
          <a:xfrm>
            <a:off x="1485900" y="4495800"/>
            <a:ext cx="6934200" cy="609600"/>
          </a:xfrm>
        </p:spPr>
        <p:txBody>
          <a:bodyPr/>
          <a:lstStyle/>
          <a:p>
            <a:pPr eaLnBrk="1" hangingPunct="1"/>
            <a:r>
              <a:rPr lang="en-GB" sz="2400" dirty="0" smtClean="0">
                <a:latin typeface="+mj-lt"/>
                <a:ea typeface="MS PMincho" pitchFamily="18" charset="-128"/>
              </a:rPr>
              <a:t>Eva P. </a:t>
            </a:r>
            <a:r>
              <a:rPr lang="en-GB" sz="2400" dirty="0" err="1" smtClean="0">
                <a:latin typeface="+mj-lt"/>
                <a:ea typeface="MS PMincho" pitchFamily="18" charset="-128"/>
              </a:rPr>
              <a:t>Muro</a:t>
            </a:r>
            <a:r>
              <a:rPr lang="en-GB" sz="2400" dirty="0" smtClean="0">
                <a:latin typeface="+mj-lt"/>
                <a:ea typeface="MS PMincho" pitchFamily="18" charset="-128"/>
              </a:rPr>
              <a:t> </a:t>
            </a:r>
            <a:r>
              <a:rPr lang="en-GB" sz="2400" dirty="0" err="1" smtClean="0">
                <a:latin typeface="+mj-lt"/>
                <a:ea typeface="MS PMincho" pitchFamily="18" charset="-128"/>
              </a:rPr>
              <a:t>BPharm,MSc</a:t>
            </a:r>
            <a:endParaRPr lang="en-GB" sz="2400" dirty="0" smtClean="0">
              <a:latin typeface="+mj-lt"/>
              <a:ea typeface="MS PMincho" pitchFamily="18" charset="-128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5181600"/>
            <a:ext cx="236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410200"/>
            <a:ext cx="990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kcmc_logo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5410200"/>
            <a:ext cx="1828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15962"/>
          </a:xfrm>
        </p:spPr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609600" y="990600"/>
            <a:ext cx="8763000" cy="548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78098"/>
          </a:xfrm>
        </p:spPr>
        <p:txBody>
          <a:bodyPr/>
          <a:lstStyle/>
          <a:p>
            <a:r>
              <a:rPr lang="en-GB" dirty="0" smtClean="0"/>
              <a:t>Results ….1</a:t>
            </a:r>
            <a:endParaRPr lang="en-GB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5079" y="4581129"/>
            <a:ext cx="307842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7761312" y="4941169"/>
            <a:ext cx="1598627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Heterogeneity </a:t>
            </a:r>
          </a:p>
          <a:p>
            <a:r>
              <a:rPr lang="en-GB" sz="1200" b="1" dirty="0" smtClean="0"/>
              <a:t>P&lt; 0.005</a:t>
            </a:r>
          </a:p>
          <a:p>
            <a:r>
              <a:rPr lang="en-US" sz="1200" b="1" dirty="0" smtClean="0"/>
              <a:t>I²=97% effect summary 21% (95%CI: 8.5-33)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81225" y="1988840"/>
            <a:ext cx="2184243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Heterogeneity </a:t>
            </a:r>
          </a:p>
          <a:p>
            <a:r>
              <a:rPr lang="en-GB" sz="1000" b="1" dirty="0" smtClean="0"/>
              <a:t>P&lt; 0.005</a:t>
            </a:r>
          </a:p>
          <a:p>
            <a:r>
              <a:rPr lang="en-US" sz="1000" b="1" dirty="0" smtClean="0"/>
              <a:t>I²=88%, effect summary 31% (95% CI : 7.6 -54)</a:t>
            </a:r>
            <a:endParaRPr lang="en-GB" sz="1000" b="1" dirty="0" smtClean="0"/>
          </a:p>
        </p:txBody>
      </p:sp>
      <p:sp>
        <p:nvSpPr>
          <p:cNvPr id="23" name="TextBox 22"/>
          <p:cNvSpPr txBox="1"/>
          <p:nvPr/>
        </p:nvSpPr>
        <p:spPr>
          <a:xfrm>
            <a:off x="1286593" y="5229200"/>
            <a:ext cx="374441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C00000"/>
                </a:solidFill>
              </a:rPr>
              <a:t>AP AZT with </a:t>
            </a:r>
            <a:r>
              <a:rPr lang="en-GB" sz="1600" b="1" dirty="0" err="1" smtClean="0">
                <a:solidFill>
                  <a:srgbClr val="C00000"/>
                </a:solidFill>
              </a:rPr>
              <a:t>SdNVP</a:t>
            </a:r>
            <a:r>
              <a:rPr lang="en-GB" sz="1600" b="1" dirty="0" smtClean="0">
                <a:solidFill>
                  <a:srgbClr val="C00000"/>
                </a:solidFill>
              </a:rPr>
              <a:t> shows a decrease  of 32% in the proportion of NVPR compared to </a:t>
            </a:r>
            <a:r>
              <a:rPr lang="en-GB" sz="1600" b="1" dirty="0" err="1" smtClean="0">
                <a:solidFill>
                  <a:srgbClr val="C00000"/>
                </a:solidFill>
              </a:rPr>
              <a:t>SdNVP</a:t>
            </a:r>
            <a:endParaRPr lang="en-GB" sz="1600" b="1" dirty="0" smtClean="0">
              <a:solidFill>
                <a:srgbClr val="C00000"/>
              </a:solidFill>
            </a:endParaRPr>
          </a:p>
          <a:p>
            <a:r>
              <a:rPr lang="en-GB" sz="1600" b="1" dirty="0" smtClean="0">
                <a:solidFill>
                  <a:srgbClr val="002060"/>
                </a:solidFill>
              </a:rPr>
              <a:t>Quality of evidence very low (0 points in the grade range of 0-3</a:t>
            </a:r>
            <a:r>
              <a:rPr lang="en-GB" b="1" dirty="0" smtClean="0">
                <a:solidFill>
                  <a:srgbClr val="002060"/>
                </a:solidFill>
              </a:rPr>
              <a:t>)   </a:t>
            </a:r>
            <a:endParaRPr lang="en-GB" b="1" dirty="0">
              <a:solidFill>
                <a:srgbClr val="00206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86593" y="1412778"/>
            <a:ext cx="2886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 smtClean="0"/>
              <a:t>Anterpartum</a:t>
            </a:r>
            <a:r>
              <a:rPr lang="en-GB" b="1" dirty="0" smtClean="0"/>
              <a:t>  </a:t>
            </a:r>
            <a:r>
              <a:rPr lang="en-GB" b="1" dirty="0" err="1" smtClean="0"/>
              <a:t>Zidovudine</a:t>
            </a:r>
            <a:endParaRPr lang="en-GB" b="1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0680" y="2890786"/>
            <a:ext cx="8724640" cy="194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 l="60248" t="91694" r="-6087"/>
          <a:stretch>
            <a:fillRect/>
          </a:stretch>
        </p:blipFill>
        <p:spPr bwMode="auto">
          <a:xfrm>
            <a:off x="5889104" y="4725145"/>
            <a:ext cx="4016896" cy="4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7" name="Straight Arrow Connector 16"/>
          <p:cNvCxnSpPr>
            <a:stCxn id="7" idx="2"/>
          </p:cNvCxnSpPr>
          <p:nvPr/>
        </p:nvCxnSpPr>
        <p:spPr>
          <a:xfrm flipH="1">
            <a:off x="7137243" y="2696726"/>
            <a:ext cx="936104" cy="8762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6825208" y="4653136"/>
            <a:ext cx="93610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49006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Results ……2</a:t>
            </a:r>
            <a:endParaRPr lang="en-GB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523" y="1484785"/>
            <a:ext cx="8574729" cy="2896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 cstate="print"/>
          <a:srcRect l="40212" t="-1268" r="38888" b="97042"/>
          <a:stretch>
            <a:fillRect/>
          </a:stretch>
        </p:blipFill>
        <p:spPr bwMode="auto">
          <a:xfrm>
            <a:off x="4406939" y="1268760"/>
            <a:ext cx="1630363" cy="190500"/>
          </a:xfrm>
          <a:prstGeom prst="rect">
            <a:avLst/>
          </a:prstGeom>
          <a:noFill/>
        </p:spPr>
      </p:pic>
      <p:sp>
        <p:nvSpPr>
          <p:cNvPr id="23" name="TextBox 22"/>
          <p:cNvSpPr txBox="1"/>
          <p:nvPr/>
        </p:nvSpPr>
        <p:spPr>
          <a:xfrm>
            <a:off x="304800" y="4572000"/>
            <a:ext cx="3428999" cy="156966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11 arms intervention PP &lt;8 days</a:t>
            </a:r>
          </a:p>
          <a:p>
            <a:pPr marL="228600" indent="-228600">
              <a:buAutoNum type="arabicPlain" startAt="5"/>
            </a:pPr>
            <a:r>
              <a:rPr lang="en-GB" sz="1200" dirty="0" smtClean="0"/>
              <a:t>arms with same PP intervention-3 without AP AZT( effect summary [11% (95% CI: 5.5 -17) p value &lt;0.005 , </a:t>
            </a:r>
            <a:r>
              <a:rPr lang="en-US" sz="1200" b="1" dirty="0" smtClean="0"/>
              <a:t>I² =75 ]</a:t>
            </a:r>
            <a:r>
              <a:rPr lang="en-GB" sz="1200" dirty="0" smtClean="0"/>
              <a:t>and 2 with AP AZT effect summary  [1.2%(95% CI: -0.48 -2.9) p&gt;0.05, </a:t>
            </a:r>
            <a:r>
              <a:rPr lang="en-US" sz="1200" b="1" dirty="0" smtClean="0"/>
              <a:t>I² =75 </a:t>
            </a:r>
            <a:r>
              <a:rPr lang="en-GB" sz="1200" dirty="0" smtClean="0"/>
              <a:t>]</a:t>
            </a:r>
          </a:p>
          <a:p>
            <a:pPr marL="228600" indent="-228600"/>
            <a:r>
              <a:rPr lang="en-GB" sz="1200" dirty="0" smtClean="0"/>
              <a:t>Quality of  evidence low ( 1 point in the grade range of 0-3)</a:t>
            </a:r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8454" y="6258798"/>
            <a:ext cx="57726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92D050"/>
                </a:solidFill>
              </a:rPr>
              <a:t>Effect  AP  AZT on NVPR  with the same PP interventions</a:t>
            </a:r>
            <a:endParaRPr lang="en-GB" sz="1600" b="1" dirty="0">
              <a:solidFill>
                <a:srgbClr val="92D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72913" y="4869161"/>
            <a:ext cx="2574286" cy="1200329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3 different short (&lt;8days ) PP </a:t>
            </a:r>
          </a:p>
          <a:p>
            <a:r>
              <a:rPr lang="en-GB" sz="1200" dirty="0" smtClean="0"/>
              <a:t>3arms TDF/FTC</a:t>
            </a:r>
          </a:p>
          <a:p>
            <a:r>
              <a:rPr lang="en-GB" sz="1200" dirty="0" smtClean="0"/>
              <a:t>1arm LPV/r</a:t>
            </a:r>
          </a:p>
          <a:p>
            <a:r>
              <a:rPr lang="en-GB" sz="1200" dirty="0" smtClean="0"/>
              <a:t>2arms 3TC/AZT</a:t>
            </a:r>
          </a:p>
          <a:p>
            <a:r>
              <a:rPr lang="en-GB" sz="1200" dirty="0" smtClean="0"/>
              <a:t>0.011%(95% CI,-0.11-0.13)</a:t>
            </a:r>
          </a:p>
          <a:p>
            <a:r>
              <a:rPr lang="en-GB" sz="1200" dirty="0" smtClean="0"/>
              <a:t>P&gt;0.5, , </a:t>
            </a:r>
            <a:r>
              <a:rPr lang="en-US" sz="1200" b="1" dirty="0" smtClean="0"/>
              <a:t>I² =0 Grade score 0</a:t>
            </a:r>
            <a:endParaRPr lang="en-GB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RESULTS…3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95300" y="1752601"/>
            <a:ext cx="4375150" cy="334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641850" cy="4525963"/>
          </a:xfrm>
        </p:spPr>
        <p:txBody>
          <a:bodyPr/>
          <a:lstStyle/>
          <a:p>
            <a:pPr>
              <a:buNone/>
            </a:pPr>
            <a:r>
              <a:rPr lang="en-GB" sz="2400" b="1" dirty="0" smtClean="0"/>
              <a:t>Duration of long course PP drug intervention</a:t>
            </a:r>
          </a:p>
          <a:p>
            <a:pPr>
              <a:buNone/>
            </a:pPr>
            <a:r>
              <a:rPr lang="en-GB" sz="2200" dirty="0" smtClean="0"/>
              <a:t>  21 days </a:t>
            </a:r>
          </a:p>
          <a:p>
            <a:pPr>
              <a:buNone/>
            </a:pPr>
            <a:r>
              <a:rPr lang="en-GB" sz="2200" dirty="0" smtClean="0"/>
              <a:t>  3TC/AZT or LPV/r or TDF/FTC</a:t>
            </a:r>
          </a:p>
          <a:p>
            <a:pPr>
              <a:buNone/>
            </a:pPr>
            <a:r>
              <a:rPr lang="en-GB" sz="2200" dirty="0" smtClean="0"/>
              <a:t>30days</a:t>
            </a:r>
          </a:p>
          <a:p>
            <a:pPr>
              <a:buNone/>
            </a:pPr>
            <a:r>
              <a:rPr lang="en-GB" sz="2200" dirty="0" smtClean="0"/>
              <a:t>   DDI/AZT </a:t>
            </a:r>
          </a:p>
          <a:p>
            <a:pPr>
              <a:buNone/>
            </a:pPr>
            <a:r>
              <a:rPr lang="en-GB" sz="2200" dirty="0" smtClean="0"/>
              <a:t>Estimated pooled proportion for NVPR 0.003% (95% CI 0.052-0.06) </a:t>
            </a:r>
          </a:p>
          <a:p>
            <a:pPr>
              <a:buNone/>
            </a:pPr>
            <a:r>
              <a:rPr lang="en-GB" sz="2200" dirty="0" smtClean="0"/>
              <a:t>      p&gt; 0.05, </a:t>
            </a:r>
            <a:r>
              <a:rPr lang="en-US" sz="2200" dirty="0" smtClean="0"/>
              <a:t>I² =0%</a:t>
            </a:r>
          </a:p>
          <a:p>
            <a:pPr>
              <a:buNone/>
            </a:pPr>
            <a:r>
              <a:rPr lang="en-US" sz="2200" dirty="0" smtClean="0"/>
              <a:t>Quality of evidence moderate </a:t>
            </a:r>
          </a:p>
          <a:p>
            <a:pPr>
              <a:buNone/>
            </a:pPr>
            <a:r>
              <a:rPr lang="en-US" sz="2200" dirty="0" smtClean="0"/>
              <a:t>( </a:t>
            </a:r>
            <a:r>
              <a:rPr lang="en-US" sz="2200" dirty="0" smtClean="0">
                <a:solidFill>
                  <a:srgbClr val="FF0000"/>
                </a:solidFill>
              </a:rPr>
              <a:t>2 points in the grade range of 0-3</a:t>
            </a:r>
            <a:r>
              <a:rPr lang="en-US" sz="2200" dirty="0" smtClean="0"/>
              <a:t>)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Discussions 1</a:t>
            </a:r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495300" y="1600200"/>
          <a:ext cx="8915400" cy="480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2971800"/>
                <a:gridCol w="2971800"/>
              </a:tblGrid>
              <a:tr h="441922">
                <a:tc>
                  <a:txBody>
                    <a:bodyPr/>
                    <a:lstStyle/>
                    <a:p>
                      <a:r>
                        <a:rPr lang="en-GB" dirty="0" smtClean="0"/>
                        <a:t>Current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Similar</a:t>
                      </a:r>
                      <a:r>
                        <a:rPr lang="en-GB" baseline="0" dirty="0" smtClean="0"/>
                        <a:t> Study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Remarks</a:t>
                      </a:r>
                      <a:endParaRPr lang="en-GB" dirty="0"/>
                    </a:p>
                  </a:txBody>
                  <a:tcPr/>
                </a:tc>
              </a:tr>
              <a:tr h="1961405"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NVPR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after a single-dose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nevirapine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combined with AP 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zidovudine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was ~30%  </a:t>
                      </a:r>
                      <a:r>
                        <a:rPr lang="en-US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lower to 21%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values are consistent with previous studies         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36%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mothers exposed to single-dose with or without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antepartum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zidovudine</a:t>
                      </a:r>
                      <a:r>
                        <a:rPr lang="en-US" sz="1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en-GB" sz="1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Arrive E 2007</a:t>
                      </a:r>
                      <a:r>
                        <a:rPr lang="en-US" sz="1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Martinson NA2009, McIntyre J2004]</a:t>
                      </a:r>
                      <a:endParaRPr lang="en-GB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Similar results to data obtained from  meta-analysis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397273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SdNVP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was combined with AP AZT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nd a long course PP regimen </a:t>
                      </a:r>
                    </a:p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Estimated pooled effect was nearly 0% and most effective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protecting the sub-therapeutic NVP ‘tail’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McMahon </a:t>
                      </a:r>
                      <a:r>
                        <a:rPr lang="en-US" sz="1800" b="1" i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et al</a:t>
                      </a:r>
                      <a:r>
                        <a:rPr lang="en-US" sz="1800" b="1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evaluating long Vs short course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subjects on 21-day regimens or longer were significantly better than seven-day regimens.</a:t>
                      </a:r>
                      <a:endParaRPr lang="en-GB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Long course  PP intervention reduces occurrence of NVP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resistance mutations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657600" y="4799012"/>
            <a:ext cx="4269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600200" y="4722812"/>
            <a:ext cx="4269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2514600"/>
            <a:ext cx="42691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43000"/>
            <a:ext cx="8915400" cy="5029200"/>
          </a:xfrm>
        </p:spPr>
        <p:txBody>
          <a:bodyPr/>
          <a:lstStyle/>
          <a:p>
            <a:r>
              <a:rPr lang="en-US" sz="2800" dirty="0" smtClean="0"/>
              <a:t>AP AZT + PP antiretroviral drugs postpartum have shown to </a:t>
            </a:r>
            <a:r>
              <a:rPr lang="en-US" sz="2800" dirty="0" smtClean="0">
                <a:solidFill>
                  <a:srgbClr val="FF0000"/>
                </a:solidFill>
              </a:rPr>
              <a:t>nearly eliminate NVPR </a:t>
            </a:r>
            <a:r>
              <a:rPr lang="en-US" sz="2800" dirty="0" smtClean="0"/>
              <a:t>– below detection levels</a:t>
            </a:r>
          </a:p>
          <a:p>
            <a:endParaRPr lang="en-US" sz="2800" dirty="0" smtClean="0"/>
          </a:p>
          <a:p>
            <a:r>
              <a:rPr lang="en-US" sz="2800" dirty="0" smtClean="0"/>
              <a:t>20-30 days PP regimens appear to be more effective compared to a short (&lt;8 days) PP regimen</a:t>
            </a:r>
          </a:p>
          <a:p>
            <a:endParaRPr lang="en-US" sz="2800" dirty="0" smtClean="0"/>
          </a:p>
          <a:p>
            <a:r>
              <a:rPr lang="en-US" sz="2800" dirty="0" smtClean="0"/>
              <a:t>The WHO guideline option A (AP AZT, </a:t>
            </a:r>
            <a:r>
              <a:rPr lang="en-GB" sz="2800" dirty="0" err="1" smtClean="0"/>
              <a:t>SdNVP</a:t>
            </a:r>
            <a:r>
              <a:rPr lang="en-GB" sz="2800" dirty="0" smtClean="0"/>
              <a:t> </a:t>
            </a:r>
            <a:r>
              <a:rPr lang="en-US" sz="2800" dirty="0" smtClean="0"/>
              <a:t>and one week of 3TC/AZT PP should be followed to achieve a feasible minimum risk of NVPR in regions where </a:t>
            </a:r>
            <a:r>
              <a:rPr lang="en-GB" sz="2800" dirty="0" smtClean="0"/>
              <a:t>SDNVP</a:t>
            </a:r>
            <a:r>
              <a:rPr lang="en-US" sz="2800" dirty="0" smtClean="0"/>
              <a:t> is still being used (new guideline, 2010).</a:t>
            </a:r>
            <a:endParaRPr lang="en-GB" sz="2800" dirty="0" smtClean="0"/>
          </a:p>
          <a:p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990600"/>
            <a:ext cx="9105900" cy="56388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</a:pPr>
            <a:endParaRPr lang="en-US" sz="800" dirty="0" smtClean="0"/>
          </a:p>
          <a:p>
            <a:pPr>
              <a:lnSpc>
                <a:spcPct val="70000"/>
              </a:lnSpc>
              <a:buFont typeface="Wingdings" pitchFamily="2" charset="2"/>
              <a:buChar char="v"/>
            </a:pPr>
            <a:r>
              <a:rPr lang="en-GB" sz="2400" b="1" dirty="0" smtClean="0">
                <a:solidFill>
                  <a:schemeClr val="accent2"/>
                </a:solidFill>
              </a:rPr>
              <a:t>Sponsoring programme:</a:t>
            </a:r>
          </a:p>
          <a:p>
            <a:pPr lvl="1">
              <a:lnSpc>
                <a:spcPct val="70000"/>
              </a:lnSpc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accent2"/>
                </a:solidFill>
              </a:rPr>
              <a:t>NWO(The Netherlands) through PRIOR</a:t>
            </a:r>
          </a:p>
          <a:p>
            <a:pPr lvl="1">
              <a:lnSpc>
                <a:spcPct val="70000"/>
              </a:lnSpc>
              <a:buFont typeface="Wingdings" pitchFamily="2" charset="2"/>
              <a:buChar char="v"/>
            </a:pPr>
            <a:r>
              <a:rPr lang="en-GB" sz="2400" dirty="0" smtClean="0">
                <a:solidFill>
                  <a:schemeClr val="accent2"/>
                </a:solidFill>
              </a:rPr>
              <a:t>European and Developing Countries Clinical Trials (EDCTP) through VITA </a:t>
            </a:r>
            <a:endParaRPr lang="en-GB" sz="2400" b="1" dirty="0" smtClean="0"/>
          </a:p>
          <a:p>
            <a:pPr>
              <a:lnSpc>
                <a:spcPct val="70000"/>
              </a:lnSpc>
              <a:buFont typeface="Wingdings" pitchFamily="2" charset="2"/>
              <a:buChar char="v"/>
            </a:pPr>
            <a:endParaRPr lang="en-GB" sz="2400" dirty="0" smtClean="0"/>
          </a:p>
          <a:p>
            <a:pPr>
              <a:lnSpc>
                <a:spcPct val="70000"/>
              </a:lnSpc>
              <a:buFont typeface="Wingdings" pitchFamily="2" charset="2"/>
              <a:buChar char="v"/>
            </a:pPr>
            <a:r>
              <a:rPr lang="en-GB" sz="2400" dirty="0" err="1" smtClean="0"/>
              <a:t>Radboud</a:t>
            </a:r>
            <a:r>
              <a:rPr lang="en-GB" sz="2400" dirty="0" smtClean="0"/>
              <a:t> University Nijmegen Medical Centre (NL)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 smtClean="0"/>
              <a:t>Prof. David  Burger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 smtClean="0"/>
              <a:t> Prof. </a:t>
            </a:r>
            <a:r>
              <a:rPr lang="en-US" sz="2400" dirty="0" err="1" smtClean="0"/>
              <a:t>Wil</a:t>
            </a:r>
            <a:r>
              <a:rPr lang="en-US" sz="2400" dirty="0" smtClean="0"/>
              <a:t> Dolmans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 smtClean="0"/>
              <a:t>Kilimanjaro Christian Medical University College (KCMUCO)</a:t>
            </a:r>
          </a:p>
          <a:p>
            <a:pPr marL="742950" lvl="2" indent="-342900"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dirty="0" smtClean="0"/>
              <a:t>Dr. Elton </a:t>
            </a:r>
            <a:r>
              <a:rPr lang="en-US" dirty="0" err="1" smtClean="0"/>
              <a:t>Kisanga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v"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 smtClean="0"/>
              <a:t>Kilimanjaro Christian Medical Center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</a:pPr>
            <a:r>
              <a:rPr lang="en-US" sz="2400" dirty="0" smtClean="0"/>
              <a:t>Kilimanjaro Clinical Research Institute</a:t>
            </a:r>
          </a:p>
          <a:p>
            <a:pPr eaLnBrk="1" hangingPunct="1">
              <a:lnSpc>
                <a:spcPct val="90000"/>
              </a:lnSpc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113000"/>
            </a:pPr>
            <a:r>
              <a:rPr lang="en-US" sz="2800" dirty="0" smtClean="0">
                <a:ea typeface="MS PMincho" pitchFamily="18" charset="-128"/>
              </a:rPr>
              <a:t>Background information</a:t>
            </a:r>
          </a:p>
          <a:p>
            <a:pPr>
              <a:buSzPct val="113000"/>
            </a:pPr>
            <a:r>
              <a:rPr lang="en-US" sz="2800" dirty="0" smtClean="0">
                <a:ea typeface="MS PMincho" pitchFamily="18" charset="-128"/>
              </a:rPr>
              <a:t>Objectives</a:t>
            </a:r>
          </a:p>
          <a:p>
            <a:pPr>
              <a:buSzPct val="113000"/>
            </a:pPr>
            <a:r>
              <a:rPr lang="en-US" sz="2800" dirty="0" smtClean="0">
                <a:ea typeface="MS PMincho" pitchFamily="18" charset="-128"/>
              </a:rPr>
              <a:t>Methodology</a:t>
            </a:r>
          </a:p>
          <a:p>
            <a:pPr>
              <a:buSzPct val="113000"/>
            </a:pPr>
            <a:r>
              <a:rPr lang="en-US" sz="2800" dirty="0" smtClean="0">
                <a:ea typeface="MS PMincho" pitchFamily="18" charset="-128"/>
              </a:rPr>
              <a:t>Results </a:t>
            </a:r>
          </a:p>
          <a:p>
            <a:pPr>
              <a:buSzPct val="113000"/>
            </a:pPr>
            <a:r>
              <a:rPr lang="en-US" sz="2800" dirty="0" smtClean="0">
                <a:ea typeface="MS PMincho" pitchFamily="18" charset="-128"/>
              </a:rPr>
              <a:t>Discussion and Conclusion</a:t>
            </a:r>
          </a:p>
          <a:p>
            <a:pPr>
              <a:buSzPct val="113000"/>
            </a:pPr>
            <a:r>
              <a:rPr lang="en-US" sz="2800" dirty="0" smtClean="0">
                <a:ea typeface="MS PMincho" pitchFamily="18" charset="-128"/>
              </a:rPr>
              <a:t>Acknowledgement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792162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Background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0"/>
            <a:ext cx="8915400" cy="5029200"/>
          </a:xfrm>
        </p:spPr>
        <p:txBody>
          <a:bodyPr/>
          <a:lstStyle/>
          <a:p>
            <a:r>
              <a:rPr lang="en-US" sz="2800" dirty="0" smtClean="0">
                <a:ea typeface="MS Gothic" pitchFamily="49" charset="-128"/>
              </a:rPr>
              <a:t>Mother-to-child transmission (MTCT) of HIV-1 is 30-45% in the breastfeeding population </a:t>
            </a:r>
            <a:r>
              <a:rPr lang="en-GB" sz="1200" dirty="0" smtClean="0">
                <a:solidFill>
                  <a:srgbClr val="0070C0"/>
                </a:solidFill>
              </a:rPr>
              <a:t>[De Cock KM et al 2000]</a:t>
            </a:r>
            <a:endParaRPr lang="en-US" sz="1200" dirty="0" smtClean="0">
              <a:solidFill>
                <a:srgbClr val="0070C0"/>
              </a:solidFill>
              <a:ea typeface="MS Gothic" pitchFamily="49" charset="-128"/>
            </a:endParaRPr>
          </a:p>
          <a:p>
            <a:endParaRPr lang="en-US" sz="2800" dirty="0" smtClean="0">
              <a:ea typeface="MS Gothic" pitchFamily="49" charset="-128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>
                <a:ea typeface="MS Gothic" pitchFamily="49" charset="-128"/>
              </a:rPr>
              <a:t>Combination prophylaxis (e.g. AZT + SD NVP) preferred</a:t>
            </a:r>
          </a:p>
          <a:p>
            <a:pPr marL="342900" lvl="1" indent="-342900">
              <a:buFont typeface="Arial" charset="0"/>
              <a:buChar char="•"/>
            </a:pPr>
            <a:endParaRPr lang="en-US" dirty="0" smtClean="0">
              <a:ea typeface="MS Gothic" pitchFamily="49" charset="-128"/>
            </a:endParaRP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>
                <a:ea typeface="MS Gothic" pitchFamily="49" charset="-128"/>
              </a:rPr>
              <a:t> SD NVP only where other interventions not feasible. This should be the exception not the rule.</a:t>
            </a:r>
          </a:p>
          <a:p>
            <a:pPr marL="342900" lvl="1" indent="-342900">
              <a:buNone/>
            </a:pPr>
            <a:endParaRPr lang="en-US" dirty="0" smtClean="0">
              <a:ea typeface="MS Gothic" pitchFamily="49" charset="-128"/>
            </a:endParaRPr>
          </a:p>
          <a:p>
            <a:r>
              <a:rPr lang="en-GB" sz="2800" dirty="0" smtClean="0"/>
              <a:t>The prevalence of NVP resistance with or without </a:t>
            </a:r>
            <a:r>
              <a:rPr lang="en-GB" sz="2800" dirty="0" err="1" smtClean="0"/>
              <a:t>antepartum</a:t>
            </a:r>
            <a:r>
              <a:rPr lang="en-GB" sz="2800" dirty="0" smtClean="0"/>
              <a:t> antiretroviral drugs are estimated to be 36% </a:t>
            </a:r>
            <a:r>
              <a:rPr lang="en-GB" sz="1200" dirty="0" smtClean="0">
                <a:solidFill>
                  <a:srgbClr val="0070C0"/>
                </a:solidFill>
              </a:rPr>
              <a:t>[Arrive E et al 2007]</a:t>
            </a:r>
            <a:endParaRPr lang="en-GB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Study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114800"/>
          </a:xfrm>
        </p:spPr>
        <p:txBody>
          <a:bodyPr/>
          <a:lstStyle/>
          <a:p>
            <a:r>
              <a:rPr lang="en-GB" sz="2800" dirty="0" smtClean="0"/>
              <a:t>To compare the proportions of </a:t>
            </a:r>
            <a:r>
              <a:rPr lang="en-GB" sz="2800" dirty="0" err="1" smtClean="0"/>
              <a:t>nevirapine</a:t>
            </a:r>
            <a:r>
              <a:rPr lang="en-GB" sz="2800" dirty="0" smtClean="0"/>
              <a:t> viral primary mutations  </a:t>
            </a:r>
            <a:r>
              <a:rPr lang="en-US" sz="2800" dirty="0" smtClean="0"/>
              <a:t>(</a:t>
            </a:r>
            <a:r>
              <a:rPr lang="en-GB" sz="2800" dirty="0" smtClean="0"/>
              <a:t>mutations L100I, K101P, K103N/S, V106A/M, V108I, Y181C/I, Y188C/L/H, G190A) </a:t>
            </a:r>
            <a:r>
              <a:rPr lang="en-US" sz="2800" dirty="0" smtClean="0"/>
              <a:t>per drug intervention detected in plasma samples collected &lt;3 months postpartum using population sequencing.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Outcome Measures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7800"/>
            <a:ext cx="8915400" cy="4678363"/>
          </a:xfrm>
        </p:spPr>
        <p:txBody>
          <a:bodyPr/>
          <a:lstStyle/>
          <a:p>
            <a:r>
              <a:rPr lang="en-GB" sz="2800" dirty="0" smtClean="0"/>
              <a:t>To assess an overall effect of AP AZT during pregnancy and IP </a:t>
            </a:r>
            <a:r>
              <a:rPr lang="en-GB" sz="2800" dirty="0" err="1" smtClean="0"/>
              <a:t>SdNVP</a:t>
            </a:r>
            <a:r>
              <a:rPr lang="en-GB" sz="2800" dirty="0" smtClean="0"/>
              <a:t> and the proportions of NVPR mutations.</a:t>
            </a:r>
          </a:p>
          <a:p>
            <a:r>
              <a:rPr lang="en-GB" sz="2800" dirty="0" smtClean="0"/>
              <a:t> To assess an overall effect of AP AZT during pregnancy , IP AZT/</a:t>
            </a:r>
            <a:r>
              <a:rPr lang="en-GB" sz="2800" dirty="0" err="1" smtClean="0"/>
              <a:t>sdNVP</a:t>
            </a:r>
            <a:r>
              <a:rPr lang="en-GB" sz="2800" dirty="0" smtClean="0"/>
              <a:t> with PP AZT and the proportions of NVPR mutations.</a:t>
            </a:r>
          </a:p>
          <a:p>
            <a:r>
              <a:rPr lang="en-GB" sz="2800" dirty="0" smtClean="0"/>
              <a:t>To assess effect of short course PP intervention on the proportions of NVPR mutations after </a:t>
            </a:r>
            <a:r>
              <a:rPr lang="en-GB" sz="2800" dirty="0" err="1" smtClean="0"/>
              <a:t>Sd</a:t>
            </a:r>
            <a:r>
              <a:rPr lang="en-GB" sz="2800" dirty="0" smtClean="0"/>
              <a:t> NVP</a:t>
            </a:r>
          </a:p>
          <a:p>
            <a:r>
              <a:rPr lang="en-GB" sz="2800" dirty="0" smtClean="0"/>
              <a:t>To assess the effect of the duration of PP intervention on the proportions of NVPR mutations after </a:t>
            </a:r>
            <a:r>
              <a:rPr lang="en-GB" sz="2800" dirty="0" err="1" smtClean="0"/>
              <a:t>Sd</a:t>
            </a:r>
            <a:r>
              <a:rPr lang="en-GB" sz="2800" dirty="0" smtClean="0"/>
              <a:t> NVP , measured using population sequencing.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219200"/>
            <a:ext cx="8915400" cy="5105400"/>
          </a:xfrm>
        </p:spPr>
        <p:txBody>
          <a:bodyPr/>
          <a:lstStyle/>
          <a:p>
            <a:pPr>
              <a:buNone/>
            </a:pPr>
            <a:r>
              <a:rPr lang="en-US" sz="2000" b="1" dirty="0" smtClean="0"/>
              <a:t>Search Strategy</a:t>
            </a:r>
          </a:p>
          <a:p>
            <a:r>
              <a:rPr lang="en-US" sz="2000" dirty="0" smtClean="0"/>
              <a:t> </a:t>
            </a:r>
            <a:r>
              <a:rPr lang="en-GB" sz="2000" dirty="0" smtClean="0"/>
              <a:t>A literature search for this review was performed in the MEDLINE database, the Cochrane Library and the EMBASE database.</a:t>
            </a:r>
            <a:endParaRPr lang="en-GB" sz="2000" dirty="0" smtClean="0">
              <a:solidFill>
                <a:srgbClr val="FF0000"/>
              </a:solidFill>
            </a:endParaRPr>
          </a:p>
          <a:p>
            <a:r>
              <a:rPr lang="en-GB" sz="2000" dirty="0" smtClean="0">
                <a:ea typeface="MS UI Gothic" pitchFamily="34" charset="-128"/>
              </a:rPr>
              <a:t>The keywords and medical subject heading terms used in the search strategy: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>
                <a:ea typeface="MS UI Gothic" pitchFamily="34" charset="-128"/>
              </a:rPr>
              <a:t> ‘</a:t>
            </a:r>
            <a:r>
              <a:rPr lang="en-US" sz="2000" dirty="0" smtClean="0">
                <a:ea typeface="MS UI Gothic" pitchFamily="34" charset="-128"/>
              </a:rPr>
              <a:t>pregnancy’, 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ea typeface="MS UI Gothic" pitchFamily="34" charset="-128"/>
              </a:rPr>
              <a:t>‘prevention-of-mother-to-child-transmission’,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ea typeface="MS UI Gothic" pitchFamily="34" charset="-128"/>
              </a:rPr>
              <a:t> ‘</a:t>
            </a:r>
            <a:r>
              <a:rPr lang="en-US" sz="2000" dirty="0" err="1" smtClean="0">
                <a:ea typeface="MS UI Gothic" pitchFamily="34" charset="-128"/>
              </a:rPr>
              <a:t>nevirapine</a:t>
            </a:r>
            <a:r>
              <a:rPr lang="en-US" sz="2000" dirty="0" smtClean="0">
                <a:ea typeface="MS UI Gothic" pitchFamily="34" charset="-128"/>
              </a:rPr>
              <a:t>’,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dirty="0" smtClean="0">
                <a:ea typeface="MS UI Gothic" pitchFamily="34" charset="-128"/>
              </a:rPr>
              <a:t> ‘viral drug resistance</a:t>
            </a:r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Type of intervention did not matter</a:t>
            </a:r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r>
              <a:rPr lang="en-GB" sz="2000" b="1" dirty="0" smtClean="0"/>
              <a:t>Data extraction </a:t>
            </a:r>
          </a:p>
          <a:p>
            <a:r>
              <a:rPr lang="en-GB" sz="2000" dirty="0" smtClean="0"/>
              <a:t>Single reviewer and counter checked by a second reviewer</a:t>
            </a:r>
          </a:p>
          <a:p>
            <a:endParaRPr lang="en-GB" sz="2800" b="1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analysis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800" b="1" dirty="0" smtClean="0"/>
              <a:t>Model of pooling results </a:t>
            </a:r>
          </a:p>
          <a:p>
            <a:r>
              <a:rPr lang="en-GB" sz="2800" dirty="0" smtClean="0"/>
              <a:t>Random effect models </a:t>
            </a:r>
            <a:endParaRPr lang="en-GB" b="1" dirty="0" smtClean="0"/>
          </a:p>
          <a:p>
            <a:r>
              <a:rPr lang="en-GB" sz="2800" dirty="0" smtClean="0"/>
              <a:t>NVPR and its 95% confidence interval (CI) was presented in a forest plot.</a:t>
            </a:r>
          </a:p>
          <a:p>
            <a:r>
              <a:rPr lang="en-GB" sz="2800" dirty="0" smtClean="0"/>
              <a:t>Effect summary per type of intervention and NVPR and its 95% CI were calculated using </a:t>
            </a:r>
            <a:r>
              <a:rPr lang="en-US" sz="2800" dirty="0" smtClean="0"/>
              <a:t>Microsoft Excel (Microsoft, Office 2007; Redmond, Washington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1400" dirty="0" smtClean="0">
                <a:solidFill>
                  <a:srgbClr val="00B0F0"/>
                </a:solidFill>
              </a:rPr>
              <a:t>[</a:t>
            </a:r>
            <a:r>
              <a:rPr lang="en-GB" sz="1400" dirty="0" err="1" smtClean="0">
                <a:solidFill>
                  <a:srgbClr val="0070C0"/>
                </a:solidFill>
              </a:rPr>
              <a:t>Neyeloff</a:t>
            </a:r>
            <a:r>
              <a:rPr lang="en-GB" sz="1400" dirty="0" smtClean="0">
                <a:solidFill>
                  <a:srgbClr val="0070C0"/>
                </a:solidFill>
              </a:rPr>
              <a:t> JL et al]</a:t>
            </a:r>
            <a:r>
              <a:rPr lang="en-US" sz="2800" dirty="0" smtClean="0"/>
              <a:t>). </a:t>
            </a:r>
            <a:endParaRPr lang="en-GB" sz="2800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Heterogeneity among studies was assessed by Q (significant when p-value &lt;0.05) </a:t>
            </a:r>
          </a:p>
          <a:p>
            <a:r>
              <a:rPr lang="en-GB" sz="2400" dirty="0" smtClean="0"/>
              <a:t>Observed heterogeneity was assessed by </a:t>
            </a:r>
            <a:r>
              <a:rPr lang="en-GB" sz="2400" dirty="0" smtClean="0">
                <a:solidFill>
                  <a:srgbClr val="FF0000"/>
                </a:solidFill>
              </a:rPr>
              <a:t>I</a:t>
            </a:r>
            <a:r>
              <a:rPr lang="en-GB" sz="2400" baseline="30000" dirty="0" smtClean="0">
                <a:solidFill>
                  <a:srgbClr val="FF0000"/>
                </a:solidFill>
              </a:rPr>
              <a:t>2</a:t>
            </a:r>
            <a:r>
              <a:rPr lang="en-GB" sz="2400" dirty="0" smtClean="0">
                <a:solidFill>
                  <a:srgbClr val="FF0000"/>
                </a:solidFill>
              </a:rPr>
              <a:t> (ranging from 0-100%).</a:t>
            </a:r>
          </a:p>
          <a:p>
            <a:pPr>
              <a:buNone/>
            </a:pPr>
            <a:r>
              <a:rPr lang="en-GB" sz="2400" b="1" dirty="0" smtClean="0"/>
              <a:t>Quality of evidence </a:t>
            </a:r>
          </a:p>
          <a:p>
            <a:r>
              <a:rPr lang="en-GB" sz="2400" dirty="0" smtClean="0"/>
              <a:t>Based on five predefined GRADE </a:t>
            </a:r>
            <a:r>
              <a:rPr lang="en-GB" sz="2400" dirty="0" smtClean="0"/>
              <a:t>criteria</a:t>
            </a:r>
            <a:r>
              <a:rPr lang="en-GB" sz="1800" dirty="0" smtClean="0">
                <a:solidFill>
                  <a:srgbClr val="0070C0"/>
                </a:solidFill>
              </a:rPr>
              <a:t>[</a:t>
            </a:r>
            <a:r>
              <a:rPr lang="en-GB" sz="1800" dirty="0" err="1" smtClean="0">
                <a:solidFill>
                  <a:srgbClr val="0070C0"/>
                </a:solidFill>
              </a:rPr>
              <a:t>Guyatt</a:t>
            </a:r>
            <a:r>
              <a:rPr lang="en-GB" sz="1800" dirty="0" smtClean="0">
                <a:solidFill>
                  <a:srgbClr val="0070C0"/>
                </a:solidFill>
              </a:rPr>
              <a:t> </a:t>
            </a:r>
            <a:r>
              <a:rPr lang="en-GB" sz="1800" dirty="0" smtClean="0">
                <a:solidFill>
                  <a:srgbClr val="0070C0"/>
                </a:solidFill>
              </a:rPr>
              <a:t>GH 2011]</a:t>
            </a:r>
          </a:p>
          <a:p>
            <a:r>
              <a:rPr lang="en-GB" sz="2400" dirty="0" smtClean="0"/>
              <a:t>Quality assessment 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err="1" smtClean="0"/>
              <a:t>RCTs</a:t>
            </a:r>
            <a:r>
              <a:rPr lang="en-GB" sz="2400" dirty="0" smtClean="0"/>
              <a:t>) the guidelines for systematic reviews of the Cochrane Collaboration Back Review Group </a:t>
            </a:r>
            <a:r>
              <a:rPr lang="en-GB" sz="1800" dirty="0" smtClean="0">
                <a:solidFill>
                  <a:srgbClr val="0070C0"/>
                </a:solidFill>
              </a:rPr>
              <a:t>[</a:t>
            </a:r>
            <a:r>
              <a:rPr lang="nl-NL" sz="1800" dirty="0" smtClean="0">
                <a:solidFill>
                  <a:srgbClr val="0070C0"/>
                </a:solidFill>
              </a:rPr>
              <a:t>van Tulder MW1997</a:t>
            </a:r>
            <a:r>
              <a:rPr lang="en-GB" sz="1800" dirty="0" smtClean="0">
                <a:solidFill>
                  <a:srgbClr val="0070C0"/>
                </a:solidFill>
              </a:rPr>
              <a:t>, </a:t>
            </a:r>
            <a:r>
              <a:rPr lang="en-GB" sz="1800" dirty="0" err="1" smtClean="0">
                <a:solidFill>
                  <a:srgbClr val="0070C0"/>
                </a:solidFill>
              </a:rPr>
              <a:t>Furlan</a:t>
            </a:r>
            <a:r>
              <a:rPr lang="en-GB" sz="1800" dirty="0" smtClean="0">
                <a:solidFill>
                  <a:srgbClr val="0070C0"/>
                </a:solidFill>
              </a:rPr>
              <a:t> AD 2009].</a:t>
            </a:r>
          </a:p>
          <a:p>
            <a:pPr lvl="1">
              <a:buFont typeface="Arial" pitchFamily="34" charset="0"/>
              <a:buChar char="•"/>
            </a:pPr>
            <a:r>
              <a:rPr lang="en-GB" sz="2400" dirty="0" smtClean="0"/>
              <a:t>Observational studies STROBE guidelines were used to assess the quality.</a:t>
            </a:r>
            <a:r>
              <a:rPr lang="en-GB" sz="1800" dirty="0" smtClean="0">
                <a:solidFill>
                  <a:srgbClr val="0070C0"/>
                </a:solidFill>
              </a:rPr>
              <a:t>[</a:t>
            </a:r>
            <a:r>
              <a:rPr lang="en-GB" sz="1800" dirty="0" err="1" smtClean="0">
                <a:solidFill>
                  <a:srgbClr val="0070C0"/>
                </a:solidFill>
              </a:rPr>
              <a:t>Guyatt</a:t>
            </a:r>
            <a:r>
              <a:rPr lang="en-GB" sz="1800" dirty="0" smtClean="0">
                <a:solidFill>
                  <a:srgbClr val="0070C0"/>
                </a:solidFill>
              </a:rPr>
              <a:t> </a:t>
            </a:r>
            <a:r>
              <a:rPr lang="en-GB" sz="1800" dirty="0" smtClean="0">
                <a:solidFill>
                  <a:srgbClr val="0070C0"/>
                </a:solidFill>
              </a:rPr>
              <a:t>GH 2011].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A study of 823 reviews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Only 18 met the eligibility criterion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 smtClean="0"/>
              <a:t>9 Randomized Clinical Trials </a:t>
            </a:r>
          </a:p>
          <a:p>
            <a:pPr lvl="2">
              <a:buFont typeface="Wingdings" pitchFamily="2" charset="2"/>
              <a:buChar char="§"/>
            </a:pPr>
            <a:r>
              <a:rPr lang="en-GB" dirty="0" smtClean="0"/>
              <a:t>9 Observational studies</a:t>
            </a:r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18 studies contained NVPR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24 study arms measured by population drug resistance assay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18 study arms measured by more sensitive genotypic technique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1005</Words>
  <Application>Microsoft Office PowerPoint</Application>
  <PresentationFormat>A4 Paper (210x297 mm)</PresentationFormat>
  <Paragraphs>139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Effectiveness of drug interventions to reduce nevirapine resistance after  single-dose nevirapine as part of antiretroviral prophylaxis to prevent HIV mother-to-child transmission;   A systematic review and meta-analysis</vt:lpstr>
      <vt:lpstr>Outline</vt:lpstr>
      <vt:lpstr>Background information</vt:lpstr>
      <vt:lpstr>Study Objective</vt:lpstr>
      <vt:lpstr>Outcome Measures</vt:lpstr>
      <vt:lpstr>Methodology</vt:lpstr>
      <vt:lpstr>Data analysis </vt:lpstr>
      <vt:lpstr>Methodology</vt:lpstr>
      <vt:lpstr>Results</vt:lpstr>
      <vt:lpstr>RESULTS</vt:lpstr>
      <vt:lpstr>Results ….1</vt:lpstr>
      <vt:lpstr>Results ……2</vt:lpstr>
      <vt:lpstr>RESULTS…3</vt:lpstr>
      <vt:lpstr>Discussions 1</vt:lpstr>
      <vt:lpstr>Conclusions</vt:lpstr>
      <vt:lpstr>Acknowledgements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Gudy</dc:creator>
  <cp:lastModifiedBy>EVA</cp:lastModifiedBy>
  <cp:revision>156</cp:revision>
  <dcterms:created xsi:type="dcterms:W3CDTF">2012-03-26T06:15:14Z</dcterms:created>
  <dcterms:modified xsi:type="dcterms:W3CDTF">2013-11-28T06:11:39Z</dcterms:modified>
</cp:coreProperties>
</file>