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82" r:id="rId6"/>
    <p:sldId id="260" r:id="rId7"/>
    <p:sldId id="261" r:id="rId8"/>
    <p:sldId id="274" r:id="rId9"/>
    <p:sldId id="263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4" r:id="rId29"/>
    <p:sldId id="283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99"/>
    <a:srgbClr val="66CCFF"/>
    <a:srgbClr val="00FF00"/>
    <a:srgbClr val="7F7F7F"/>
    <a:srgbClr val="333333"/>
    <a:srgbClr val="00FF80"/>
    <a:srgbClr val="FF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20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06751B-7581-F94F-91D1-7EB486806580}" type="datetimeFigureOut">
              <a:rPr lang="en-US" smtClean="0"/>
              <a:t>11/27/13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32FEB9-443D-9547-8DDD-C40BCB667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79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32FEB9-443D-9547-8DDD-C40BCB6671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31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32FEB9-443D-9547-8DDD-C40BCB6671A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96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6BC5C-DF2E-0F49-B05A-0AB8FE138FA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943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3A72-73DD-DE4F-91E2-DC62CD8EDA0B}" type="datetimeFigureOut">
              <a:rPr lang="en-US" smtClean="0"/>
              <a:t>11/27/13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5638-156B-AD45-ABF0-374312582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34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3A72-73DD-DE4F-91E2-DC62CD8EDA0B}" type="datetimeFigureOut">
              <a:rPr lang="en-US" smtClean="0"/>
              <a:t>11/27/13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5638-156B-AD45-ABF0-374312582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26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3A72-73DD-DE4F-91E2-DC62CD8EDA0B}" type="datetimeFigureOut">
              <a:rPr lang="en-US" smtClean="0"/>
              <a:t>11/27/13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5638-156B-AD45-ABF0-374312582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56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3A72-73DD-DE4F-91E2-DC62CD8EDA0B}" type="datetimeFigureOut">
              <a:rPr lang="en-US" smtClean="0"/>
              <a:t>11/27/13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5638-156B-AD45-ABF0-374312582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82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3A72-73DD-DE4F-91E2-DC62CD8EDA0B}" type="datetimeFigureOut">
              <a:rPr lang="en-US" smtClean="0"/>
              <a:t>11/27/13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5638-156B-AD45-ABF0-374312582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98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3A72-73DD-DE4F-91E2-DC62CD8EDA0B}" type="datetimeFigureOut">
              <a:rPr lang="en-US" smtClean="0"/>
              <a:t>11/27/13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5638-156B-AD45-ABF0-374312582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45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3A72-73DD-DE4F-91E2-DC62CD8EDA0B}" type="datetimeFigureOut">
              <a:rPr lang="en-US" smtClean="0"/>
              <a:t>11/27/13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5638-156B-AD45-ABF0-374312582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8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3A72-73DD-DE4F-91E2-DC62CD8EDA0B}" type="datetimeFigureOut">
              <a:rPr lang="en-US" smtClean="0"/>
              <a:t>11/27/13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5638-156B-AD45-ABF0-374312582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78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3A72-73DD-DE4F-91E2-DC62CD8EDA0B}" type="datetimeFigureOut">
              <a:rPr lang="en-US" smtClean="0"/>
              <a:t>11/27/13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5638-156B-AD45-ABF0-374312582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63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3A72-73DD-DE4F-91E2-DC62CD8EDA0B}" type="datetimeFigureOut">
              <a:rPr lang="en-US" smtClean="0"/>
              <a:t>11/27/13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5638-156B-AD45-ABF0-374312582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51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3A72-73DD-DE4F-91E2-DC62CD8EDA0B}" type="datetimeFigureOut">
              <a:rPr lang="en-US" smtClean="0"/>
              <a:t>11/27/13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5638-156B-AD45-ABF0-374312582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57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03A72-73DD-DE4F-91E2-DC62CD8EDA0B}" type="datetimeFigureOut">
              <a:rPr lang="en-US" smtClean="0"/>
              <a:t>11/27/13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45638-156B-AD45-ABF0-374312582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33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4" Type="http://schemas.openxmlformats.org/officeDocument/2006/relationships/image" Target="../media/image1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4" Type="http://schemas.openxmlformats.org/officeDocument/2006/relationships/image" Target="../media/image2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4" Type="http://schemas.openxmlformats.org/officeDocument/2006/relationships/image" Target="../media/image2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5.docx"/><Relationship Id="rId4" Type="http://schemas.openxmlformats.org/officeDocument/2006/relationships/image" Target="../media/image24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1800" y="0"/>
            <a:ext cx="8453523" cy="4303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/>
              <a:t>MULTIDRUG RESISTANT-TUBERCULOSIS (MDR-TB) IN TANZANIA:APROACHES TO IMPROVE MANAGEMENT</a:t>
            </a:r>
            <a:r>
              <a:rPr lang="en-US" sz="2400" b="1" dirty="0" smtClean="0"/>
              <a:t>.</a:t>
            </a:r>
          </a:p>
          <a:p>
            <a:pPr algn="ctr">
              <a:lnSpc>
                <a:spcPct val="150000"/>
              </a:lnSpc>
            </a:pPr>
            <a:endParaRPr lang="en-US" sz="2400" b="1" dirty="0" smtClean="0"/>
          </a:p>
          <a:p>
            <a:pPr algn="ctr">
              <a:lnSpc>
                <a:spcPct val="150000"/>
              </a:lnSpc>
            </a:pPr>
            <a:r>
              <a:rPr lang="en-US" sz="2400" i="1" dirty="0" smtClean="0"/>
              <a:t>“Plasma </a:t>
            </a:r>
            <a:r>
              <a:rPr lang="en-US" sz="2400" i="1" dirty="0"/>
              <a:t>drug activity in patients on treatment for multidrug-resistant </a:t>
            </a:r>
            <a:r>
              <a:rPr lang="en-US" sz="2400" i="1" dirty="0" smtClean="0"/>
              <a:t>tuberculosis”</a:t>
            </a:r>
            <a:endParaRPr lang="en-US" sz="2400" i="1" dirty="0" smtClean="0">
              <a:effectLst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smtClean="0"/>
              <a:t> </a:t>
            </a:r>
          </a:p>
          <a:p>
            <a:pPr algn="ctr">
              <a:lnSpc>
                <a:spcPct val="150000"/>
              </a:lnSpc>
            </a:pP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34919" y="5473005"/>
            <a:ext cx="79009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898989"/>
                </a:solidFill>
                <a:latin typeface="Calibri" charset="0"/>
              </a:rPr>
              <a:t>Presenter</a:t>
            </a:r>
            <a:r>
              <a:rPr lang="en-US" sz="2800" dirty="0" smtClean="0">
                <a:solidFill>
                  <a:srgbClr val="898989"/>
                </a:solidFill>
                <a:latin typeface="Calibri" charset="0"/>
              </a:rPr>
              <a:t>: Stellah G Mpagama MD, MSc, PhD </a:t>
            </a:r>
            <a:r>
              <a:rPr lang="en-US" sz="2800" dirty="0" err="1" smtClean="0">
                <a:solidFill>
                  <a:srgbClr val="898989"/>
                </a:solidFill>
                <a:latin typeface="Calibri" charset="0"/>
              </a:rPr>
              <a:t>Cand</a:t>
            </a:r>
            <a:r>
              <a:rPr lang="en-US" sz="2800" dirty="0" smtClean="0">
                <a:solidFill>
                  <a:srgbClr val="898989"/>
                </a:solidFill>
                <a:latin typeface="Calibri" charset="0"/>
              </a:rPr>
              <a:t>.</a:t>
            </a:r>
          </a:p>
          <a:p>
            <a:r>
              <a:rPr lang="en-US" sz="2800" i="1" dirty="0">
                <a:solidFill>
                  <a:srgbClr val="898989"/>
                </a:solidFill>
                <a:latin typeface="Calibri" charset="0"/>
              </a:rPr>
              <a:t>	</a:t>
            </a:r>
            <a:r>
              <a:rPr lang="en-US" sz="2800" i="1" dirty="0" smtClean="0">
                <a:solidFill>
                  <a:srgbClr val="898989"/>
                </a:solidFill>
                <a:latin typeface="Calibri" charset="0"/>
              </a:rPr>
              <a:t>			</a:t>
            </a:r>
            <a:r>
              <a:rPr lang="en-US" sz="2800" dirty="0" smtClean="0">
                <a:solidFill>
                  <a:srgbClr val="898989"/>
                </a:solidFill>
                <a:latin typeface="Calibri" charset="0"/>
              </a:rPr>
              <a:t>KCMU-College Tanzania.</a:t>
            </a:r>
            <a:endParaRPr lang="en-US" sz="2800" i="1" dirty="0" smtClean="0">
              <a:solidFill>
                <a:srgbClr val="898989"/>
              </a:solidFill>
              <a:latin typeface="Calibri" charset="0"/>
            </a:endParaRPr>
          </a:p>
          <a:p>
            <a:endParaRPr lang="en-US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27683"/>
            <a:ext cx="9144000" cy="16558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83582"/>
            <a:ext cx="9144000" cy="80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8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5179"/>
            <a:ext cx="9144000" cy="553998"/>
          </a:xfrm>
          <a:prstGeom prst="rect">
            <a:avLst/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Material and Methods-Kilimanjaro, United Rep Tanzania</a:t>
            </a:r>
            <a:endParaRPr lang="en-US" sz="3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340919" y="947995"/>
            <a:ext cx="5036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Informed consent to MDR-TB patients</a:t>
            </a:r>
            <a:endParaRPr lang="en-US" sz="2400" b="1" dirty="0"/>
          </a:p>
        </p:txBody>
      </p:sp>
      <p:sp>
        <p:nvSpPr>
          <p:cNvPr id="4" name="Chevron 3"/>
          <p:cNvSpPr/>
          <p:nvPr/>
        </p:nvSpPr>
        <p:spPr>
          <a:xfrm rot="5400000">
            <a:off x="3840049" y="1423463"/>
            <a:ext cx="1023394" cy="995791"/>
          </a:xfrm>
          <a:prstGeom prst="chevron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351747" y="2330780"/>
            <a:ext cx="1286065" cy="312102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3070094" y="2330780"/>
            <a:ext cx="1281653" cy="312102"/>
          </a:xfrm>
          <a:prstGeom prst="lef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37812" y="1976837"/>
            <a:ext cx="2553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Pre  treatment sputum collection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22542" y="1668367"/>
            <a:ext cx="26808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Blood collection 2hrs and at least 2 weeks post medication</a:t>
            </a:r>
            <a:endParaRPr lang="en-US" sz="2000" dirty="0"/>
          </a:p>
        </p:txBody>
      </p:sp>
      <p:sp>
        <p:nvSpPr>
          <p:cNvPr id="9" name="Pentagon 8"/>
          <p:cNvSpPr/>
          <p:nvPr/>
        </p:nvSpPr>
        <p:spPr>
          <a:xfrm rot="5400000">
            <a:off x="1533061" y="2672779"/>
            <a:ext cx="609044" cy="549256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 9"/>
          <p:cNvSpPr/>
          <p:nvPr/>
        </p:nvSpPr>
        <p:spPr>
          <a:xfrm rot="5400000">
            <a:off x="6353415" y="2686687"/>
            <a:ext cx="567205" cy="563281"/>
          </a:xfrm>
          <a:prstGeom prst="homePlat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65209" y="3251927"/>
            <a:ext cx="1548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Plasma/Serum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82055" y="3251929"/>
            <a:ext cx="186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Culture in isolates</a:t>
            </a:r>
            <a:endParaRPr lang="en-US" dirty="0"/>
          </a:p>
        </p:txBody>
      </p:sp>
      <p:sp>
        <p:nvSpPr>
          <p:cNvPr id="13" name="Chevron 12"/>
          <p:cNvSpPr/>
          <p:nvPr/>
        </p:nvSpPr>
        <p:spPr>
          <a:xfrm rot="5400000">
            <a:off x="1378705" y="3238772"/>
            <a:ext cx="705335" cy="1219090"/>
          </a:xfrm>
          <a:prstGeom prst="chevron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hevron 13"/>
          <p:cNvSpPr/>
          <p:nvPr/>
        </p:nvSpPr>
        <p:spPr>
          <a:xfrm rot="5400000">
            <a:off x="6264532" y="3538783"/>
            <a:ext cx="705333" cy="870289"/>
          </a:xfrm>
          <a:prstGeom prst="chevron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590" y="4703536"/>
            <a:ext cx="2516944" cy="58477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Second line TB drug levels measurement</a:t>
            </a:r>
          </a:p>
        </p:txBody>
      </p:sp>
      <p:sp>
        <p:nvSpPr>
          <p:cNvPr id="22" name="Left Bracket 21"/>
          <p:cNvSpPr/>
          <p:nvPr/>
        </p:nvSpPr>
        <p:spPr>
          <a:xfrm rot="5400000" flipV="1">
            <a:off x="2051294" y="2986987"/>
            <a:ext cx="502551" cy="2930547"/>
          </a:xfrm>
          <a:prstGeom prst="leftBracket">
            <a:avLst>
              <a:gd name="adj" fmla="val 123078"/>
            </a:avLst>
          </a:prstGeom>
          <a:ln w="76200" cmpd="sng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ket 22"/>
          <p:cNvSpPr/>
          <p:nvPr/>
        </p:nvSpPr>
        <p:spPr>
          <a:xfrm rot="5400000" flipV="1">
            <a:off x="6474553" y="3112600"/>
            <a:ext cx="502551" cy="2930547"/>
          </a:xfrm>
          <a:prstGeom prst="leftBracket">
            <a:avLst>
              <a:gd name="adj" fmla="val 123078"/>
            </a:avLst>
          </a:prstGeom>
          <a:ln w="76200" cmpd="sng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298219" y="4829149"/>
            <a:ext cx="1785765" cy="58477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MIC using MYCOTB</a:t>
            </a:r>
          </a:p>
          <a:p>
            <a:r>
              <a:rPr lang="en-US" sz="1600" dirty="0" err="1" smtClean="0">
                <a:solidFill>
                  <a:srgbClr val="000000"/>
                </a:solidFill>
              </a:rPr>
              <a:t>Sensititre</a:t>
            </a:r>
            <a:r>
              <a:rPr lang="en-US" sz="1600" dirty="0" smtClean="0">
                <a:solidFill>
                  <a:srgbClr val="000000"/>
                </a:solidFill>
              </a:rPr>
              <a:t> plate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46882" y="4871020"/>
            <a:ext cx="2584512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Plasma Drug Assay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590" y="5325001"/>
            <a:ext cx="2494082" cy="1323439"/>
          </a:xfrm>
          <a:prstGeom prst="rect">
            <a:avLst/>
          </a:prstGeom>
          <a:ln w="5715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b="1" dirty="0" smtClean="0"/>
              <a:t>Levofloxacin (HPLC)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/>
              <a:t>Ethionamide (HPLC)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/>
              <a:t>Cycloserine (CA)</a:t>
            </a:r>
            <a:endParaRPr lang="en-US" b="1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/>
              <a:t>Pyrazinamide (GCMS)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/>
              <a:t>Kanamycin (LCTMS</a:t>
            </a:r>
            <a:r>
              <a:rPr lang="en-US" sz="1600" b="1" dirty="0" smtClean="0"/>
              <a:t>)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298218" y="5448111"/>
            <a:ext cx="1785765" cy="1200329"/>
          </a:xfrm>
          <a:prstGeom prst="rect">
            <a:avLst/>
          </a:prstGeom>
          <a:ln w="57150" cmpd="sng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Picturrepppppppppppppppp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29" name="Content Placeholder 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8" r="13438"/>
          <a:stretch>
            <a:fillRect/>
          </a:stretch>
        </p:blipFill>
        <p:spPr bwMode="auto">
          <a:xfrm>
            <a:off x="7368112" y="5413925"/>
            <a:ext cx="1645979" cy="1208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5029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5179"/>
            <a:ext cx="9144000" cy="584776"/>
          </a:xfrm>
          <a:prstGeom prst="rect">
            <a:avLst/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Data analysis</a:t>
            </a:r>
            <a:endParaRPr lang="en-US" sz="3200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1163067"/>
              </p:ext>
            </p:extLst>
          </p:nvPr>
        </p:nvGraphicFramePr>
        <p:xfrm>
          <a:off x="390739" y="1082543"/>
          <a:ext cx="8350537" cy="1890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" name="Document" r:id="rId3" imgW="5638800" imgH="952500" progId="Word.Document.12">
                  <p:embed/>
                </p:oleObj>
              </mc:Choice>
              <mc:Fallback>
                <p:oleObj name="Document" r:id="rId3" imgW="5638800" imgH="952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0739" y="1082543"/>
                        <a:ext cx="8350537" cy="18902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55313" y="2707610"/>
            <a:ext cx="7994496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charset="2"/>
              <a:buChar char="²"/>
            </a:pPr>
            <a:r>
              <a:rPr lang="en-US" sz="2400" dirty="0" err="1"/>
              <a:t>Mtb</a:t>
            </a:r>
            <a:r>
              <a:rPr lang="en-US" sz="2400" dirty="0"/>
              <a:t> TDA experiments were performed in duplicate at </a:t>
            </a:r>
            <a:r>
              <a:rPr lang="en-US" sz="2400" dirty="0" smtClean="0"/>
              <a:t>KCRI</a:t>
            </a:r>
          </a:p>
          <a:p>
            <a:pPr marL="285750" indent="-285750" algn="just">
              <a:lnSpc>
                <a:spcPct val="200000"/>
              </a:lnSpc>
              <a:buFont typeface="Wingdings" charset="2"/>
              <a:buChar char="²"/>
            </a:pPr>
            <a:r>
              <a:rPr lang="en-US" sz="2400" dirty="0" smtClean="0"/>
              <a:t>Means were compared using a t-test and standard deviation</a:t>
            </a:r>
          </a:p>
          <a:p>
            <a:pPr marL="285750" indent="-285750" algn="just">
              <a:lnSpc>
                <a:spcPct val="200000"/>
              </a:lnSpc>
              <a:buFont typeface="Wingdings" charset="2"/>
              <a:buChar char="²"/>
            </a:pPr>
            <a:r>
              <a:rPr lang="en-US" sz="2400" dirty="0" smtClean="0"/>
              <a:t>Medians compared by the Mann-Whitney test</a:t>
            </a:r>
          </a:p>
          <a:p>
            <a:pPr marL="285750" indent="-285750" algn="just">
              <a:lnSpc>
                <a:spcPct val="200000"/>
              </a:lnSpc>
              <a:buFont typeface="Wingdings" charset="2"/>
              <a:buChar char="²"/>
            </a:pPr>
            <a:r>
              <a:rPr lang="en-US" sz="2400" dirty="0" smtClean="0"/>
              <a:t>Correlation of continuous variable –Pearson’s coefficient</a:t>
            </a:r>
          </a:p>
        </p:txBody>
      </p:sp>
    </p:spTree>
    <p:extLst>
      <p:ext uri="{BB962C8B-B14F-4D97-AF65-F5344CB8AC3E}">
        <p14:creationId xmlns:p14="http://schemas.microsoft.com/office/powerpoint/2010/main" val="3372969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5179"/>
            <a:ext cx="9144000" cy="584776"/>
          </a:xfrm>
          <a:prstGeom prst="rect">
            <a:avLst/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Results- Virginia-USA</a:t>
            </a:r>
            <a:endParaRPr lang="en-US" sz="3200" b="1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0240392"/>
              </p:ext>
            </p:extLst>
          </p:nvPr>
        </p:nvGraphicFramePr>
        <p:xfrm>
          <a:off x="3939038" y="923925"/>
          <a:ext cx="4786312" cy="281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5" name="Document" r:id="rId3" imgW="5638800" imgH="2146300" progId="Word.Document.12">
                  <p:embed/>
                </p:oleObj>
              </mc:Choice>
              <mc:Fallback>
                <p:oleObj name="Document" r:id="rId3" imgW="5638800" imgH="2146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39038" y="923925"/>
                        <a:ext cx="4786312" cy="2811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33608" y="1660854"/>
            <a:ext cx="204440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 –MDR-TB isolates </a:t>
            </a:r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1- XDR-TB isolate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2651445" y="1660854"/>
            <a:ext cx="978408" cy="48463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20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65179"/>
            <a:ext cx="9144000" cy="584776"/>
          </a:xfrm>
          <a:prstGeom prst="rect">
            <a:avLst/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Results- Virginia…………………….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203305" y="1108951"/>
            <a:ext cx="3251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Figure </a:t>
            </a:r>
            <a:r>
              <a:rPr lang="en-US" b="1" dirty="0" smtClean="0"/>
              <a:t>1- TDA of different drugs</a:t>
            </a:r>
            <a:r>
              <a:rPr lang="en-US" dirty="0" smtClean="0"/>
              <a:t>. </a:t>
            </a:r>
            <a:endParaRPr lang="en-US" dirty="0"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841" y="1875801"/>
            <a:ext cx="6475110" cy="43906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899" y="4600178"/>
            <a:ext cx="1558389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PZA – 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Growth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9899" y="5250829"/>
            <a:ext cx="1796886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Ethionamide</a:t>
            </a:r>
          </a:p>
          <a:p>
            <a:r>
              <a:rPr lang="en-US" b="1" dirty="0">
                <a:solidFill>
                  <a:srgbClr val="000000"/>
                </a:solidFill>
              </a:rPr>
              <a:t>Cycloserine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8008" y="5897160"/>
            <a:ext cx="2561068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Kanamycin </a:t>
            </a:r>
            <a:r>
              <a:rPr lang="en-US" dirty="0" err="1" smtClean="0">
                <a:solidFill>
                  <a:srgbClr val="000000"/>
                </a:solidFill>
              </a:rPr>
              <a:t>vs</a:t>
            </a:r>
            <a:r>
              <a:rPr lang="en-US" dirty="0" smtClean="0">
                <a:solidFill>
                  <a:srgbClr val="000000"/>
                </a:solidFill>
              </a:rPr>
              <a:t> Amikacin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8008" y="6290085"/>
            <a:ext cx="256106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Ofloxacin </a:t>
            </a:r>
            <a:r>
              <a:rPr lang="en-US" dirty="0" err="1" smtClean="0">
                <a:solidFill>
                  <a:srgbClr val="000000"/>
                </a:solidFill>
              </a:rPr>
              <a:t>vs</a:t>
            </a:r>
            <a:r>
              <a:rPr lang="en-US" dirty="0" smtClean="0">
                <a:solidFill>
                  <a:srgbClr val="000000"/>
                </a:solidFill>
              </a:rPr>
              <a:t> Moxifloxacin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460" y="5897160"/>
            <a:ext cx="1519919" cy="8387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0982" y="915507"/>
            <a:ext cx="1116398" cy="96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69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5179"/>
            <a:ext cx="9144000" cy="584776"/>
          </a:xfrm>
          <a:prstGeom prst="rect">
            <a:avLst/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Results- Virginia…………………….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002071"/>
            <a:ext cx="914400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TDA checkerboard of increasing concentration of moxifloxacin and kanamycin against M/XDR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468" y="1456551"/>
            <a:ext cx="3809708" cy="26327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09" y="3475233"/>
            <a:ext cx="4088809" cy="2930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109" y="1762197"/>
            <a:ext cx="236475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Figure 2a: XDR isolates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098005" y="1912075"/>
            <a:ext cx="1716463" cy="55827"/>
          </a:xfrm>
          <a:prstGeom prst="straightConnector1">
            <a:avLst/>
          </a:prstGeom>
          <a:ln w="38100" cap="flat" cmpd="sng">
            <a:solidFill>
              <a:schemeClr val="tx1"/>
            </a:solidFill>
            <a:prstDash val="lgDash"/>
            <a:beve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40778" y="5219827"/>
            <a:ext cx="2403222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Figure 2b: MDR isolates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674918" y="5373350"/>
            <a:ext cx="1939742" cy="215809"/>
          </a:xfrm>
          <a:prstGeom prst="straightConnector1">
            <a:avLst/>
          </a:prstGeom>
          <a:ln w="38100" cap="sq" cmpd="sng">
            <a:solidFill>
              <a:schemeClr val="tx1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994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5179"/>
            <a:ext cx="9144000" cy="584776"/>
          </a:xfrm>
          <a:prstGeom prst="rect">
            <a:avLst/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Results- Virginia…………………….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41929" y="1549200"/>
            <a:ext cx="8148384" cy="90024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Additive dose response relationship was observed at the lowest concentrations of 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0000"/>
                </a:solidFill>
              </a:rPr>
              <a:t>	Moxifloxacin and Kanamycin with MDR but not the XDR strain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1929" y="2861135"/>
            <a:ext cx="8148384" cy="256224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Regimen used in the standard MDR-TB treatment at Kibong’oto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0000"/>
                </a:solidFill>
              </a:rPr>
              <a:t>[Kanamycin, Ofloxacin, Ethionamide ,Pyrazinamide and Cycloserine]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0000"/>
                </a:solidFill>
              </a:rPr>
              <a:t>	Mean TDA = 1.57 ± 0.17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When Moxifloxacin was substituted for Ofloxacin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Mean TDA = 1.80 ± 0.17 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0000"/>
                </a:solidFill>
              </a:rPr>
              <a:t>The increase was significant (p = 0.03)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13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65179"/>
            <a:ext cx="9144000" cy="584776"/>
          </a:xfrm>
          <a:prstGeom prst="rect">
            <a:avLst/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Results</a:t>
            </a:r>
            <a:r>
              <a:rPr lang="en-US" sz="3200" b="1" dirty="0"/>
              <a:t> </a:t>
            </a:r>
            <a:r>
              <a:rPr lang="en-US" sz="3200" b="1" dirty="0" smtClean="0"/>
              <a:t>- Tanzania</a:t>
            </a:r>
            <a:endParaRPr lang="en-US" sz="3200" b="1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6466671"/>
              </p:ext>
            </p:extLst>
          </p:nvPr>
        </p:nvGraphicFramePr>
        <p:xfrm>
          <a:off x="558199" y="949059"/>
          <a:ext cx="7758968" cy="5573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1" name="Document" r:id="rId3" imgW="5638800" imgH="5283200" progId="Word.Document.12">
                  <p:embed/>
                </p:oleObj>
              </mc:Choice>
              <mc:Fallback>
                <p:oleObj name="Document" r:id="rId3" imgW="5638800" imgH="5283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8199" y="949059"/>
                        <a:ext cx="7758968" cy="55739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3569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5179"/>
            <a:ext cx="9144000" cy="584776"/>
          </a:xfrm>
          <a:prstGeom prst="rect">
            <a:avLst/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Results - Tanzania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0" y="963016"/>
            <a:ext cx="9144000" cy="7478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000000"/>
                </a:solidFill>
              </a:rPr>
              <a:t>Table 1. Drug concentrations (C</a:t>
            </a:r>
            <a:r>
              <a:rPr lang="en-US" b="1" baseline="-25000" dirty="0">
                <a:solidFill>
                  <a:srgbClr val="000000"/>
                </a:solidFill>
              </a:rPr>
              <a:t>2hr</a:t>
            </a:r>
            <a:r>
              <a:rPr lang="en-US" b="1" dirty="0">
                <a:solidFill>
                  <a:srgbClr val="000000"/>
                </a:solidFill>
              </a:rPr>
              <a:t>) and C</a:t>
            </a:r>
            <a:r>
              <a:rPr lang="en-US" b="1" baseline="-25000" dirty="0">
                <a:solidFill>
                  <a:srgbClr val="000000"/>
                </a:solidFill>
              </a:rPr>
              <a:t>2hr</a:t>
            </a:r>
            <a:r>
              <a:rPr lang="en-US" b="1" dirty="0">
                <a:solidFill>
                  <a:srgbClr val="000000"/>
                </a:solidFill>
              </a:rPr>
              <a:t>/ minimum inhibitory concentrations (MIC) in patients on treatment for MDR-TB</a:t>
            </a:r>
            <a:endParaRPr lang="en-US" dirty="0">
              <a:solidFill>
                <a:srgbClr val="000000"/>
              </a:solidFill>
              <a:effectLst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9358089"/>
              </p:ext>
            </p:extLst>
          </p:nvPr>
        </p:nvGraphicFramePr>
        <p:xfrm>
          <a:off x="111640" y="1814377"/>
          <a:ext cx="8917231" cy="4887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6" name="Document" r:id="rId3" imgW="6527800" imgH="4991100" progId="Word.Document.12">
                  <p:embed/>
                </p:oleObj>
              </mc:Choice>
              <mc:Fallback>
                <p:oleObj name="Document" r:id="rId3" imgW="6527800" imgH="4991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640" y="1814377"/>
                        <a:ext cx="8917231" cy="4887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9429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5179"/>
            <a:ext cx="9144000" cy="584776"/>
          </a:xfrm>
          <a:prstGeom prst="rect">
            <a:avLst/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Results - Tanzania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09325" y="1242152"/>
            <a:ext cx="6266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TDA distribution and correlation with C2hr/MIC</a:t>
            </a:r>
            <a:endParaRPr lang="en-US" sz="2400" b="1" dirty="0"/>
          </a:p>
        </p:txBody>
      </p:sp>
      <p:sp>
        <p:nvSpPr>
          <p:cNvPr id="5" name="Freeform 4"/>
          <p:cNvSpPr/>
          <p:nvPr/>
        </p:nvSpPr>
        <p:spPr>
          <a:xfrm>
            <a:off x="4912153" y="1130497"/>
            <a:ext cx="1442673" cy="767622"/>
          </a:xfrm>
          <a:custGeom>
            <a:avLst/>
            <a:gdLst>
              <a:gd name="connsiteX0" fmla="*/ 55820 w 1442673"/>
              <a:gd name="connsiteY0" fmla="*/ 125611 h 767622"/>
              <a:gd name="connsiteX1" fmla="*/ 181414 w 1442673"/>
              <a:gd name="connsiteY1" fmla="*/ 111654 h 767622"/>
              <a:gd name="connsiteX2" fmla="*/ 265144 w 1442673"/>
              <a:gd name="connsiteY2" fmla="*/ 97697 h 767622"/>
              <a:gd name="connsiteX3" fmla="*/ 530289 w 1442673"/>
              <a:gd name="connsiteY3" fmla="*/ 83741 h 767622"/>
              <a:gd name="connsiteX4" fmla="*/ 1018713 w 1442673"/>
              <a:gd name="connsiteY4" fmla="*/ 111654 h 767622"/>
              <a:gd name="connsiteX5" fmla="*/ 1060578 w 1442673"/>
              <a:gd name="connsiteY5" fmla="*/ 125611 h 767622"/>
              <a:gd name="connsiteX6" fmla="*/ 1116398 w 1442673"/>
              <a:gd name="connsiteY6" fmla="*/ 139568 h 767622"/>
              <a:gd name="connsiteX7" fmla="*/ 1158263 w 1442673"/>
              <a:gd name="connsiteY7" fmla="*/ 153524 h 767622"/>
              <a:gd name="connsiteX8" fmla="*/ 1214083 w 1442673"/>
              <a:gd name="connsiteY8" fmla="*/ 167481 h 767622"/>
              <a:gd name="connsiteX9" fmla="*/ 1269903 w 1442673"/>
              <a:gd name="connsiteY9" fmla="*/ 195395 h 767622"/>
              <a:gd name="connsiteX10" fmla="*/ 1395498 w 1442673"/>
              <a:gd name="connsiteY10" fmla="*/ 251222 h 767622"/>
              <a:gd name="connsiteX11" fmla="*/ 1423407 w 1442673"/>
              <a:gd name="connsiteY11" fmla="*/ 293092 h 767622"/>
              <a:gd name="connsiteX12" fmla="*/ 1423407 w 1442673"/>
              <a:gd name="connsiteY12" fmla="*/ 516400 h 767622"/>
              <a:gd name="connsiteX13" fmla="*/ 1367588 w 1442673"/>
              <a:gd name="connsiteY13" fmla="*/ 544313 h 767622"/>
              <a:gd name="connsiteX14" fmla="*/ 1283858 w 1442673"/>
              <a:gd name="connsiteY14" fmla="*/ 600140 h 767622"/>
              <a:gd name="connsiteX15" fmla="*/ 1241993 w 1442673"/>
              <a:gd name="connsiteY15" fmla="*/ 614097 h 767622"/>
              <a:gd name="connsiteX16" fmla="*/ 1200128 w 1442673"/>
              <a:gd name="connsiteY16" fmla="*/ 642011 h 767622"/>
              <a:gd name="connsiteX17" fmla="*/ 1046623 w 1442673"/>
              <a:gd name="connsiteY17" fmla="*/ 683881 h 767622"/>
              <a:gd name="connsiteX18" fmla="*/ 1004758 w 1442673"/>
              <a:gd name="connsiteY18" fmla="*/ 711795 h 767622"/>
              <a:gd name="connsiteX19" fmla="*/ 962893 w 1442673"/>
              <a:gd name="connsiteY19" fmla="*/ 725751 h 767622"/>
              <a:gd name="connsiteX20" fmla="*/ 781478 w 1442673"/>
              <a:gd name="connsiteY20" fmla="*/ 767622 h 767622"/>
              <a:gd name="connsiteX21" fmla="*/ 348874 w 1442673"/>
              <a:gd name="connsiteY21" fmla="*/ 753665 h 767622"/>
              <a:gd name="connsiteX22" fmla="*/ 279099 w 1442673"/>
              <a:gd name="connsiteY22" fmla="*/ 739708 h 767622"/>
              <a:gd name="connsiteX23" fmla="*/ 195369 w 1442673"/>
              <a:gd name="connsiteY23" fmla="*/ 711795 h 767622"/>
              <a:gd name="connsiteX24" fmla="*/ 69775 w 1442673"/>
              <a:gd name="connsiteY24" fmla="*/ 614097 h 767622"/>
              <a:gd name="connsiteX25" fmla="*/ 27910 w 1442673"/>
              <a:gd name="connsiteY25" fmla="*/ 530357 h 767622"/>
              <a:gd name="connsiteX26" fmla="*/ 0 w 1442673"/>
              <a:gd name="connsiteY26" fmla="*/ 432659 h 767622"/>
              <a:gd name="connsiteX27" fmla="*/ 41865 w 1442673"/>
              <a:gd name="connsiteY27" fmla="*/ 223308 h 767622"/>
              <a:gd name="connsiteX28" fmla="*/ 83729 w 1442673"/>
              <a:gd name="connsiteY28" fmla="*/ 195395 h 767622"/>
              <a:gd name="connsiteX29" fmla="*/ 181414 w 1442673"/>
              <a:gd name="connsiteY29" fmla="*/ 97697 h 767622"/>
              <a:gd name="connsiteX30" fmla="*/ 223279 w 1442673"/>
              <a:gd name="connsiteY30" fmla="*/ 69784 h 767622"/>
              <a:gd name="connsiteX31" fmla="*/ 334919 w 1442673"/>
              <a:gd name="connsiteY31" fmla="*/ 27914 h 767622"/>
              <a:gd name="connsiteX32" fmla="*/ 446559 w 1442673"/>
              <a:gd name="connsiteY32" fmla="*/ 0 h 767622"/>
              <a:gd name="connsiteX33" fmla="*/ 879163 w 1442673"/>
              <a:gd name="connsiteY33" fmla="*/ 13957 h 767622"/>
              <a:gd name="connsiteX34" fmla="*/ 921028 w 1442673"/>
              <a:gd name="connsiteY34" fmla="*/ 27914 h 767622"/>
              <a:gd name="connsiteX35" fmla="*/ 1032668 w 1442673"/>
              <a:gd name="connsiteY35" fmla="*/ 13957 h 767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442673" h="767622">
                <a:moveTo>
                  <a:pt x="55820" y="125611"/>
                </a:moveTo>
                <a:cubicBezTo>
                  <a:pt x="97685" y="120959"/>
                  <a:pt x="139661" y="117222"/>
                  <a:pt x="181414" y="111654"/>
                </a:cubicBezTo>
                <a:cubicBezTo>
                  <a:pt x="209461" y="107914"/>
                  <a:pt x="236939" y="99954"/>
                  <a:pt x="265144" y="97697"/>
                </a:cubicBezTo>
                <a:cubicBezTo>
                  <a:pt x="353366" y="90638"/>
                  <a:pt x="441907" y="88393"/>
                  <a:pt x="530289" y="83741"/>
                </a:cubicBezTo>
                <a:cubicBezTo>
                  <a:pt x="633718" y="87572"/>
                  <a:pt x="875115" y="85542"/>
                  <a:pt x="1018713" y="111654"/>
                </a:cubicBezTo>
                <a:cubicBezTo>
                  <a:pt x="1033186" y="114286"/>
                  <a:pt x="1046434" y="121569"/>
                  <a:pt x="1060578" y="125611"/>
                </a:cubicBezTo>
                <a:cubicBezTo>
                  <a:pt x="1079019" y="130881"/>
                  <a:pt x="1097957" y="134298"/>
                  <a:pt x="1116398" y="139568"/>
                </a:cubicBezTo>
                <a:cubicBezTo>
                  <a:pt x="1130542" y="143610"/>
                  <a:pt x="1144119" y="149482"/>
                  <a:pt x="1158263" y="153524"/>
                </a:cubicBezTo>
                <a:cubicBezTo>
                  <a:pt x="1176704" y="158794"/>
                  <a:pt x="1196125" y="160746"/>
                  <a:pt x="1214083" y="167481"/>
                </a:cubicBezTo>
                <a:cubicBezTo>
                  <a:pt x="1233562" y="174787"/>
                  <a:pt x="1250588" y="187668"/>
                  <a:pt x="1269903" y="195395"/>
                </a:cubicBezTo>
                <a:cubicBezTo>
                  <a:pt x="1394456" y="245223"/>
                  <a:pt x="1314953" y="197518"/>
                  <a:pt x="1395498" y="251222"/>
                </a:cubicBezTo>
                <a:cubicBezTo>
                  <a:pt x="1404801" y="265179"/>
                  <a:pt x="1415907" y="278089"/>
                  <a:pt x="1423407" y="293092"/>
                </a:cubicBezTo>
                <a:cubicBezTo>
                  <a:pt x="1455852" y="357991"/>
                  <a:pt x="1441334" y="462612"/>
                  <a:pt x="1423407" y="516400"/>
                </a:cubicBezTo>
                <a:cubicBezTo>
                  <a:pt x="1416829" y="536136"/>
                  <a:pt x="1385426" y="533609"/>
                  <a:pt x="1367588" y="544313"/>
                </a:cubicBezTo>
                <a:cubicBezTo>
                  <a:pt x="1338824" y="561573"/>
                  <a:pt x="1315681" y="589531"/>
                  <a:pt x="1283858" y="600140"/>
                </a:cubicBezTo>
                <a:cubicBezTo>
                  <a:pt x="1269903" y="604792"/>
                  <a:pt x="1255150" y="607518"/>
                  <a:pt x="1241993" y="614097"/>
                </a:cubicBezTo>
                <a:cubicBezTo>
                  <a:pt x="1226992" y="621599"/>
                  <a:pt x="1215832" y="636121"/>
                  <a:pt x="1200128" y="642011"/>
                </a:cubicBezTo>
                <a:cubicBezTo>
                  <a:pt x="1140215" y="664482"/>
                  <a:pt x="1104840" y="645064"/>
                  <a:pt x="1046623" y="683881"/>
                </a:cubicBezTo>
                <a:cubicBezTo>
                  <a:pt x="1032668" y="693186"/>
                  <a:pt x="1019759" y="704293"/>
                  <a:pt x="1004758" y="711795"/>
                </a:cubicBezTo>
                <a:cubicBezTo>
                  <a:pt x="991601" y="718374"/>
                  <a:pt x="977085" y="721880"/>
                  <a:pt x="962893" y="725751"/>
                </a:cubicBezTo>
                <a:cubicBezTo>
                  <a:pt x="870312" y="751003"/>
                  <a:pt x="862853" y="751345"/>
                  <a:pt x="781478" y="767622"/>
                </a:cubicBezTo>
                <a:cubicBezTo>
                  <a:pt x="637277" y="762970"/>
                  <a:pt x="492928" y="761669"/>
                  <a:pt x="348874" y="753665"/>
                </a:cubicBezTo>
                <a:cubicBezTo>
                  <a:pt x="325191" y="752349"/>
                  <a:pt x="301982" y="745950"/>
                  <a:pt x="279099" y="739708"/>
                </a:cubicBezTo>
                <a:cubicBezTo>
                  <a:pt x="250716" y="731966"/>
                  <a:pt x="195369" y="711795"/>
                  <a:pt x="195369" y="711795"/>
                </a:cubicBezTo>
                <a:cubicBezTo>
                  <a:pt x="95218" y="645019"/>
                  <a:pt x="135357" y="679690"/>
                  <a:pt x="69775" y="614097"/>
                </a:cubicBezTo>
                <a:cubicBezTo>
                  <a:pt x="34697" y="508851"/>
                  <a:pt x="82016" y="638583"/>
                  <a:pt x="27910" y="530357"/>
                </a:cubicBezTo>
                <a:cubicBezTo>
                  <a:pt x="17900" y="510335"/>
                  <a:pt x="4471" y="450544"/>
                  <a:pt x="0" y="432659"/>
                </a:cubicBezTo>
                <a:cubicBezTo>
                  <a:pt x="6394" y="355924"/>
                  <a:pt x="-14436" y="279616"/>
                  <a:pt x="41865" y="223308"/>
                </a:cubicBezTo>
                <a:cubicBezTo>
                  <a:pt x="53724" y="211448"/>
                  <a:pt x="69774" y="204699"/>
                  <a:pt x="83729" y="195395"/>
                </a:cubicBezTo>
                <a:cubicBezTo>
                  <a:pt x="108290" y="121700"/>
                  <a:pt x="85444" y="161685"/>
                  <a:pt x="181414" y="97697"/>
                </a:cubicBezTo>
                <a:cubicBezTo>
                  <a:pt x="195369" y="88393"/>
                  <a:pt x="207707" y="76014"/>
                  <a:pt x="223279" y="69784"/>
                </a:cubicBezTo>
                <a:cubicBezTo>
                  <a:pt x="244635" y="61240"/>
                  <a:pt x="305741" y="35209"/>
                  <a:pt x="334919" y="27914"/>
                </a:cubicBezTo>
                <a:lnTo>
                  <a:pt x="446559" y="0"/>
                </a:lnTo>
                <a:cubicBezTo>
                  <a:pt x="590760" y="4652"/>
                  <a:pt x="735136" y="5484"/>
                  <a:pt x="879163" y="13957"/>
                </a:cubicBezTo>
                <a:cubicBezTo>
                  <a:pt x="893848" y="14821"/>
                  <a:pt x="906318" y="27914"/>
                  <a:pt x="921028" y="27914"/>
                </a:cubicBezTo>
                <a:cubicBezTo>
                  <a:pt x="958531" y="27914"/>
                  <a:pt x="1032668" y="13957"/>
                  <a:pt x="1032668" y="13957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354827" y="1284021"/>
            <a:ext cx="748257" cy="307049"/>
          </a:xfrm>
          <a:prstGeom prst="straightConnector1">
            <a:avLst/>
          </a:prstGeom>
          <a:ln w="57150" cap="sq" cmpd="sng">
            <a:solidFill>
              <a:schemeClr val="tx1">
                <a:lumMod val="95000"/>
                <a:lumOff val="5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110308" y="1113313"/>
            <a:ext cx="2033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Pharmacodyanamic</a:t>
            </a: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proxy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898119"/>
            <a:ext cx="9251251" cy="1190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en-US" sz="2000" dirty="0" smtClean="0"/>
              <a:t>Mean Time to Positivity 104.8 ± 16.0 hours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en-US" sz="2000" dirty="0" smtClean="0"/>
              <a:t>Mean TDA for -2logkilling was 1.9 ± 0.48 (did not differ with Virginia experiment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en-US" sz="2000" dirty="0" smtClean="0"/>
              <a:t>Mean TDA of subjects while on MDR-TB regimen was 2.25 ± 0.55 (min/max 1.42- 4.9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87" y="3255669"/>
            <a:ext cx="4831039" cy="3225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9325" y="3405448"/>
            <a:ext cx="948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Figure 3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354826" y="4298680"/>
            <a:ext cx="2727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Comparison of the mean</a:t>
            </a:r>
          </a:p>
          <a:p>
            <a:r>
              <a:rPr lang="en-US" dirty="0" smtClean="0"/>
              <a:t>C2hr/MIC in patients with</a:t>
            </a:r>
          </a:p>
          <a:p>
            <a:r>
              <a:rPr lang="en-US" dirty="0" smtClean="0"/>
              <a:t>Very low TDA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526172" y="4829037"/>
            <a:ext cx="655884" cy="97697"/>
          </a:xfrm>
          <a:prstGeom prst="straightConnector1">
            <a:avLst/>
          </a:prstGeom>
          <a:ln w="76200" cap="sq" cmpd="sng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31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5179"/>
            <a:ext cx="9144000" cy="584776"/>
          </a:xfrm>
          <a:prstGeom prst="rect">
            <a:avLst/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Results</a:t>
            </a:r>
            <a:r>
              <a:rPr lang="en-US" sz="3200" b="1" dirty="0"/>
              <a:t> </a:t>
            </a:r>
            <a:r>
              <a:rPr lang="en-US" sz="3200" b="1" dirty="0" smtClean="0"/>
              <a:t>- Tanzania</a:t>
            </a:r>
            <a:endParaRPr lang="en-US" sz="3200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0737916"/>
              </p:ext>
            </p:extLst>
          </p:nvPr>
        </p:nvGraphicFramePr>
        <p:xfrm>
          <a:off x="711704" y="1074670"/>
          <a:ext cx="8038068" cy="4591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2" name="Document" r:id="rId3" imgW="5956300" imgH="3873500" progId="Word.Document.12">
                  <p:embed/>
                </p:oleObj>
              </mc:Choice>
              <mc:Fallback>
                <p:oleObj name="Document" r:id="rId3" imgW="5956300" imgH="3873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1704" y="1074670"/>
                        <a:ext cx="8038068" cy="45917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0304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9325" y="334206"/>
            <a:ext cx="8735817" cy="523220"/>
          </a:xfrm>
          <a:prstGeom prst="rect">
            <a:avLst/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/>
              <a:t>Definition of terms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09325" y="857426"/>
            <a:ext cx="8735817" cy="58169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C</a:t>
            </a:r>
            <a:r>
              <a:rPr lang="en-US" sz="2400" baseline="-25000" dirty="0" smtClean="0"/>
              <a:t>2hr -  </a:t>
            </a:r>
            <a:r>
              <a:rPr lang="en-US" dirty="0" smtClean="0"/>
              <a:t>Drug concentration in the blood/plasma attained 2 hours post medication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sz="2400" dirty="0" smtClean="0"/>
              <a:t>C</a:t>
            </a:r>
            <a:r>
              <a:rPr lang="en-US" sz="2400" baseline="-25000" dirty="0" smtClean="0"/>
              <a:t>max - </a:t>
            </a:r>
            <a:r>
              <a:rPr lang="en-US" sz="2400" dirty="0"/>
              <a:t> </a:t>
            </a:r>
            <a:r>
              <a:rPr lang="en-US" dirty="0" smtClean="0"/>
              <a:t>Maximum drug concentration attained in the blood within 24 </a:t>
            </a:r>
            <a:r>
              <a:rPr lang="en-US" dirty="0" err="1" smtClean="0"/>
              <a:t>hrs</a:t>
            </a:r>
            <a:r>
              <a:rPr lang="en-US" dirty="0" smtClean="0"/>
              <a:t> post medication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sz="2400" dirty="0"/>
              <a:t>First line anti-</a:t>
            </a:r>
            <a:r>
              <a:rPr lang="en-US" sz="2400" dirty="0" smtClean="0"/>
              <a:t>TB – </a:t>
            </a:r>
            <a:r>
              <a:rPr lang="en-US" dirty="0" smtClean="0"/>
              <a:t>Medication used to treat common TB 				 			                                     (</a:t>
            </a:r>
            <a:r>
              <a:rPr lang="en-US" dirty="0" err="1" smtClean="0"/>
              <a:t>Rifampicin,Isoniazid,Pyrazinamide</a:t>
            </a:r>
            <a:r>
              <a:rPr lang="en-US" dirty="0" smtClean="0"/>
              <a:t> and Ethambutol</a:t>
            </a:r>
            <a:r>
              <a:rPr lang="en-US" dirty="0" smtClean="0"/>
              <a:t>)</a:t>
            </a:r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sz="2400" dirty="0"/>
              <a:t>Secondline anti-TB – </a:t>
            </a:r>
            <a:r>
              <a:rPr lang="en-US" dirty="0"/>
              <a:t>Medication used to treat MDR-TB [Injectables (</a:t>
            </a:r>
            <a:r>
              <a:rPr lang="en-US" dirty="0" err="1"/>
              <a:t>kanamycin,amikacin,capreomycin</a:t>
            </a:r>
            <a:r>
              <a:rPr lang="en-US" dirty="0"/>
              <a:t>) Flouroquinolone class (</a:t>
            </a:r>
            <a:r>
              <a:rPr lang="en-US" dirty="0" err="1"/>
              <a:t>Ofloxacin,Levofloxacin</a:t>
            </a:r>
            <a:r>
              <a:rPr lang="en-US" dirty="0"/>
              <a:t> and Moxifloxacin),Group 4 (</a:t>
            </a:r>
            <a:r>
              <a:rPr lang="en-US" dirty="0" err="1"/>
              <a:t>Ethionamide,Cycoserine</a:t>
            </a:r>
            <a:r>
              <a:rPr lang="en-US" dirty="0"/>
              <a:t> and Para-aminosalyclic acid)</a:t>
            </a:r>
            <a:r>
              <a:rPr lang="en-US" dirty="0" smtClean="0"/>
              <a:t>]</a:t>
            </a:r>
            <a:endParaRPr lang="en-US" dirty="0"/>
          </a:p>
          <a:p>
            <a:pPr>
              <a:lnSpc>
                <a:spcPct val="200000"/>
              </a:lnSpc>
            </a:pPr>
            <a:r>
              <a:rPr lang="en-US" sz="2400" dirty="0"/>
              <a:t>MDR-</a:t>
            </a:r>
            <a:r>
              <a:rPr lang="en-US" sz="2400" dirty="0" smtClean="0"/>
              <a:t>TB</a:t>
            </a:r>
            <a:r>
              <a:rPr lang="en-US" dirty="0" smtClean="0"/>
              <a:t>- </a:t>
            </a:r>
            <a:r>
              <a:rPr lang="en-US" dirty="0" err="1" smtClean="0"/>
              <a:t>Invitro</a:t>
            </a:r>
            <a:r>
              <a:rPr lang="en-US" dirty="0" smtClean="0"/>
              <a:t> resistance of </a:t>
            </a:r>
            <a:r>
              <a:rPr lang="en-US" dirty="0" err="1" smtClean="0"/>
              <a:t>Mtb</a:t>
            </a:r>
            <a:r>
              <a:rPr lang="en-US" dirty="0" smtClean="0"/>
              <a:t> isolates to at least both Isoniazid and </a:t>
            </a:r>
            <a:r>
              <a:rPr lang="en-US" dirty="0" smtClean="0"/>
              <a:t>Rifampicin</a:t>
            </a:r>
            <a:endParaRPr lang="en-US" dirty="0"/>
          </a:p>
          <a:p>
            <a:pPr algn="just"/>
            <a:endParaRPr lang="en-US" dirty="0"/>
          </a:p>
          <a:p>
            <a:r>
              <a:rPr lang="en-US" sz="2400" dirty="0" smtClean="0"/>
              <a:t>XDR</a:t>
            </a:r>
            <a:r>
              <a:rPr lang="en-US" sz="2400" dirty="0"/>
              <a:t>-</a:t>
            </a:r>
            <a:r>
              <a:rPr lang="en-US" sz="2400" dirty="0" smtClean="0"/>
              <a:t>TB- </a:t>
            </a:r>
            <a:r>
              <a:rPr lang="en-US" dirty="0" err="1" smtClean="0"/>
              <a:t>Invitro</a:t>
            </a:r>
            <a:r>
              <a:rPr lang="en-US" dirty="0" smtClean="0"/>
              <a:t> resistance of MDR-TB isolates to at least one injectable and 		    		             flouroquinolone class</a:t>
            </a:r>
            <a:endParaRPr lang="en-US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27002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5179"/>
            <a:ext cx="9144000" cy="584776"/>
          </a:xfrm>
          <a:prstGeom prst="rect">
            <a:avLst/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Discussion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37236" y="1228194"/>
            <a:ext cx="8470672" cy="48197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In this study of Plasma Drug Activity</a:t>
            </a:r>
          </a:p>
          <a:p>
            <a:endParaRPr lang="en-US" sz="2400" dirty="0" smtClean="0"/>
          </a:p>
          <a:p>
            <a:pPr marL="342900" indent="-342900">
              <a:lnSpc>
                <a:spcPct val="140000"/>
              </a:lnSpc>
              <a:buFont typeface="Wingdings" charset="2"/>
              <a:buChar char="v"/>
            </a:pPr>
            <a:r>
              <a:rPr lang="en-US" sz="2400" dirty="0"/>
              <a:t>	</a:t>
            </a:r>
            <a:r>
              <a:rPr lang="en-US" sz="2400" dirty="0" smtClean="0"/>
              <a:t>Concentration of Levofloxacin and Kanamycin were frequently </a:t>
            </a:r>
          </a:p>
          <a:p>
            <a:pPr>
              <a:lnSpc>
                <a:spcPct val="140000"/>
              </a:lnSpc>
            </a:pPr>
            <a:r>
              <a:rPr lang="en-US" sz="2400" dirty="0" smtClean="0"/>
              <a:t>	the expected range </a:t>
            </a:r>
          </a:p>
          <a:p>
            <a:pPr>
              <a:lnSpc>
                <a:spcPct val="140000"/>
              </a:lnSpc>
            </a:pPr>
            <a:endParaRPr lang="en-US" sz="2400" dirty="0"/>
          </a:p>
          <a:p>
            <a:pPr>
              <a:lnSpc>
                <a:spcPct val="140000"/>
              </a:lnSpc>
            </a:pPr>
            <a:r>
              <a:rPr lang="en-US" sz="2400" dirty="0" smtClean="0"/>
              <a:t>		This is a critical observation as quantitative susceptibility for </a:t>
            </a:r>
          </a:p>
          <a:p>
            <a:pPr>
              <a:lnSpc>
                <a:spcPct val="140000"/>
              </a:lnSpc>
            </a:pPr>
            <a:r>
              <a:rPr lang="en-US" sz="2400" dirty="0"/>
              <a:t>	</a:t>
            </a:r>
            <a:r>
              <a:rPr lang="en-US" sz="2400" dirty="0" smtClean="0"/>
              <a:t>	</a:t>
            </a:r>
            <a:r>
              <a:rPr lang="en-US" sz="2400" dirty="0" err="1" smtClean="0"/>
              <a:t>M.tb</a:t>
            </a:r>
            <a:r>
              <a:rPr lang="en-US" sz="2400" dirty="0" smtClean="0"/>
              <a:t> may become increasingly available and pharmacokinetic</a:t>
            </a:r>
          </a:p>
          <a:p>
            <a:pPr>
              <a:lnSpc>
                <a:spcPct val="140000"/>
              </a:lnSpc>
            </a:pPr>
            <a:r>
              <a:rPr lang="en-US" sz="2400" dirty="0" smtClean="0"/>
              <a:t>		targets for SLD concentrations relative to MIC are not </a:t>
            </a:r>
          </a:p>
          <a:p>
            <a:pPr>
              <a:lnSpc>
                <a:spcPct val="140000"/>
              </a:lnSpc>
            </a:pPr>
            <a:r>
              <a:rPr lang="en-US" sz="2400" dirty="0"/>
              <a:t>	</a:t>
            </a:r>
            <a:r>
              <a:rPr lang="en-US" sz="2400" dirty="0" smtClean="0"/>
              <a:t>	definitely established </a:t>
            </a:r>
          </a:p>
          <a:p>
            <a:r>
              <a:rPr lang="en-US" sz="2400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[Hall et al, 2012: </a:t>
            </a:r>
            <a:r>
              <a:rPr lang="en-US" dirty="0" err="1" smtClean="0">
                <a:solidFill>
                  <a:srgbClr val="FF0000"/>
                </a:solidFill>
              </a:rPr>
              <a:t>Scarporo</a:t>
            </a:r>
            <a:r>
              <a:rPr lang="en-US" dirty="0" smtClean="0">
                <a:solidFill>
                  <a:srgbClr val="FF0000"/>
                </a:solidFill>
              </a:rPr>
              <a:t> et al 2004]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urved Right Arrow 3"/>
          <p:cNvSpPr/>
          <p:nvPr/>
        </p:nvSpPr>
        <p:spPr>
          <a:xfrm>
            <a:off x="111642" y="3042572"/>
            <a:ext cx="1032667" cy="1618984"/>
          </a:xfrm>
          <a:prstGeom prst="curved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35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5179"/>
            <a:ext cx="9144000" cy="584776"/>
          </a:xfrm>
          <a:prstGeom prst="rect">
            <a:avLst/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Discussion………………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09325" y="1409632"/>
            <a:ext cx="8059418" cy="39149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 smtClean="0"/>
              <a:t>While </a:t>
            </a:r>
          </a:p>
          <a:p>
            <a:pPr>
              <a:lnSpc>
                <a:spcPct val="130000"/>
              </a:lnSpc>
            </a:pPr>
            <a:r>
              <a:rPr lang="en-US" sz="2400" dirty="0"/>
              <a:t>	</a:t>
            </a:r>
            <a:r>
              <a:rPr lang="en-US" sz="2400" dirty="0" smtClean="0"/>
              <a:t>Application of individual SLD concentration</a:t>
            </a:r>
          </a:p>
          <a:p>
            <a:pPr>
              <a:lnSpc>
                <a:spcPct val="130000"/>
              </a:lnSpc>
            </a:pPr>
            <a:r>
              <a:rPr lang="en-US" sz="2400" dirty="0"/>
              <a:t>	</a:t>
            </a:r>
            <a:r>
              <a:rPr lang="en-US" sz="2400" dirty="0" smtClean="0"/>
              <a:t>				or</a:t>
            </a:r>
          </a:p>
          <a:p>
            <a:pPr>
              <a:lnSpc>
                <a:spcPct val="130000"/>
              </a:lnSpc>
            </a:pPr>
            <a:r>
              <a:rPr lang="en-US" sz="2400" dirty="0"/>
              <a:t>	</a:t>
            </a:r>
            <a:r>
              <a:rPr lang="en-US" sz="2400" dirty="0" smtClean="0"/>
              <a:t>MIC measurement requires further prospective study </a:t>
            </a:r>
          </a:p>
          <a:p>
            <a:pPr>
              <a:lnSpc>
                <a:spcPct val="130000"/>
              </a:lnSpc>
            </a:pPr>
            <a:endParaRPr lang="en-US" sz="2400" dirty="0"/>
          </a:p>
          <a:p>
            <a:pPr>
              <a:lnSpc>
                <a:spcPct val="130000"/>
              </a:lnSpc>
            </a:pPr>
            <a:r>
              <a:rPr lang="en-US" sz="2400" dirty="0" smtClean="0"/>
              <a:t>Subject from Tanzania that had a faster time to sputum culture </a:t>
            </a:r>
          </a:p>
          <a:p>
            <a:pPr>
              <a:lnSpc>
                <a:spcPct val="130000"/>
              </a:lnSpc>
            </a:pPr>
            <a:r>
              <a:rPr lang="en-US" sz="2400" dirty="0" smtClean="0"/>
              <a:t>conversion were more likely to have a TDA value in </a:t>
            </a:r>
          </a:p>
          <a:p>
            <a:pPr>
              <a:lnSpc>
                <a:spcPct val="130000"/>
              </a:lnSpc>
            </a:pPr>
            <a:r>
              <a:rPr lang="en-US" sz="2400" dirty="0" smtClean="0"/>
              <a:t>excess of -2log killing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6151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5179"/>
            <a:ext cx="9144000" cy="584776"/>
          </a:xfrm>
          <a:prstGeom prst="rect">
            <a:avLst/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Discussion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53569" y="1228194"/>
            <a:ext cx="8229386" cy="43642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While</a:t>
            </a:r>
          </a:p>
          <a:p>
            <a:endParaRPr lang="en-US" sz="2400" dirty="0" smtClean="0"/>
          </a:p>
          <a:p>
            <a:pPr>
              <a:lnSpc>
                <a:spcPct val="120000"/>
              </a:lnSpc>
            </a:pPr>
            <a:r>
              <a:rPr lang="en-US" sz="2400" dirty="0" smtClean="0"/>
              <a:t> </a:t>
            </a:r>
            <a:r>
              <a:rPr lang="en-US" sz="2400" dirty="0"/>
              <a:t>T</a:t>
            </a:r>
            <a:r>
              <a:rPr lang="en-US" sz="2400" dirty="0" smtClean="0"/>
              <a:t>here have no completed randomized trials to guide treatment 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duration for MDR-TB </a:t>
            </a:r>
          </a:p>
          <a:p>
            <a:pPr>
              <a:lnSpc>
                <a:spcPct val="120000"/>
              </a:lnSpc>
            </a:pPr>
            <a:endParaRPr lang="en-US" sz="2400" dirty="0"/>
          </a:p>
          <a:p>
            <a:pPr>
              <a:lnSpc>
                <a:spcPct val="120000"/>
              </a:lnSpc>
            </a:pPr>
            <a:r>
              <a:rPr lang="en-US" sz="2400" dirty="0" smtClean="0"/>
              <a:t>					Our findings</a:t>
            </a:r>
          </a:p>
          <a:p>
            <a:pPr>
              <a:lnSpc>
                <a:spcPct val="120000"/>
              </a:lnSpc>
            </a:pPr>
            <a:endParaRPr lang="en-US" sz="2400" dirty="0"/>
          </a:p>
          <a:p>
            <a:pPr>
              <a:lnSpc>
                <a:spcPct val="120000"/>
              </a:lnSpc>
            </a:pPr>
            <a:r>
              <a:rPr lang="en-US" sz="2400" dirty="0" smtClean="0"/>
              <a:t>Suggest opportunity for study of optimizing pharmacokinetics to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 hasten culture conversion or ultimately shorten treatment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 duration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60977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5179"/>
            <a:ext cx="9144000" cy="584776"/>
          </a:xfrm>
          <a:prstGeom prst="rect">
            <a:avLst/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Discussion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1640" y="1395675"/>
            <a:ext cx="8861921" cy="37548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For example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	</a:t>
            </a:r>
            <a:r>
              <a:rPr lang="en-US" sz="2400" dirty="0" smtClean="0"/>
              <a:t>In a recent comparison of ofloxacin AUC/MIC on MDR-TB patients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 in South Africa, only 45% achieved a target of AUC/MIC</a:t>
            </a:r>
          </a:p>
          <a:p>
            <a:pPr>
              <a:lnSpc>
                <a:spcPct val="150000"/>
              </a:lnSpc>
            </a:pP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smtClean="0"/>
              <a:t>	In those with an isolates that had MIC of 2.0 </a:t>
            </a:r>
            <a:r>
              <a:rPr lang="en-US" sz="2400" dirty="0" err="1" smtClean="0"/>
              <a:t>ug</a:t>
            </a:r>
            <a:r>
              <a:rPr lang="en-US" sz="2400" dirty="0" smtClean="0"/>
              <a:t>/ml, still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 susceptible by conventional testing, none achieved the target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</a:rPr>
              <a:t>Chigutsa et al 2012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629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5179"/>
            <a:ext cx="9144000" cy="584776"/>
          </a:xfrm>
          <a:prstGeom prst="rect">
            <a:avLst/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Discussion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02379" y="1409632"/>
            <a:ext cx="8101684" cy="43088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Recent studies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 </a:t>
            </a:r>
            <a:r>
              <a:rPr lang="en-US" sz="2400" dirty="0" smtClean="0"/>
              <a:t>Levofloxacin demonstrate the best pharmacokinetic properties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 at a dose of 1000mg daily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dirty="0" smtClean="0"/>
              <a:t>Such optimization may be </a:t>
            </a:r>
            <a:r>
              <a:rPr lang="en-US" sz="2400" dirty="0" err="1" smtClean="0"/>
              <a:t>favourable</a:t>
            </a:r>
            <a:r>
              <a:rPr lang="en-US" sz="2400" dirty="0" smtClean="0"/>
              <a:t> in Tanzania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 given that no subject in this study was on the 1000mg dose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 of Levofloxacin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</a:rPr>
              <a:t>Johnson et al 2006; </a:t>
            </a:r>
            <a:r>
              <a:rPr lang="en-US" dirty="0" err="1" smtClean="0">
                <a:solidFill>
                  <a:srgbClr val="FF0000"/>
                </a:solidFill>
              </a:rPr>
              <a:t>Peloquin</a:t>
            </a:r>
            <a:r>
              <a:rPr lang="en-US" dirty="0" smtClean="0">
                <a:solidFill>
                  <a:srgbClr val="FF0000"/>
                </a:solidFill>
              </a:rPr>
              <a:t> et al 2008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86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5179"/>
            <a:ext cx="9144000" cy="584776"/>
          </a:xfrm>
          <a:prstGeom prst="rect">
            <a:avLst/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Discussion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81479" y="1786465"/>
            <a:ext cx="7468711" cy="27007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Ethionamide may have a more unpredictable time to peak 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concentration than other oral drugs tested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Probably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C </a:t>
            </a:r>
            <a:r>
              <a:rPr lang="en-US" sz="2400" baseline="-25000" dirty="0" smtClean="0"/>
              <a:t>2hr </a:t>
            </a:r>
            <a:r>
              <a:rPr lang="en-US" sz="2400" dirty="0" smtClean="0"/>
              <a:t>may have underestimated the peak in some subjects</a:t>
            </a: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FF0000"/>
                </a:solidFill>
              </a:rPr>
              <a:t>Peloquin</a:t>
            </a:r>
            <a:r>
              <a:rPr lang="en-US" dirty="0" smtClean="0">
                <a:solidFill>
                  <a:srgbClr val="FF0000"/>
                </a:solidFill>
              </a:rPr>
              <a:t> 2002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48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5179"/>
            <a:ext cx="9144000" cy="584776"/>
          </a:xfrm>
          <a:prstGeom prst="rect">
            <a:avLst/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Conclusion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81415" y="1451502"/>
            <a:ext cx="8303212" cy="50475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 smtClean="0"/>
              <a:t>TDA predominantly measure the concentration dependent activity of Aminoglycosides and Flouroquinolone component of standard MDR-TB regimen.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 smtClean="0"/>
              <a:t>Operationally TDA~ 1 may be considered to have little plasma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 	killing for the drugs “functional resistance”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 smtClean="0"/>
              <a:t>TDA give indication of XDR-TB and can be used to stratify patients especially in decentralization process or monitoring of cases</a:t>
            </a: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FF0000"/>
                </a:solidFill>
              </a:rPr>
              <a:t>Egelund</a:t>
            </a:r>
            <a:r>
              <a:rPr lang="en-US" dirty="0" smtClean="0">
                <a:solidFill>
                  <a:srgbClr val="FF0000"/>
                </a:solidFill>
              </a:rPr>
              <a:t> &amp; </a:t>
            </a:r>
            <a:r>
              <a:rPr lang="en-US" dirty="0" err="1" smtClean="0">
                <a:solidFill>
                  <a:srgbClr val="FF0000"/>
                </a:solidFill>
              </a:rPr>
              <a:t>Peloquin</a:t>
            </a:r>
            <a:r>
              <a:rPr lang="en-US" dirty="0" smtClean="0">
                <a:solidFill>
                  <a:srgbClr val="FF0000"/>
                </a:solidFill>
              </a:rPr>
              <a:t>, 2012; </a:t>
            </a:r>
            <a:r>
              <a:rPr lang="en-US" dirty="0" err="1" smtClean="0">
                <a:solidFill>
                  <a:srgbClr val="FF0000"/>
                </a:solidFill>
              </a:rPr>
              <a:t>Pasipanodya</a:t>
            </a:r>
            <a:r>
              <a:rPr lang="en-US" dirty="0" smtClean="0">
                <a:solidFill>
                  <a:srgbClr val="FF0000"/>
                </a:solidFill>
              </a:rPr>
              <a:t> et al 2011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67015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5179"/>
            <a:ext cx="9144000" cy="584776"/>
          </a:xfrm>
          <a:prstGeom prst="rect">
            <a:avLst/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Limitations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46559" y="1297978"/>
            <a:ext cx="8097088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 smtClean="0"/>
              <a:t>Narrow range of clinical response to treatment of all subjects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 </a:t>
            </a:r>
            <a:r>
              <a:rPr lang="en-US" sz="2400" dirty="0" smtClean="0"/>
              <a:t> 			</a:t>
            </a:r>
            <a:r>
              <a:rPr lang="en-US" sz="2400" b="1" dirty="0" smtClean="0"/>
              <a:t>median time to culture conversion  2months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 smtClean="0"/>
              <a:t>This cohort have survived the prolonged referral process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 smtClean="0"/>
              <a:t>Plasma drawn at a single time point (C2hr)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17487" y="5036174"/>
            <a:ext cx="8256209" cy="120032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Despite of all limitation TDA may allow earlier identification of XDR-TB or functional equivalent to those with inadequate circulating drug concentration 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244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85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064500" cy="4279900"/>
          </a:xfrm>
        </p:spPr>
        <p:txBody>
          <a:bodyPr>
            <a:normAutofit fontScale="55000" lnSpcReduction="20000"/>
          </a:bodyPr>
          <a:lstStyle/>
          <a:p>
            <a:pPr>
              <a:buFont typeface="Courier New"/>
              <a:buChar char="o"/>
            </a:pPr>
            <a:r>
              <a:rPr lang="en-US" b="1" dirty="0" smtClean="0">
                <a:solidFill>
                  <a:srgbClr val="000000"/>
                </a:solidFill>
              </a:rPr>
              <a:t>FUNDING AGENCIES</a:t>
            </a:r>
          </a:p>
          <a:p>
            <a:pPr marL="11430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		*FORGARTY GRANT FOR INFECTIOUS DISEASES through </a:t>
            </a:r>
            <a:r>
              <a:rPr lang="en-US" dirty="0" err="1" smtClean="0">
                <a:solidFill>
                  <a:srgbClr val="000000"/>
                </a:solidFill>
              </a:rPr>
              <a:t>UVa</a:t>
            </a:r>
            <a:r>
              <a:rPr lang="en-US" dirty="0" smtClean="0">
                <a:solidFill>
                  <a:srgbClr val="000000"/>
                </a:solidFill>
              </a:rPr>
              <a:t> – KCRI</a:t>
            </a:r>
          </a:p>
          <a:p>
            <a:pPr marL="11430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		*EDCTP through </a:t>
            </a:r>
            <a:r>
              <a:rPr lang="en-US" dirty="0" err="1" smtClean="0">
                <a:solidFill>
                  <a:srgbClr val="000000"/>
                </a:solidFill>
              </a:rPr>
              <a:t>PanACEA</a:t>
            </a:r>
            <a:endParaRPr lang="en-US" dirty="0" smtClean="0">
              <a:solidFill>
                <a:srgbClr val="000000"/>
              </a:solidFill>
            </a:endParaRPr>
          </a:p>
          <a:p>
            <a:pPr marL="11430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457200">
              <a:buFont typeface="Courier New"/>
              <a:buChar char="o"/>
            </a:pPr>
            <a:r>
              <a:rPr lang="en-US" b="1" dirty="0" smtClean="0">
                <a:solidFill>
                  <a:srgbClr val="000000"/>
                </a:solidFill>
              </a:rPr>
              <a:t>SUPERVISORS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Gibson </a:t>
            </a:r>
            <a:r>
              <a:rPr lang="en-US" dirty="0" err="1">
                <a:solidFill>
                  <a:schemeClr val="tx1"/>
                </a:solidFill>
              </a:rPr>
              <a:t>Kibiki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– KCMC, Tanzania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Eric Houpt – University of Virginia, USA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Martin </a:t>
            </a:r>
            <a:r>
              <a:rPr lang="en-US" dirty="0" err="1" smtClean="0">
                <a:solidFill>
                  <a:schemeClr val="tx1"/>
                </a:solidFill>
              </a:rPr>
              <a:t>Boeree</a:t>
            </a:r>
            <a:r>
              <a:rPr lang="en-US" dirty="0" smtClean="0">
                <a:solidFill>
                  <a:schemeClr val="tx1"/>
                </a:solidFill>
              </a:rPr>
              <a:t> – Radboud UMC,  The Netherlands</a:t>
            </a:r>
          </a:p>
          <a:p>
            <a:pPr marL="11430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11430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>
              <a:buFont typeface="Courier New"/>
              <a:buChar char="o"/>
            </a:pPr>
            <a:r>
              <a:rPr lang="en-US" b="1" dirty="0" smtClean="0">
                <a:solidFill>
                  <a:srgbClr val="000000"/>
                </a:solidFill>
              </a:rPr>
              <a:t>TB RESEARCH TEAM</a:t>
            </a:r>
            <a:r>
              <a:rPr lang="en-US" dirty="0" smtClean="0">
                <a:solidFill>
                  <a:srgbClr val="000000"/>
                </a:solidFill>
              </a:rPr>
              <a:t>- Prof </a:t>
            </a:r>
            <a:r>
              <a:rPr lang="en-US" dirty="0" err="1" smtClean="0">
                <a:solidFill>
                  <a:srgbClr val="000000"/>
                </a:solidFill>
              </a:rPr>
              <a:t>Kibiki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i="1" dirty="0" smtClean="0">
                <a:solidFill>
                  <a:srgbClr val="000000"/>
                </a:solidFill>
              </a:rPr>
              <a:t>et al</a:t>
            </a:r>
            <a:endParaRPr lang="en-US" i="1" dirty="0">
              <a:solidFill>
                <a:srgbClr val="000000"/>
              </a:solidFill>
            </a:endParaRPr>
          </a:p>
          <a:p>
            <a:pPr>
              <a:buFont typeface="Courier New"/>
              <a:buChar char="o"/>
            </a:pPr>
            <a:r>
              <a:rPr lang="en-US" dirty="0" smtClean="0">
                <a:solidFill>
                  <a:srgbClr val="000000"/>
                </a:solidFill>
              </a:rPr>
              <a:t>KCRI – Staff</a:t>
            </a:r>
          </a:p>
          <a:p>
            <a:pPr>
              <a:buFont typeface="Courier New"/>
              <a:buChar char="o"/>
            </a:pPr>
            <a:r>
              <a:rPr lang="en-US" dirty="0" smtClean="0">
                <a:solidFill>
                  <a:srgbClr val="000000"/>
                </a:solidFill>
              </a:rPr>
              <a:t>KNTH – Staff</a:t>
            </a:r>
          </a:p>
          <a:p>
            <a:pPr>
              <a:buFont typeface="Courier New"/>
              <a:buChar char="o"/>
            </a:pPr>
            <a:r>
              <a:rPr lang="en-US" dirty="0" err="1" smtClean="0">
                <a:solidFill>
                  <a:srgbClr val="000000"/>
                </a:solidFill>
              </a:rPr>
              <a:t>UVa</a:t>
            </a:r>
            <a:r>
              <a:rPr lang="en-US" dirty="0" smtClean="0">
                <a:solidFill>
                  <a:srgbClr val="000000"/>
                </a:solidFill>
              </a:rPr>
              <a:t> Lab staff, Prof E. Houpt </a:t>
            </a:r>
            <a:r>
              <a:rPr lang="en-US" i="1" dirty="0" smtClean="0">
                <a:solidFill>
                  <a:srgbClr val="000000"/>
                </a:solidFill>
              </a:rPr>
              <a:t>et al</a:t>
            </a:r>
            <a:endParaRPr lang="en-US" i="1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479" y="5314369"/>
            <a:ext cx="1563047" cy="125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275" y="5499100"/>
            <a:ext cx="1245306" cy="123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172" y="5314369"/>
            <a:ext cx="1245307" cy="1072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967" y="5499100"/>
            <a:ext cx="1245308" cy="1177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867" y="5296322"/>
            <a:ext cx="1245305" cy="15616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265179"/>
            <a:ext cx="9144000" cy="584776"/>
          </a:xfrm>
          <a:prstGeom prst="rect">
            <a:avLst/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Acknowledgments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567174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5179"/>
            <a:ext cx="9144000" cy="523220"/>
          </a:xfrm>
          <a:prstGeom prst="rect">
            <a:avLst/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Background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5595" y="1032799"/>
            <a:ext cx="881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 smtClean="0"/>
              <a:t>Treatment outcome for MDR-TB patients remains inferior to DS-TB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057" y="1886514"/>
            <a:ext cx="1702506" cy="1128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565" y="1794042"/>
            <a:ext cx="1562958" cy="12206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91210" y="3014659"/>
            <a:ext cx="2053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Injectables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44564" y="3014659"/>
            <a:ext cx="2023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Tablets</a:t>
            </a:r>
            <a:endParaRPr lang="en-US" b="1" dirty="0"/>
          </a:p>
        </p:txBody>
      </p:sp>
      <p:sp>
        <p:nvSpPr>
          <p:cNvPr id="9" name="Curved Right Arrow 8"/>
          <p:cNvSpPr/>
          <p:nvPr/>
        </p:nvSpPr>
        <p:spPr>
          <a:xfrm>
            <a:off x="125594" y="1702801"/>
            <a:ext cx="1365615" cy="2526095"/>
          </a:xfrm>
          <a:prstGeom prst="curved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91210" y="3383991"/>
            <a:ext cx="5698996" cy="11987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 smtClean="0"/>
              <a:t>Secondline TB drugs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                - Less potent</a:t>
            </a:r>
          </a:p>
          <a:p>
            <a:pPr>
              <a:lnSpc>
                <a:spcPct val="130000"/>
              </a:lnSpc>
            </a:pPr>
            <a:r>
              <a:rPr lang="en-US" dirty="0"/>
              <a:t>	</a:t>
            </a:r>
            <a:r>
              <a:rPr lang="en-US" dirty="0" smtClean="0"/>
              <a:t>	- Requires extended treatment duration ~ 2years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2829" y="5108172"/>
            <a:ext cx="20954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Murine models</a:t>
            </a:r>
          </a:p>
          <a:p>
            <a:endParaRPr lang="en-US" dirty="0"/>
          </a:p>
          <a:p>
            <a:r>
              <a:rPr lang="en-US" dirty="0" smtClean="0"/>
              <a:t>Human experiments</a:t>
            </a:r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144554" y="4940691"/>
            <a:ext cx="2693311" cy="1306260"/>
          </a:xfrm>
          <a:custGeom>
            <a:avLst/>
            <a:gdLst>
              <a:gd name="connsiteX0" fmla="*/ 2470031 w 2693311"/>
              <a:gd name="connsiteY0" fmla="*/ 1297978 h 1306260"/>
              <a:gd name="connsiteX1" fmla="*/ 2470031 w 2693311"/>
              <a:gd name="connsiteY1" fmla="*/ 1297978 h 1306260"/>
              <a:gd name="connsiteX2" fmla="*/ 2344436 w 2693311"/>
              <a:gd name="connsiteY2" fmla="*/ 1284021 h 1306260"/>
              <a:gd name="connsiteX3" fmla="*/ 516334 w 2693311"/>
              <a:gd name="connsiteY3" fmla="*/ 1256108 h 1306260"/>
              <a:gd name="connsiteX4" fmla="*/ 307010 w 2693311"/>
              <a:gd name="connsiteY4" fmla="*/ 1116540 h 1306260"/>
              <a:gd name="connsiteX5" fmla="*/ 209325 w 2693311"/>
              <a:gd name="connsiteY5" fmla="*/ 1046756 h 1306260"/>
              <a:gd name="connsiteX6" fmla="*/ 83730 w 2693311"/>
              <a:gd name="connsiteY6" fmla="*/ 907189 h 1306260"/>
              <a:gd name="connsiteX7" fmla="*/ 27910 w 2693311"/>
              <a:gd name="connsiteY7" fmla="*/ 739708 h 1306260"/>
              <a:gd name="connsiteX8" fmla="*/ 0 w 2693311"/>
              <a:gd name="connsiteY8" fmla="*/ 600140 h 1306260"/>
              <a:gd name="connsiteX9" fmla="*/ 55820 w 2693311"/>
              <a:gd name="connsiteY9" fmla="*/ 348919 h 1306260"/>
              <a:gd name="connsiteX10" fmla="*/ 279100 w 2693311"/>
              <a:gd name="connsiteY10" fmla="*/ 97697 h 1306260"/>
              <a:gd name="connsiteX11" fmla="*/ 362829 w 2693311"/>
              <a:gd name="connsiteY11" fmla="*/ 27913 h 1306260"/>
              <a:gd name="connsiteX12" fmla="*/ 446559 w 2693311"/>
              <a:gd name="connsiteY12" fmla="*/ 0 h 1306260"/>
              <a:gd name="connsiteX13" fmla="*/ 1074533 w 2693311"/>
              <a:gd name="connsiteY13" fmla="*/ 13957 h 1306260"/>
              <a:gd name="connsiteX14" fmla="*/ 1967652 w 2693311"/>
              <a:gd name="connsiteY14" fmla="*/ 27913 h 1306260"/>
              <a:gd name="connsiteX15" fmla="*/ 2023472 w 2693311"/>
              <a:gd name="connsiteY15" fmla="*/ 41870 h 1306260"/>
              <a:gd name="connsiteX16" fmla="*/ 2260707 w 2693311"/>
              <a:gd name="connsiteY16" fmla="*/ 55827 h 1306260"/>
              <a:gd name="connsiteX17" fmla="*/ 2330482 w 2693311"/>
              <a:gd name="connsiteY17" fmla="*/ 83740 h 1306260"/>
              <a:gd name="connsiteX18" fmla="*/ 2525851 w 2693311"/>
              <a:gd name="connsiteY18" fmla="*/ 251221 h 1306260"/>
              <a:gd name="connsiteX19" fmla="*/ 2567716 w 2693311"/>
              <a:gd name="connsiteY19" fmla="*/ 307049 h 1306260"/>
              <a:gd name="connsiteX20" fmla="*/ 2609581 w 2693311"/>
              <a:gd name="connsiteY20" fmla="*/ 404746 h 1306260"/>
              <a:gd name="connsiteX21" fmla="*/ 2637491 w 2693311"/>
              <a:gd name="connsiteY21" fmla="*/ 474530 h 1306260"/>
              <a:gd name="connsiteX22" fmla="*/ 2651446 w 2693311"/>
              <a:gd name="connsiteY22" fmla="*/ 669924 h 1306260"/>
              <a:gd name="connsiteX23" fmla="*/ 2665401 w 2693311"/>
              <a:gd name="connsiteY23" fmla="*/ 753665 h 1306260"/>
              <a:gd name="connsiteX24" fmla="*/ 2651446 w 2693311"/>
              <a:gd name="connsiteY24" fmla="*/ 1088627 h 1306260"/>
              <a:gd name="connsiteX25" fmla="*/ 2623536 w 2693311"/>
              <a:gd name="connsiteY25" fmla="*/ 1172367 h 1306260"/>
              <a:gd name="connsiteX26" fmla="*/ 2609581 w 2693311"/>
              <a:gd name="connsiteY26" fmla="*/ 1214238 h 1306260"/>
              <a:gd name="connsiteX27" fmla="*/ 2553761 w 2693311"/>
              <a:gd name="connsiteY27" fmla="*/ 1242151 h 1306260"/>
              <a:gd name="connsiteX28" fmla="*/ 2511896 w 2693311"/>
              <a:gd name="connsiteY28" fmla="*/ 1256108 h 1306260"/>
              <a:gd name="connsiteX29" fmla="*/ 2470031 w 2693311"/>
              <a:gd name="connsiteY29" fmla="*/ 1284021 h 1306260"/>
              <a:gd name="connsiteX30" fmla="*/ 2358391 w 2693311"/>
              <a:gd name="connsiteY30" fmla="*/ 1284021 h 1306260"/>
              <a:gd name="connsiteX31" fmla="*/ 2511896 w 2693311"/>
              <a:gd name="connsiteY31" fmla="*/ 1200281 h 1306260"/>
              <a:gd name="connsiteX32" fmla="*/ 2511896 w 2693311"/>
              <a:gd name="connsiteY32" fmla="*/ 1200281 h 1306260"/>
              <a:gd name="connsiteX33" fmla="*/ 2693311 w 2693311"/>
              <a:gd name="connsiteY33" fmla="*/ 1144454 h 130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693311" h="1306260">
                <a:moveTo>
                  <a:pt x="2470031" y="1297978"/>
                </a:moveTo>
                <a:lnTo>
                  <a:pt x="2470031" y="1297978"/>
                </a:lnTo>
                <a:cubicBezTo>
                  <a:pt x="2428166" y="1293326"/>
                  <a:pt x="2386554" y="1284650"/>
                  <a:pt x="2344436" y="1284021"/>
                </a:cubicBezTo>
                <a:cubicBezTo>
                  <a:pt x="490866" y="1256353"/>
                  <a:pt x="1177563" y="1366329"/>
                  <a:pt x="516334" y="1256108"/>
                </a:cubicBezTo>
                <a:lnTo>
                  <a:pt x="307010" y="1116540"/>
                </a:lnTo>
                <a:cubicBezTo>
                  <a:pt x="273948" y="1093995"/>
                  <a:pt x="237620" y="1075054"/>
                  <a:pt x="209325" y="1046756"/>
                </a:cubicBezTo>
                <a:cubicBezTo>
                  <a:pt x="158586" y="996011"/>
                  <a:pt x="120145" y="965461"/>
                  <a:pt x="83730" y="907189"/>
                </a:cubicBezTo>
                <a:cubicBezTo>
                  <a:pt x="49224" y="851972"/>
                  <a:pt x="41396" y="807149"/>
                  <a:pt x="27910" y="739708"/>
                </a:cubicBezTo>
                <a:lnTo>
                  <a:pt x="0" y="600140"/>
                </a:lnTo>
                <a:cubicBezTo>
                  <a:pt x="18607" y="516400"/>
                  <a:pt x="25029" y="428985"/>
                  <a:pt x="55820" y="348919"/>
                </a:cubicBezTo>
                <a:cubicBezTo>
                  <a:pt x="81486" y="282178"/>
                  <a:pt x="244588" y="132213"/>
                  <a:pt x="279100" y="97697"/>
                </a:cubicBezTo>
                <a:cubicBezTo>
                  <a:pt x="305386" y="71408"/>
                  <a:pt x="327861" y="43456"/>
                  <a:pt x="362829" y="27913"/>
                </a:cubicBezTo>
                <a:cubicBezTo>
                  <a:pt x="389713" y="15963"/>
                  <a:pt x="446559" y="0"/>
                  <a:pt x="446559" y="0"/>
                </a:cubicBezTo>
                <a:lnTo>
                  <a:pt x="1074533" y="13957"/>
                </a:lnTo>
                <a:lnTo>
                  <a:pt x="1967652" y="27913"/>
                </a:lnTo>
                <a:cubicBezTo>
                  <a:pt x="1986823" y="28477"/>
                  <a:pt x="2004379" y="40051"/>
                  <a:pt x="2023472" y="41870"/>
                </a:cubicBezTo>
                <a:cubicBezTo>
                  <a:pt x="2102330" y="49381"/>
                  <a:pt x="2181629" y="51175"/>
                  <a:pt x="2260707" y="55827"/>
                </a:cubicBezTo>
                <a:cubicBezTo>
                  <a:pt x="2283965" y="65131"/>
                  <a:pt x="2309640" y="69843"/>
                  <a:pt x="2330482" y="83740"/>
                </a:cubicBezTo>
                <a:cubicBezTo>
                  <a:pt x="2379231" y="116244"/>
                  <a:pt x="2477095" y="195493"/>
                  <a:pt x="2525851" y="251221"/>
                </a:cubicBezTo>
                <a:cubicBezTo>
                  <a:pt x="2541167" y="268727"/>
                  <a:pt x="2555389" y="287323"/>
                  <a:pt x="2567716" y="307049"/>
                </a:cubicBezTo>
                <a:cubicBezTo>
                  <a:pt x="2598346" y="356063"/>
                  <a:pt x="2591776" y="357261"/>
                  <a:pt x="2609581" y="404746"/>
                </a:cubicBezTo>
                <a:cubicBezTo>
                  <a:pt x="2618377" y="428204"/>
                  <a:pt x="2628188" y="451269"/>
                  <a:pt x="2637491" y="474530"/>
                </a:cubicBezTo>
                <a:cubicBezTo>
                  <a:pt x="2642143" y="539661"/>
                  <a:pt x="2644949" y="604951"/>
                  <a:pt x="2651446" y="669924"/>
                </a:cubicBezTo>
                <a:cubicBezTo>
                  <a:pt x="2654261" y="698082"/>
                  <a:pt x="2665401" y="725366"/>
                  <a:pt x="2665401" y="753665"/>
                </a:cubicBezTo>
                <a:cubicBezTo>
                  <a:pt x="2665401" y="865416"/>
                  <a:pt x="2662564" y="977431"/>
                  <a:pt x="2651446" y="1088627"/>
                </a:cubicBezTo>
                <a:cubicBezTo>
                  <a:pt x="2648519" y="1117904"/>
                  <a:pt x="2632839" y="1144454"/>
                  <a:pt x="2623536" y="1172367"/>
                </a:cubicBezTo>
                <a:cubicBezTo>
                  <a:pt x="2618884" y="1186324"/>
                  <a:pt x="2622739" y="1207658"/>
                  <a:pt x="2609581" y="1214238"/>
                </a:cubicBezTo>
                <a:cubicBezTo>
                  <a:pt x="2590974" y="1223542"/>
                  <a:pt x="2572882" y="1233955"/>
                  <a:pt x="2553761" y="1242151"/>
                </a:cubicBezTo>
                <a:cubicBezTo>
                  <a:pt x="2540241" y="1247946"/>
                  <a:pt x="2525053" y="1249529"/>
                  <a:pt x="2511896" y="1256108"/>
                </a:cubicBezTo>
                <a:cubicBezTo>
                  <a:pt x="2496895" y="1263610"/>
                  <a:pt x="2486533" y="1281020"/>
                  <a:pt x="2470031" y="1284021"/>
                </a:cubicBezTo>
                <a:cubicBezTo>
                  <a:pt x="2433418" y="1290679"/>
                  <a:pt x="2395604" y="1284021"/>
                  <a:pt x="2358391" y="1284021"/>
                </a:cubicBezTo>
                <a:lnTo>
                  <a:pt x="2511896" y="1200281"/>
                </a:lnTo>
                <a:lnTo>
                  <a:pt x="2511896" y="1200281"/>
                </a:lnTo>
                <a:lnTo>
                  <a:pt x="2693311" y="1144454"/>
                </a:lnTo>
              </a:path>
            </a:pathLst>
          </a:custGeom>
          <a:ln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665401" y="5094215"/>
            <a:ext cx="6478599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Demonstrates the importance of </a:t>
            </a:r>
            <a:r>
              <a:rPr lang="en-US" sz="2000" b="1" u="sng" dirty="0" smtClean="0"/>
              <a:t>optimized drug exposure</a:t>
            </a:r>
            <a:endParaRPr lang="en-US" sz="2000" b="1" u="sng" dirty="0"/>
          </a:p>
        </p:txBody>
      </p:sp>
      <p:sp>
        <p:nvSpPr>
          <p:cNvPr id="29" name="TextBox 28"/>
          <p:cNvSpPr txBox="1"/>
          <p:nvPr/>
        </p:nvSpPr>
        <p:spPr>
          <a:xfrm>
            <a:off x="3674319" y="5533355"/>
            <a:ext cx="3275256" cy="87716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charset="2"/>
              <a:buChar char="v"/>
            </a:pPr>
            <a:r>
              <a:rPr lang="en-US" sz="2000" dirty="0" smtClean="0">
                <a:solidFill>
                  <a:schemeClr val="tx1"/>
                </a:solidFill>
              </a:rPr>
              <a:t>Greater bacterial killing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v"/>
            </a:pPr>
            <a:r>
              <a:rPr lang="en-US" sz="2000" dirty="0" smtClean="0">
                <a:solidFill>
                  <a:schemeClr val="tx1"/>
                </a:solidFill>
              </a:rPr>
              <a:t>Better treatment outcome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0" name="Content Placeholder 7"/>
          <p:cNvPicPr>
            <a:picLocks noChangeAspect="1"/>
          </p:cNvPicPr>
          <p:nvPr/>
        </p:nvPicPr>
        <p:blipFill>
          <a:blip r:embed="rId4"/>
          <a:srcRect t="10376" b="10376"/>
          <a:stretch>
            <a:fillRect/>
          </a:stretch>
        </p:blipFill>
        <p:spPr>
          <a:xfrm>
            <a:off x="7190206" y="1702801"/>
            <a:ext cx="1852620" cy="2879980"/>
          </a:xfrm>
          <a:prstGeom prst="rect">
            <a:avLst/>
          </a:prstGeom>
        </p:spPr>
      </p:pic>
      <p:pic>
        <p:nvPicPr>
          <p:cNvPr id="16" name="Content Placeholder 11"/>
          <p:cNvPicPr>
            <a:picLocks noChangeAspect="1"/>
          </p:cNvPicPr>
          <p:nvPr/>
        </p:nvPicPr>
        <p:blipFill>
          <a:blip r:embed="rId5"/>
          <a:srcRect l="20418" r="20418"/>
          <a:stretch>
            <a:fillRect/>
          </a:stretch>
        </p:blipFill>
        <p:spPr>
          <a:xfrm>
            <a:off x="6016278" y="1794042"/>
            <a:ext cx="1173928" cy="1220617"/>
          </a:xfrm>
          <a:prstGeom prst="rect">
            <a:avLst/>
          </a:prstGeom>
          <a:solidFill>
            <a:schemeClr val="accent3"/>
          </a:solidFill>
        </p:spPr>
      </p:pic>
      <p:cxnSp>
        <p:nvCxnSpPr>
          <p:cNvPr id="11" name="Straight Arrow Connector 10"/>
          <p:cNvCxnSpPr/>
          <p:nvPr/>
        </p:nvCxnSpPr>
        <p:spPr>
          <a:xfrm>
            <a:off x="4158584" y="1821955"/>
            <a:ext cx="2609581" cy="318653"/>
          </a:xfrm>
          <a:prstGeom prst="straightConnector1">
            <a:avLst/>
          </a:prstGeom>
          <a:ln w="76200" cap="sq" cmpd="sng">
            <a:solidFill>
              <a:schemeClr val="tx1">
                <a:lumMod val="95000"/>
                <a:lumOff val="5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837865" y="2330778"/>
            <a:ext cx="3930300" cy="683882"/>
          </a:xfrm>
          <a:prstGeom prst="straightConnector1">
            <a:avLst/>
          </a:prstGeom>
          <a:ln w="76200" cap="sq" cmpd="sng">
            <a:solidFill>
              <a:schemeClr val="tx1">
                <a:lumMod val="95000"/>
                <a:lumOff val="5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U-Turn Arrow 5"/>
          <p:cNvSpPr/>
          <p:nvPr/>
        </p:nvSpPr>
        <p:spPr>
          <a:xfrm rot="5400000">
            <a:off x="7467145" y="5217386"/>
            <a:ext cx="1298741" cy="1852620"/>
          </a:xfrm>
          <a:prstGeom prst="uturnArrow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250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5179"/>
            <a:ext cx="9144000" cy="523220"/>
          </a:xfrm>
          <a:prstGeom prst="rect">
            <a:avLst/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Background ………………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83731" y="955880"/>
            <a:ext cx="8948630" cy="8771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charset="2"/>
              <a:buChar char="Ø"/>
            </a:pPr>
            <a:r>
              <a:rPr lang="en-US" sz="2000" dirty="0" smtClean="0"/>
              <a:t>Pharmacokinetic tools such as HPLC are not readily available in most of </a:t>
            </a:r>
          </a:p>
          <a:p>
            <a:pPr>
              <a:lnSpc>
                <a:spcPct val="130000"/>
              </a:lnSpc>
            </a:pPr>
            <a:r>
              <a:rPr lang="en-US" sz="2000" dirty="0" smtClean="0"/>
              <a:t>      TB endemic setting like Tanzania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83731" y="1833043"/>
            <a:ext cx="8948630" cy="127727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 smtClean="0"/>
              <a:t>We have previously described the role of TB Drug Assay (TDA) in patients treated </a:t>
            </a:r>
          </a:p>
          <a:p>
            <a:pPr algn="ctr">
              <a:lnSpc>
                <a:spcPct val="130000"/>
              </a:lnSpc>
            </a:pPr>
            <a:r>
              <a:rPr lang="en-US" sz="2000" b="1" dirty="0" smtClean="0"/>
              <a:t>for common TB in Tanzania </a:t>
            </a:r>
            <a:endParaRPr lang="en-US" sz="2000" b="1" dirty="0"/>
          </a:p>
          <a:p>
            <a:pPr algn="ctr">
              <a:lnSpc>
                <a:spcPct val="130000"/>
              </a:lnSpc>
            </a:pPr>
            <a:endParaRPr lang="en-US" sz="20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8" y="3110316"/>
            <a:ext cx="9018403" cy="18374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7012" y="4778477"/>
            <a:ext cx="100475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Based on</a:t>
            </a:r>
            <a:endParaRPr lang="en-US" sz="1600" dirty="0"/>
          </a:p>
        </p:txBody>
      </p:sp>
      <p:sp>
        <p:nvSpPr>
          <p:cNvPr id="12" name="Curved Right Arrow 11"/>
          <p:cNvSpPr/>
          <p:nvPr/>
        </p:nvSpPr>
        <p:spPr>
          <a:xfrm>
            <a:off x="83731" y="3900997"/>
            <a:ext cx="1814147" cy="2344735"/>
          </a:xfrm>
          <a:prstGeom prst="curvedRightArrow">
            <a:avLst>
              <a:gd name="adj1" fmla="val 25000"/>
              <a:gd name="adj2" fmla="val 50000"/>
              <a:gd name="adj3" fmla="val 23064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517" y="4947755"/>
            <a:ext cx="7022843" cy="9380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156" y="6001404"/>
            <a:ext cx="6911205" cy="75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99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5179"/>
            <a:ext cx="9144000" cy="523220"/>
          </a:xfrm>
          <a:prstGeom prst="rect">
            <a:avLst/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Background ……………….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814" y="900053"/>
            <a:ext cx="7222185" cy="39429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7524" y="5636368"/>
            <a:ext cx="5189792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TDA = </a:t>
            </a:r>
            <a:r>
              <a:rPr lang="en-US" sz="2400" u="sng" dirty="0" smtClean="0"/>
              <a:t>Time to positivity in experimental</a:t>
            </a:r>
          </a:p>
          <a:p>
            <a:r>
              <a:rPr lang="en-US" sz="2400" dirty="0"/>
              <a:t>	 </a:t>
            </a:r>
            <a:r>
              <a:rPr lang="en-US" sz="2400" dirty="0" smtClean="0"/>
              <a:t> 	 Time to </a:t>
            </a:r>
            <a:r>
              <a:rPr lang="en-US" sz="2400" dirty="0" err="1" smtClean="0"/>
              <a:t>posivity</a:t>
            </a:r>
            <a:r>
              <a:rPr lang="en-US" sz="2400" dirty="0" smtClean="0"/>
              <a:t> in control</a:t>
            </a:r>
          </a:p>
        </p:txBody>
      </p:sp>
    </p:spTree>
    <p:extLst>
      <p:ext uri="{BB962C8B-B14F-4D97-AF65-F5344CB8AC3E}">
        <p14:creationId xmlns:p14="http://schemas.microsoft.com/office/powerpoint/2010/main" val="3336367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5179"/>
            <a:ext cx="9144000" cy="584776"/>
          </a:xfrm>
          <a:prstGeom prst="rect">
            <a:avLst/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Background ………………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34919" y="1641532"/>
            <a:ext cx="8479649" cy="45120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</a:rPr>
              <a:t>TDA correlated with drug concentration/MIC for Isoniazid and Rifampicin</a:t>
            </a:r>
          </a:p>
          <a:p>
            <a:pPr marL="285750" indent="-285750" algn="just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</a:rPr>
              <a:t>TDA of &lt; 1.0 indicated presence of MDR-TB at </a:t>
            </a:r>
            <a:r>
              <a:rPr lang="en-US" sz="2400" dirty="0" err="1" smtClean="0">
                <a:solidFill>
                  <a:srgbClr val="000000"/>
                </a:solidFill>
              </a:rPr>
              <a:t>Kibongoto</a:t>
            </a:r>
            <a:r>
              <a:rPr lang="en-US" sz="2400" dirty="0" smtClean="0">
                <a:solidFill>
                  <a:srgbClr val="000000"/>
                </a:solidFill>
              </a:rPr>
              <a:t> hospital</a:t>
            </a:r>
          </a:p>
          <a:p>
            <a:pPr marL="285750" indent="-285750" algn="just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</a:rPr>
              <a:t>Low TDA,  &lt; 2.0 was significantly associated with both lower Isoniazid and Rifampicin concentration C2hr concentrations [Time estimated to Cmax]</a:t>
            </a:r>
          </a:p>
          <a:p>
            <a:pPr marL="285750" indent="-285750" algn="just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</a:rPr>
              <a:t>Very Low TDA &lt; 1.5 corresponded to a trend toward lack of cure</a:t>
            </a:r>
          </a:p>
          <a:p>
            <a:pPr algn="just">
              <a:lnSpc>
                <a:spcPct val="120000"/>
              </a:lnSpc>
            </a:pPr>
            <a:endParaRPr lang="en-US" sz="2400" dirty="0" smtClean="0">
              <a:solidFill>
                <a:srgbClr val="000000"/>
              </a:solidFill>
            </a:endParaRPr>
          </a:p>
          <a:p>
            <a:pPr algn="just">
              <a:lnSpc>
                <a:spcPct val="120000"/>
              </a:lnSpc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919" y="1118312"/>
            <a:ext cx="8479649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Findings of the previous TDA study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842" y="5602103"/>
            <a:ext cx="8959096" cy="1102866"/>
          </a:xfrm>
          <a:prstGeom prst="rect">
            <a:avLst/>
          </a:prstGeom>
          <a:solidFill>
            <a:srgbClr val="999999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b="1" dirty="0" smtClean="0">
                <a:solidFill>
                  <a:srgbClr val="000000"/>
                </a:solidFill>
              </a:rPr>
              <a:t>Understanding the relative activity of an individual patients MDR-TB regimen  may inform treatment decisions particularly in the presence of poor response to therapy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82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5179"/>
            <a:ext cx="9144000" cy="584776"/>
          </a:xfrm>
          <a:prstGeom prst="rect">
            <a:avLst/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Background ……………….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80065" y="1319071"/>
            <a:ext cx="8084264" cy="523220"/>
          </a:xfrm>
          <a:prstGeom prst="rect">
            <a:avLst/>
          </a:prstGeom>
          <a:solidFill>
            <a:srgbClr val="66CCFF"/>
          </a:solidFill>
          <a:ln>
            <a:solidFill>
              <a:schemeClr val="accent3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Therefore in this study, We examine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0065" y="1842291"/>
            <a:ext cx="8084264" cy="37240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400050" indent="-400050">
              <a:lnSpc>
                <a:spcPct val="200000"/>
              </a:lnSpc>
              <a:buFont typeface="+mj-lt"/>
              <a:buAutoNum type="romanLcPeriod"/>
            </a:pPr>
            <a:r>
              <a:rPr lang="en-US" sz="2400" b="1" dirty="0" smtClean="0">
                <a:solidFill>
                  <a:srgbClr val="000000"/>
                </a:solidFill>
              </a:rPr>
              <a:t>Plasma drug concentrations</a:t>
            </a:r>
          </a:p>
          <a:p>
            <a:pPr marL="400050" indent="-400050">
              <a:lnSpc>
                <a:spcPct val="200000"/>
              </a:lnSpc>
              <a:buFont typeface="+mj-lt"/>
              <a:buAutoNum type="romanLcPeriod"/>
            </a:pPr>
            <a:r>
              <a:rPr lang="en-US" sz="2400" b="1" dirty="0" smtClean="0">
                <a:solidFill>
                  <a:srgbClr val="000000"/>
                </a:solidFill>
              </a:rPr>
              <a:t>MIC of drugs </a:t>
            </a:r>
          </a:p>
          <a:p>
            <a:pPr marL="400050" indent="-400050">
              <a:lnSpc>
                <a:spcPct val="200000"/>
              </a:lnSpc>
              <a:buFont typeface="+mj-lt"/>
              <a:buAutoNum type="romanLcPeriod"/>
            </a:pPr>
            <a:r>
              <a:rPr lang="en-US" sz="2400" b="1" dirty="0" smtClean="0">
                <a:solidFill>
                  <a:srgbClr val="000000"/>
                </a:solidFill>
              </a:rPr>
              <a:t>Relative activity of each drug in the TDA assay</a:t>
            </a:r>
          </a:p>
          <a:p>
            <a:pPr marL="400050" indent="-400050">
              <a:lnSpc>
                <a:spcPct val="200000"/>
              </a:lnSpc>
              <a:buFont typeface="+mj-lt"/>
              <a:buAutoNum type="romanLcPeriod"/>
            </a:pPr>
            <a:r>
              <a:rPr lang="en-US" sz="2400" b="1" dirty="0" smtClean="0">
                <a:solidFill>
                  <a:srgbClr val="000000"/>
                </a:solidFill>
              </a:rPr>
              <a:t>Weather TDA can be used as a predictor of early treatment</a:t>
            </a:r>
          </a:p>
          <a:p>
            <a:pPr>
              <a:lnSpc>
                <a:spcPct val="200000"/>
              </a:lnSpc>
            </a:pPr>
            <a:r>
              <a:rPr lang="en-US" sz="2400" b="1" dirty="0" smtClean="0">
                <a:solidFill>
                  <a:srgbClr val="000000"/>
                </a:solidFill>
              </a:rPr>
              <a:t>	 response (measured as time to culture conversion)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47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5179"/>
            <a:ext cx="9144000" cy="584776"/>
          </a:xfrm>
          <a:prstGeom prst="rect">
            <a:avLst/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Methods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65144" y="1141226"/>
            <a:ext cx="6288901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 smtClean="0"/>
              <a:t>Study design ; Explanatory TB Diagnostic  trial.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 smtClean="0"/>
              <a:t>Study site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	</a:t>
            </a:r>
            <a:r>
              <a:rPr lang="en-US" sz="2400" dirty="0" smtClean="0"/>
              <a:t>		United states of America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	</a:t>
            </a:r>
            <a:r>
              <a:rPr lang="en-US" sz="2400" dirty="0" smtClean="0"/>
              <a:t>		</a:t>
            </a:r>
            <a:r>
              <a:rPr lang="en-US" sz="2400" u="sng" dirty="0" smtClean="0"/>
              <a:t>United Republic of Tanzania</a:t>
            </a: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209" b="33411"/>
          <a:stretch/>
        </p:blipFill>
        <p:spPr>
          <a:xfrm>
            <a:off x="1" y="5045688"/>
            <a:ext cx="2818906" cy="1812312"/>
          </a:xfrm>
          <a:prstGeom prst="rect">
            <a:avLst/>
          </a:prstGeom>
        </p:spPr>
      </p:pic>
      <p:pic>
        <p:nvPicPr>
          <p:cNvPr id="5" name="Content Placeholder 7"/>
          <p:cNvPicPr>
            <a:picLocks noChangeAspect="1"/>
          </p:cNvPicPr>
          <p:nvPr/>
        </p:nvPicPr>
        <p:blipFill>
          <a:blip r:embed="rId3"/>
          <a:srcRect l="6179" r="6179"/>
          <a:stretch>
            <a:fillRect/>
          </a:stretch>
        </p:blipFill>
        <p:spPr>
          <a:xfrm>
            <a:off x="6321605" y="2179036"/>
            <a:ext cx="2707267" cy="20868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7812" b="32894"/>
          <a:stretch/>
        </p:blipFill>
        <p:spPr>
          <a:xfrm>
            <a:off x="0" y="4192345"/>
            <a:ext cx="2818907" cy="971653"/>
          </a:xfrm>
          <a:prstGeom prst="rect">
            <a:avLst/>
          </a:prstGeom>
        </p:spPr>
      </p:pic>
      <p:pic>
        <p:nvPicPr>
          <p:cNvPr id="7" name="Picture 3" descr="C:\Users\Gibson\Pictures\2011-05-11\006.JPG"/>
          <p:cNvPicPr>
            <a:picLocks noChangeAspect="1" noChangeArrowheads="1"/>
          </p:cNvPicPr>
          <p:nvPr/>
        </p:nvPicPr>
        <p:blipFill>
          <a:blip r:embed="rId5" cstate="print"/>
          <a:srcRect l="20239" r="20239"/>
          <a:stretch>
            <a:fillRect/>
          </a:stretch>
        </p:blipFill>
        <p:spPr bwMode="auto">
          <a:xfrm>
            <a:off x="6321605" y="4265891"/>
            <a:ext cx="2707267" cy="2582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Curved Connector 10"/>
          <p:cNvCxnSpPr/>
          <p:nvPr/>
        </p:nvCxnSpPr>
        <p:spPr>
          <a:xfrm rot="5400000">
            <a:off x="2630406" y="5171045"/>
            <a:ext cx="1674814" cy="1018714"/>
          </a:xfrm>
          <a:prstGeom prst="curvedConnector3">
            <a:avLst>
              <a:gd name="adj1" fmla="val 50000"/>
            </a:avLst>
          </a:prstGeom>
          <a:ln w="76200" cap="sq" cmpd="sng">
            <a:solidFill>
              <a:schemeClr val="tx1">
                <a:lumMod val="85000"/>
                <a:lumOff val="15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65465" y="4192345"/>
            <a:ext cx="2094894" cy="64633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Kibongoto</a:t>
            </a:r>
            <a:r>
              <a:rPr lang="en-US" dirty="0" smtClean="0">
                <a:solidFill>
                  <a:srgbClr val="FFFFFF"/>
                </a:solidFill>
              </a:rPr>
              <a:t> MDR-TB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Centre of excellence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28359" y="6294496"/>
            <a:ext cx="781133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K C R I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5009492" y="5931621"/>
            <a:ext cx="1353632" cy="362875"/>
          </a:xfrm>
          <a:prstGeom prst="straightConnector1">
            <a:avLst/>
          </a:prstGeom>
          <a:ln w="76200" cap="sq" cmpd="sng">
            <a:solidFill>
              <a:schemeClr val="tx1">
                <a:lumMod val="85000"/>
                <a:lumOff val="15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451116" y="956560"/>
            <a:ext cx="2234631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</a:rPr>
              <a:t>Biotechonology</a:t>
            </a:r>
            <a:r>
              <a:rPr lang="en-US" sz="2000" dirty="0" smtClean="0">
                <a:solidFill>
                  <a:srgbClr val="FFFFFF"/>
                </a:solidFill>
              </a:rPr>
              <a:t> Lab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7800833" y="1356670"/>
            <a:ext cx="0" cy="822366"/>
          </a:xfrm>
          <a:prstGeom prst="straightConnector1">
            <a:avLst/>
          </a:prstGeom>
          <a:ln w="76200" cap="sq" cmpd="sng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489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5179"/>
            <a:ext cx="9144000" cy="523220"/>
          </a:xfrm>
          <a:prstGeom prst="rect">
            <a:avLst/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Material and Methods in Virginia –United States of America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7085" y="1186324"/>
            <a:ext cx="341868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Mtb</a:t>
            </a:r>
            <a:r>
              <a:rPr lang="en-US" dirty="0" smtClean="0"/>
              <a:t> isolates  with known resistant</a:t>
            </a:r>
          </a:p>
          <a:p>
            <a:r>
              <a:rPr lang="en-US" dirty="0" smtClean="0"/>
              <a:t>Patterns MDR and XDR-TB</a:t>
            </a:r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>
            <a:off x="1367587" y="1878845"/>
            <a:ext cx="307011" cy="930782"/>
          </a:xfrm>
          <a:prstGeom prst="down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7085" y="2930918"/>
            <a:ext cx="4468779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en-US" dirty="0" smtClean="0"/>
              <a:t>Repeat DST using conventional 1% </a:t>
            </a:r>
          </a:p>
          <a:p>
            <a:pPr algn="just"/>
            <a:r>
              <a:rPr lang="en-US" dirty="0" smtClean="0"/>
              <a:t>Proportion testing except Pyrazinamide</a:t>
            </a:r>
          </a:p>
          <a:p>
            <a:pPr algn="just"/>
            <a:r>
              <a:rPr lang="en-US" dirty="0" smtClean="0"/>
              <a:t>DST performed in </a:t>
            </a:r>
            <a:r>
              <a:rPr lang="en-US" dirty="0" err="1" smtClean="0"/>
              <a:t>specifc</a:t>
            </a:r>
            <a:r>
              <a:rPr lang="en-US" dirty="0" smtClean="0"/>
              <a:t> Bactec MGIT media</a:t>
            </a:r>
          </a:p>
          <a:p>
            <a:pPr algn="just"/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>
            <a:off x="1367588" y="4088173"/>
            <a:ext cx="307010" cy="753664"/>
          </a:xfrm>
          <a:prstGeom prst="down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5069" y="4841837"/>
            <a:ext cx="401943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MIC performed for all drug except</a:t>
            </a:r>
          </a:p>
          <a:p>
            <a:r>
              <a:rPr lang="en-US" dirty="0" smtClean="0"/>
              <a:t>Pyrazinamide in MYCOTB </a:t>
            </a:r>
            <a:r>
              <a:rPr lang="en-US" dirty="0" err="1" smtClean="0"/>
              <a:t>Sensititre</a:t>
            </a:r>
            <a:r>
              <a:rPr lang="en-US" dirty="0" smtClean="0"/>
              <a:t> plate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77297" y="1186324"/>
            <a:ext cx="3767845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 health tuberculin skin test negative</a:t>
            </a:r>
          </a:p>
          <a:p>
            <a:r>
              <a:rPr lang="en-US" dirty="0" smtClean="0"/>
              <a:t>Volunteer donate blood</a:t>
            </a:r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6586750" y="3920724"/>
            <a:ext cx="262935" cy="753664"/>
          </a:xfrm>
          <a:prstGeom prst="down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6586750" y="1878845"/>
            <a:ext cx="262935" cy="707474"/>
          </a:xfrm>
          <a:prstGeom prst="down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74982" y="2584852"/>
            <a:ext cx="3504122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Plasma spiked  with secondline TB</a:t>
            </a:r>
          </a:p>
          <a:p>
            <a:r>
              <a:rPr lang="en-US" dirty="0" smtClean="0"/>
              <a:t>Drugs. </a:t>
            </a:r>
            <a:r>
              <a:rPr lang="en-US" dirty="0" err="1" smtClean="0"/>
              <a:t>Pyrazinamide,Ethionamide</a:t>
            </a:r>
            <a:r>
              <a:rPr lang="en-US" dirty="0" smtClean="0"/>
              <a:t>,</a:t>
            </a:r>
          </a:p>
          <a:p>
            <a:r>
              <a:rPr lang="en-US" dirty="0" smtClean="0"/>
              <a:t>Cycloserine, </a:t>
            </a:r>
            <a:r>
              <a:rPr lang="en-US" dirty="0" err="1" smtClean="0"/>
              <a:t>Ofloxacin,Moxifloxacin</a:t>
            </a:r>
            <a:endParaRPr lang="en-US" dirty="0" smtClean="0"/>
          </a:p>
          <a:p>
            <a:r>
              <a:rPr lang="en-US" dirty="0" smtClean="0"/>
              <a:t>Kanamycin and Amikacin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14532" y="4674388"/>
            <a:ext cx="336457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Achieve concentration within</a:t>
            </a:r>
          </a:p>
          <a:p>
            <a:r>
              <a:rPr lang="en-US" dirty="0" smtClean="0"/>
              <a:t>The exposed Cmax for the drugs</a:t>
            </a:r>
            <a:endParaRPr lang="en-US" dirty="0"/>
          </a:p>
        </p:txBody>
      </p:sp>
      <p:cxnSp>
        <p:nvCxnSpPr>
          <p:cNvPr id="14" name="Curved Connector 13"/>
          <p:cNvCxnSpPr/>
          <p:nvPr/>
        </p:nvCxnSpPr>
        <p:spPr>
          <a:xfrm rot="16200000" flipH="1">
            <a:off x="1860773" y="3011684"/>
            <a:ext cx="4791288" cy="1439321"/>
          </a:xfrm>
          <a:prstGeom prst="curvedConnector3">
            <a:avLst>
              <a:gd name="adj1" fmla="val 1452"/>
            </a:avLst>
          </a:prstGeom>
          <a:ln w="38100" cap="sq" cmpd="sng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10800000" flipV="1">
            <a:off x="4976078" y="3705003"/>
            <a:ext cx="1183930" cy="852487"/>
          </a:xfrm>
          <a:prstGeom prst="curvedConnector3">
            <a:avLst/>
          </a:prstGeom>
          <a:ln w="38100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536757" y="6126989"/>
            <a:ext cx="2790996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TB Drug Assay 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004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76200" cap="sq" cmpd="sng">
          <a:solidFill>
            <a:srgbClr val="0000FF"/>
          </a:solidFill>
          <a:prstDash val="dashDot"/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</TotalTime>
  <Words>972</Words>
  <Application>Microsoft Macintosh PowerPoint</Application>
  <PresentationFormat>On-screen Show (4:3)</PresentationFormat>
  <Paragraphs>233</Paragraphs>
  <Slides>29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sm3hx</dc:creator>
  <cp:lastModifiedBy>sm3hx</cp:lastModifiedBy>
  <cp:revision>106</cp:revision>
  <dcterms:created xsi:type="dcterms:W3CDTF">2013-11-24T11:18:16Z</dcterms:created>
  <dcterms:modified xsi:type="dcterms:W3CDTF">2013-11-27T19:52:30Z</dcterms:modified>
</cp:coreProperties>
</file>