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81" r:id="rId6"/>
    <p:sldId id="261" r:id="rId7"/>
    <p:sldId id="262" r:id="rId8"/>
    <p:sldId id="263" r:id="rId9"/>
    <p:sldId id="264" r:id="rId10"/>
    <p:sldId id="265" r:id="rId11"/>
    <p:sldId id="267" r:id="rId12"/>
    <p:sldId id="270" r:id="rId13"/>
    <p:sldId id="271" r:id="rId14"/>
    <p:sldId id="277" r:id="rId15"/>
    <p:sldId id="280" r:id="rId16"/>
    <p:sldId id="28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CB4F9-D132-4990-B4C0-42CCC8AF790A}" type="doc">
      <dgm:prSet loTypeId="urn:microsoft.com/office/officeart/2005/8/layout/cycle4#1" loCatId="relationship" qsTypeId="urn:microsoft.com/office/officeart/2005/8/quickstyle/simple1" qsCatId="simple" csTypeId="urn:microsoft.com/office/officeart/2005/8/colors/colorful1#4" csCatId="colorful" phldr="1"/>
      <dgm:spPr/>
      <dgm:t>
        <a:bodyPr/>
        <a:lstStyle/>
        <a:p>
          <a:endParaRPr lang="en-US"/>
        </a:p>
      </dgm:t>
    </dgm:pt>
    <dgm:pt modelId="{A0706C33-A56F-443D-A8DF-8082AF3446FD}">
      <dgm:prSet phldrT="[Text]"/>
      <dgm:spPr/>
      <dgm:t>
        <a:bodyPr/>
        <a:lstStyle/>
        <a:p>
          <a:r>
            <a:rPr lang="en-GB" dirty="0" smtClean="0"/>
            <a:t>Wrapping up and moving on</a:t>
          </a:r>
          <a:endParaRPr lang="en-US" dirty="0"/>
        </a:p>
      </dgm:t>
    </dgm:pt>
    <dgm:pt modelId="{F36D551E-BA1F-40B2-95FB-E0F75E1E925E}" type="parTrans" cxnId="{183E68C6-0304-4967-80D3-88D18A702C5B}">
      <dgm:prSet/>
      <dgm:spPr/>
      <dgm:t>
        <a:bodyPr/>
        <a:lstStyle/>
        <a:p>
          <a:endParaRPr lang="en-US"/>
        </a:p>
      </dgm:t>
    </dgm:pt>
    <dgm:pt modelId="{849D72CB-FFB5-434B-90F9-C7BDE66B623B}" type="sibTrans" cxnId="{183E68C6-0304-4967-80D3-88D18A702C5B}">
      <dgm:prSet/>
      <dgm:spPr/>
      <dgm:t>
        <a:bodyPr/>
        <a:lstStyle/>
        <a:p>
          <a:endParaRPr lang="en-US"/>
        </a:p>
      </dgm:t>
    </dgm:pt>
    <dgm:pt modelId="{1D6D9D91-B83C-45D6-A21A-297A0557DB41}">
      <dgm:prSet phldrT="[Text]" custT="1"/>
      <dgm:spPr/>
      <dgm:t>
        <a:bodyPr/>
        <a:lstStyle/>
        <a:p>
          <a:pPr algn="l"/>
          <a:endParaRPr lang="en-US" sz="1800" dirty="0"/>
        </a:p>
      </dgm:t>
    </dgm:pt>
    <dgm:pt modelId="{105A8ECF-9AA2-4CE5-A57C-206416B829BA}" type="parTrans" cxnId="{F7522D26-97BB-4DF1-8C13-49E2BB2A936F}">
      <dgm:prSet/>
      <dgm:spPr/>
      <dgm:t>
        <a:bodyPr/>
        <a:lstStyle/>
        <a:p>
          <a:endParaRPr lang="en-US"/>
        </a:p>
      </dgm:t>
    </dgm:pt>
    <dgm:pt modelId="{8C24382E-84AD-4609-9B3F-512CB3977F21}" type="sibTrans" cxnId="{F7522D26-97BB-4DF1-8C13-49E2BB2A936F}">
      <dgm:prSet/>
      <dgm:spPr/>
      <dgm:t>
        <a:bodyPr/>
        <a:lstStyle/>
        <a:p>
          <a:endParaRPr lang="en-US"/>
        </a:p>
      </dgm:t>
    </dgm:pt>
    <dgm:pt modelId="{2D64BD0A-A614-4DBC-886F-7744357E7F3D}">
      <dgm:prSet phldrT="[Text]"/>
      <dgm:spPr/>
      <dgm:t>
        <a:bodyPr/>
        <a:lstStyle/>
        <a:p>
          <a:r>
            <a:rPr lang="en-GB" dirty="0" smtClean="0"/>
            <a:t>Establishing the relationship</a:t>
          </a:r>
          <a:endParaRPr lang="en-US" dirty="0"/>
        </a:p>
      </dgm:t>
    </dgm:pt>
    <dgm:pt modelId="{229F482B-354D-454C-A84D-13268F28AB33}" type="parTrans" cxnId="{F1DF8985-68BE-447A-9EBA-143FFAB76951}">
      <dgm:prSet/>
      <dgm:spPr/>
      <dgm:t>
        <a:bodyPr/>
        <a:lstStyle/>
        <a:p>
          <a:endParaRPr lang="en-US"/>
        </a:p>
      </dgm:t>
    </dgm:pt>
    <dgm:pt modelId="{3C8149B0-D093-4B7D-8518-8227A13FBDA9}" type="sibTrans" cxnId="{F1DF8985-68BE-447A-9EBA-143FFAB76951}">
      <dgm:prSet/>
      <dgm:spPr/>
      <dgm:t>
        <a:bodyPr/>
        <a:lstStyle/>
        <a:p>
          <a:endParaRPr lang="en-US"/>
        </a:p>
      </dgm:t>
    </dgm:pt>
    <dgm:pt modelId="{A12FFFB8-C047-45DA-BB42-37EBE3F4762A}">
      <dgm:prSet phldrT="[Text]" custT="1"/>
      <dgm:spPr/>
      <dgm:t>
        <a:bodyPr/>
        <a:lstStyle/>
        <a:p>
          <a:pPr algn="r"/>
          <a:endParaRPr lang="en-US" sz="2000" dirty="0"/>
        </a:p>
      </dgm:t>
    </dgm:pt>
    <dgm:pt modelId="{882BB47D-B2C7-43D4-9582-548E5B6EE9A7}" type="parTrans" cxnId="{B3F5056B-2ABD-4ABB-9A73-114266A2396D}">
      <dgm:prSet/>
      <dgm:spPr/>
      <dgm:t>
        <a:bodyPr/>
        <a:lstStyle/>
        <a:p>
          <a:endParaRPr lang="en-US"/>
        </a:p>
      </dgm:t>
    </dgm:pt>
    <dgm:pt modelId="{3BAFA75E-5A37-4D2A-97BC-FBCCE93095BC}" type="sibTrans" cxnId="{B3F5056B-2ABD-4ABB-9A73-114266A2396D}">
      <dgm:prSet/>
      <dgm:spPr/>
      <dgm:t>
        <a:bodyPr/>
        <a:lstStyle/>
        <a:p>
          <a:endParaRPr lang="en-US"/>
        </a:p>
      </dgm:t>
    </dgm:pt>
    <dgm:pt modelId="{6F260A6D-67A9-41E1-AD64-771E6BF650CA}">
      <dgm:prSet phldrT="[Text]"/>
      <dgm:spPr/>
      <dgm:t>
        <a:bodyPr/>
        <a:lstStyle/>
        <a:p>
          <a:r>
            <a:rPr lang="en-GB" dirty="0" smtClean="0"/>
            <a:t>Setting direction</a:t>
          </a:r>
          <a:endParaRPr lang="en-US" dirty="0"/>
        </a:p>
      </dgm:t>
    </dgm:pt>
    <dgm:pt modelId="{2BF46469-5DEE-4E93-9B25-11DFCB4D793C}" type="parTrans" cxnId="{63DC76F9-9E01-408E-BE26-A91CC8642B83}">
      <dgm:prSet/>
      <dgm:spPr/>
      <dgm:t>
        <a:bodyPr/>
        <a:lstStyle/>
        <a:p>
          <a:endParaRPr lang="en-US"/>
        </a:p>
      </dgm:t>
    </dgm:pt>
    <dgm:pt modelId="{C37EDEC2-27DF-4643-8EEF-A90E7794F14C}" type="sibTrans" cxnId="{63DC76F9-9E01-408E-BE26-A91CC8642B83}">
      <dgm:prSet/>
      <dgm:spPr/>
      <dgm:t>
        <a:bodyPr/>
        <a:lstStyle/>
        <a:p>
          <a:endParaRPr lang="en-US"/>
        </a:p>
      </dgm:t>
    </dgm:pt>
    <dgm:pt modelId="{41B136B2-6FE7-4C31-A529-EEF6E9E4E773}">
      <dgm:prSet phldrT="[Text]" custT="1"/>
      <dgm:spPr/>
      <dgm:t>
        <a:bodyPr/>
        <a:lstStyle/>
        <a:p>
          <a:pPr algn="r"/>
          <a:endParaRPr lang="en-US" sz="1800" dirty="0"/>
        </a:p>
      </dgm:t>
    </dgm:pt>
    <dgm:pt modelId="{5B314F86-B825-400E-815E-216A429EF322}" type="parTrans" cxnId="{D5DFF00C-1FF4-4C36-B838-569D63042CE8}">
      <dgm:prSet/>
      <dgm:spPr/>
      <dgm:t>
        <a:bodyPr/>
        <a:lstStyle/>
        <a:p>
          <a:endParaRPr lang="en-US"/>
        </a:p>
      </dgm:t>
    </dgm:pt>
    <dgm:pt modelId="{34D54E04-40A0-4D7C-83A0-963F83889030}" type="sibTrans" cxnId="{D5DFF00C-1FF4-4C36-B838-569D63042CE8}">
      <dgm:prSet/>
      <dgm:spPr/>
      <dgm:t>
        <a:bodyPr/>
        <a:lstStyle/>
        <a:p>
          <a:endParaRPr lang="en-US"/>
        </a:p>
      </dgm:t>
    </dgm:pt>
    <dgm:pt modelId="{B61A84BA-EEEA-43AF-88BD-26FC458CB0D9}">
      <dgm:prSet phldrT="[Text]"/>
      <dgm:spPr/>
      <dgm:t>
        <a:bodyPr/>
        <a:lstStyle/>
        <a:p>
          <a:r>
            <a:rPr lang="en-GB" dirty="0" smtClean="0"/>
            <a:t>Progression</a:t>
          </a:r>
          <a:endParaRPr lang="en-US" dirty="0"/>
        </a:p>
      </dgm:t>
    </dgm:pt>
    <dgm:pt modelId="{3B7FABD9-201F-4E78-9670-68D041437FF5}" type="parTrans" cxnId="{0224A0BE-18FE-4A65-897F-F4537191E482}">
      <dgm:prSet/>
      <dgm:spPr/>
      <dgm:t>
        <a:bodyPr/>
        <a:lstStyle/>
        <a:p>
          <a:endParaRPr lang="en-US"/>
        </a:p>
      </dgm:t>
    </dgm:pt>
    <dgm:pt modelId="{84177BA2-85D9-42C0-BBBD-B6977D23FA7B}" type="sibTrans" cxnId="{0224A0BE-18FE-4A65-897F-F4537191E482}">
      <dgm:prSet/>
      <dgm:spPr/>
      <dgm:t>
        <a:bodyPr/>
        <a:lstStyle/>
        <a:p>
          <a:endParaRPr lang="en-US"/>
        </a:p>
      </dgm:t>
    </dgm:pt>
    <dgm:pt modelId="{52881942-28B8-461A-8E27-B87DCF65DC51}">
      <dgm:prSet phldrT="[Text]" custT="1"/>
      <dgm:spPr/>
      <dgm:t>
        <a:bodyPr/>
        <a:lstStyle/>
        <a:p>
          <a:endParaRPr lang="en-US" sz="1800" dirty="0"/>
        </a:p>
      </dgm:t>
    </dgm:pt>
    <dgm:pt modelId="{F4964835-3407-4B4F-930A-2E9DAA57F894}" type="parTrans" cxnId="{05A6DBE8-AF95-4E22-B0CB-2F353C7FF857}">
      <dgm:prSet/>
      <dgm:spPr/>
      <dgm:t>
        <a:bodyPr/>
        <a:lstStyle/>
        <a:p>
          <a:endParaRPr lang="en-US"/>
        </a:p>
      </dgm:t>
    </dgm:pt>
    <dgm:pt modelId="{DF2CAB0C-1515-49BE-95D1-4CC43A79E972}" type="sibTrans" cxnId="{05A6DBE8-AF95-4E22-B0CB-2F353C7FF857}">
      <dgm:prSet/>
      <dgm:spPr/>
      <dgm:t>
        <a:bodyPr/>
        <a:lstStyle/>
        <a:p>
          <a:endParaRPr lang="en-US"/>
        </a:p>
      </dgm:t>
    </dgm:pt>
    <dgm:pt modelId="{B3A4CDC2-D0AE-4D07-BF9E-8F4D09166C38}" type="pres">
      <dgm:prSet presAssocID="{290CB4F9-D132-4990-B4C0-42CCC8AF790A}" presName="cycleMatrixDiagram" presStyleCnt="0">
        <dgm:presLayoutVars>
          <dgm:chMax val="1"/>
          <dgm:dir/>
          <dgm:animLvl val="lvl"/>
          <dgm:resizeHandles val="exact"/>
        </dgm:presLayoutVars>
      </dgm:prSet>
      <dgm:spPr/>
      <dgm:t>
        <a:bodyPr/>
        <a:lstStyle/>
        <a:p>
          <a:endParaRPr lang="en-US"/>
        </a:p>
      </dgm:t>
    </dgm:pt>
    <dgm:pt modelId="{9BF235FC-EA36-41DD-819D-1ED4F1FF263E}" type="pres">
      <dgm:prSet presAssocID="{290CB4F9-D132-4990-B4C0-42CCC8AF790A}" presName="children" presStyleCnt="0"/>
      <dgm:spPr/>
    </dgm:pt>
    <dgm:pt modelId="{1C7DD439-528B-435D-8265-86589DE4B254}" type="pres">
      <dgm:prSet presAssocID="{290CB4F9-D132-4990-B4C0-42CCC8AF790A}" presName="child1group" presStyleCnt="0"/>
      <dgm:spPr/>
    </dgm:pt>
    <dgm:pt modelId="{59EFAE49-FC2A-4BB9-99F4-F7C39F6D1336}" type="pres">
      <dgm:prSet presAssocID="{290CB4F9-D132-4990-B4C0-42CCC8AF790A}" presName="child1" presStyleLbl="bgAcc1" presStyleIdx="0" presStyleCnt="4" custScaleX="103765" custScaleY="126926" custLinFactNeighborX="3815" custLinFactNeighborY="32705"/>
      <dgm:spPr/>
      <dgm:t>
        <a:bodyPr/>
        <a:lstStyle/>
        <a:p>
          <a:endParaRPr lang="en-US"/>
        </a:p>
      </dgm:t>
    </dgm:pt>
    <dgm:pt modelId="{549B3386-D37A-450B-8E8A-D78698796904}" type="pres">
      <dgm:prSet presAssocID="{290CB4F9-D132-4990-B4C0-42CCC8AF790A}" presName="child1Text" presStyleLbl="bgAcc1" presStyleIdx="0" presStyleCnt="4">
        <dgm:presLayoutVars>
          <dgm:bulletEnabled val="1"/>
        </dgm:presLayoutVars>
      </dgm:prSet>
      <dgm:spPr/>
      <dgm:t>
        <a:bodyPr/>
        <a:lstStyle/>
        <a:p>
          <a:endParaRPr lang="en-US"/>
        </a:p>
      </dgm:t>
    </dgm:pt>
    <dgm:pt modelId="{0C33E9D3-6BD9-4580-867F-66E416DDDCEA}" type="pres">
      <dgm:prSet presAssocID="{290CB4F9-D132-4990-B4C0-42CCC8AF790A}" presName="child2group" presStyleCnt="0"/>
      <dgm:spPr/>
    </dgm:pt>
    <dgm:pt modelId="{D6EAFB63-83B3-4603-8373-478A1E592405}" type="pres">
      <dgm:prSet presAssocID="{290CB4F9-D132-4990-B4C0-42CCC8AF790A}" presName="child2" presStyleLbl="bgAcc1" presStyleIdx="1" presStyleCnt="4" custScaleX="98993" custScaleY="137437" custLinFactNeighborX="2324" custLinFactNeighborY="35640"/>
      <dgm:spPr/>
      <dgm:t>
        <a:bodyPr/>
        <a:lstStyle/>
        <a:p>
          <a:endParaRPr lang="en-US"/>
        </a:p>
      </dgm:t>
    </dgm:pt>
    <dgm:pt modelId="{861102CA-7FC3-4816-9511-ADAC248FEA4D}" type="pres">
      <dgm:prSet presAssocID="{290CB4F9-D132-4990-B4C0-42CCC8AF790A}" presName="child2Text" presStyleLbl="bgAcc1" presStyleIdx="1" presStyleCnt="4">
        <dgm:presLayoutVars>
          <dgm:bulletEnabled val="1"/>
        </dgm:presLayoutVars>
      </dgm:prSet>
      <dgm:spPr/>
      <dgm:t>
        <a:bodyPr/>
        <a:lstStyle/>
        <a:p>
          <a:endParaRPr lang="en-US"/>
        </a:p>
      </dgm:t>
    </dgm:pt>
    <dgm:pt modelId="{5E1A42FA-1603-4EA8-A1DE-CD1687F103FF}" type="pres">
      <dgm:prSet presAssocID="{290CB4F9-D132-4990-B4C0-42CCC8AF790A}" presName="child3group" presStyleCnt="0"/>
      <dgm:spPr/>
    </dgm:pt>
    <dgm:pt modelId="{606DBD53-DC17-43DE-9076-B2BEEEE18A11}" type="pres">
      <dgm:prSet presAssocID="{290CB4F9-D132-4990-B4C0-42CCC8AF790A}" presName="child3" presStyleLbl="bgAcc1" presStyleIdx="2" presStyleCnt="4" custScaleX="111387" custScaleY="141459" custLinFactNeighborX="-4238" custLinFactNeighborY="-23631"/>
      <dgm:spPr/>
      <dgm:t>
        <a:bodyPr/>
        <a:lstStyle/>
        <a:p>
          <a:endParaRPr lang="en-US"/>
        </a:p>
      </dgm:t>
    </dgm:pt>
    <dgm:pt modelId="{C6A8B032-0154-465A-8534-0D0A503A1085}" type="pres">
      <dgm:prSet presAssocID="{290CB4F9-D132-4990-B4C0-42CCC8AF790A}" presName="child3Text" presStyleLbl="bgAcc1" presStyleIdx="2" presStyleCnt="4">
        <dgm:presLayoutVars>
          <dgm:bulletEnabled val="1"/>
        </dgm:presLayoutVars>
      </dgm:prSet>
      <dgm:spPr/>
      <dgm:t>
        <a:bodyPr/>
        <a:lstStyle/>
        <a:p>
          <a:endParaRPr lang="en-US"/>
        </a:p>
      </dgm:t>
    </dgm:pt>
    <dgm:pt modelId="{B9BD26E5-EEA6-41E4-9819-FBCA3AFC6530}" type="pres">
      <dgm:prSet presAssocID="{290CB4F9-D132-4990-B4C0-42CCC8AF790A}" presName="child4group" presStyleCnt="0"/>
      <dgm:spPr/>
    </dgm:pt>
    <dgm:pt modelId="{166A6B24-E1CD-4094-860F-6463CF2FC9A5}" type="pres">
      <dgm:prSet presAssocID="{290CB4F9-D132-4990-B4C0-42CCC8AF790A}" presName="child4" presStyleLbl="bgAcc1" presStyleIdx="3" presStyleCnt="4" custScaleX="110760" custScaleY="150607" custLinFactNeighborX="8243" custLinFactNeighborY="-19761"/>
      <dgm:spPr/>
      <dgm:t>
        <a:bodyPr/>
        <a:lstStyle/>
        <a:p>
          <a:endParaRPr lang="en-US"/>
        </a:p>
      </dgm:t>
    </dgm:pt>
    <dgm:pt modelId="{A3500C0A-31E2-4615-A261-5BD907972ABD}" type="pres">
      <dgm:prSet presAssocID="{290CB4F9-D132-4990-B4C0-42CCC8AF790A}" presName="child4Text" presStyleLbl="bgAcc1" presStyleIdx="3" presStyleCnt="4">
        <dgm:presLayoutVars>
          <dgm:bulletEnabled val="1"/>
        </dgm:presLayoutVars>
      </dgm:prSet>
      <dgm:spPr/>
      <dgm:t>
        <a:bodyPr/>
        <a:lstStyle/>
        <a:p>
          <a:endParaRPr lang="en-US"/>
        </a:p>
      </dgm:t>
    </dgm:pt>
    <dgm:pt modelId="{CB118136-15A9-46FD-BF66-CA4A8713BF69}" type="pres">
      <dgm:prSet presAssocID="{290CB4F9-D132-4990-B4C0-42CCC8AF790A}" presName="childPlaceholder" presStyleCnt="0"/>
      <dgm:spPr/>
    </dgm:pt>
    <dgm:pt modelId="{2356887F-F809-43A2-B474-C641D21570D9}" type="pres">
      <dgm:prSet presAssocID="{290CB4F9-D132-4990-B4C0-42CCC8AF790A}" presName="circle" presStyleCnt="0"/>
      <dgm:spPr/>
    </dgm:pt>
    <dgm:pt modelId="{08BA8BB5-4D4F-4CD5-B48F-56E8F12E0BCD}" type="pres">
      <dgm:prSet presAssocID="{290CB4F9-D132-4990-B4C0-42CCC8AF790A}" presName="quadrant1" presStyleLbl="node1" presStyleIdx="0" presStyleCnt="4">
        <dgm:presLayoutVars>
          <dgm:chMax val="1"/>
          <dgm:bulletEnabled val="1"/>
        </dgm:presLayoutVars>
      </dgm:prSet>
      <dgm:spPr/>
      <dgm:t>
        <a:bodyPr/>
        <a:lstStyle/>
        <a:p>
          <a:endParaRPr lang="en-US"/>
        </a:p>
      </dgm:t>
    </dgm:pt>
    <dgm:pt modelId="{E4455DE8-3048-4CA1-B94D-2E3AD1F8E5AB}" type="pres">
      <dgm:prSet presAssocID="{290CB4F9-D132-4990-B4C0-42CCC8AF790A}" presName="quadrant2" presStyleLbl="node1" presStyleIdx="1" presStyleCnt="4">
        <dgm:presLayoutVars>
          <dgm:chMax val="1"/>
          <dgm:bulletEnabled val="1"/>
        </dgm:presLayoutVars>
      </dgm:prSet>
      <dgm:spPr/>
      <dgm:t>
        <a:bodyPr/>
        <a:lstStyle/>
        <a:p>
          <a:endParaRPr lang="en-US"/>
        </a:p>
      </dgm:t>
    </dgm:pt>
    <dgm:pt modelId="{4AE2DD94-939F-40EC-9AD2-7CA09F42E4F3}" type="pres">
      <dgm:prSet presAssocID="{290CB4F9-D132-4990-B4C0-42CCC8AF790A}" presName="quadrant3" presStyleLbl="node1" presStyleIdx="2" presStyleCnt="4" custLinFactNeighborX="137" custLinFactNeighborY="-2309">
        <dgm:presLayoutVars>
          <dgm:chMax val="1"/>
          <dgm:bulletEnabled val="1"/>
        </dgm:presLayoutVars>
      </dgm:prSet>
      <dgm:spPr/>
      <dgm:t>
        <a:bodyPr/>
        <a:lstStyle/>
        <a:p>
          <a:endParaRPr lang="en-US"/>
        </a:p>
      </dgm:t>
    </dgm:pt>
    <dgm:pt modelId="{7B6248C9-F3BB-4B52-A969-82E87EB90083}" type="pres">
      <dgm:prSet presAssocID="{290CB4F9-D132-4990-B4C0-42CCC8AF790A}" presName="quadrant4" presStyleLbl="node1" presStyleIdx="3" presStyleCnt="4">
        <dgm:presLayoutVars>
          <dgm:chMax val="1"/>
          <dgm:bulletEnabled val="1"/>
        </dgm:presLayoutVars>
      </dgm:prSet>
      <dgm:spPr/>
      <dgm:t>
        <a:bodyPr/>
        <a:lstStyle/>
        <a:p>
          <a:endParaRPr lang="en-US"/>
        </a:p>
      </dgm:t>
    </dgm:pt>
    <dgm:pt modelId="{4E6C8E9E-90D7-4611-AB21-047EAE637ACA}" type="pres">
      <dgm:prSet presAssocID="{290CB4F9-D132-4990-B4C0-42CCC8AF790A}" presName="quadrantPlaceholder" presStyleCnt="0"/>
      <dgm:spPr/>
    </dgm:pt>
    <dgm:pt modelId="{559D002D-651D-4E9F-A9A5-2AA23CE28A87}" type="pres">
      <dgm:prSet presAssocID="{290CB4F9-D132-4990-B4C0-42CCC8AF790A}" presName="center1" presStyleLbl="fgShp" presStyleIdx="0" presStyleCnt="2"/>
      <dgm:spPr/>
    </dgm:pt>
    <dgm:pt modelId="{E045E198-C828-4A8A-90E8-1BEC05308ABF}" type="pres">
      <dgm:prSet presAssocID="{290CB4F9-D132-4990-B4C0-42CCC8AF790A}" presName="center2" presStyleLbl="fgShp" presStyleIdx="1" presStyleCnt="2"/>
      <dgm:spPr/>
    </dgm:pt>
  </dgm:ptLst>
  <dgm:cxnLst>
    <dgm:cxn modelId="{78FFE7A0-B412-45DA-88D2-37B0FE9037FD}" type="presOf" srcId="{A12FFFB8-C047-45DA-BB42-37EBE3F4762A}" destId="{D6EAFB63-83B3-4603-8373-478A1E592405}" srcOrd="0" destOrd="0" presId="urn:microsoft.com/office/officeart/2005/8/layout/cycle4#1"/>
    <dgm:cxn modelId="{7BF50303-1181-4698-B95F-A1FA93D4E293}" type="presOf" srcId="{A12FFFB8-C047-45DA-BB42-37EBE3F4762A}" destId="{861102CA-7FC3-4816-9511-ADAC248FEA4D}" srcOrd="1" destOrd="0" presId="urn:microsoft.com/office/officeart/2005/8/layout/cycle4#1"/>
    <dgm:cxn modelId="{2ED0D006-BBA6-4807-9274-78015BBE74B1}" type="presOf" srcId="{41B136B2-6FE7-4C31-A529-EEF6E9E4E773}" destId="{606DBD53-DC17-43DE-9076-B2BEEEE18A11}" srcOrd="0" destOrd="0" presId="urn:microsoft.com/office/officeart/2005/8/layout/cycle4#1"/>
    <dgm:cxn modelId="{F8E864F9-D959-43DB-BBA9-9F512B0AD2F5}" type="presOf" srcId="{52881942-28B8-461A-8E27-B87DCF65DC51}" destId="{166A6B24-E1CD-4094-860F-6463CF2FC9A5}" srcOrd="0" destOrd="0" presId="urn:microsoft.com/office/officeart/2005/8/layout/cycle4#1"/>
    <dgm:cxn modelId="{183E68C6-0304-4967-80D3-88D18A702C5B}" srcId="{290CB4F9-D132-4990-B4C0-42CCC8AF790A}" destId="{A0706C33-A56F-443D-A8DF-8082AF3446FD}" srcOrd="0" destOrd="0" parTransId="{F36D551E-BA1F-40B2-95FB-E0F75E1E925E}" sibTransId="{849D72CB-FFB5-434B-90F9-C7BDE66B623B}"/>
    <dgm:cxn modelId="{0B34C67A-56EF-432D-BFF3-14EBD7EC1D59}" type="presOf" srcId="{6F260A6D-67A9-41E1-AD64-771E6BF650CA}" destId="{4AE2DD94-939F-40EC-9AD2-7CA09F42E4F3}" srcOrd="0" destOrd="0" presId="urn:microsoft.com/office/officeart/2005/8/layout/cycle4#1"/>
    <dgm:cxn modelId="{CBF6B08C-7F22-4A97-A850-C37FC74F4CA0}" type="presOf" srcId="{290CB4F9-D132-4990-B4C0-42CCC8AF790A}" destId="{B3A4CDC2-D0AE-4D07-BF9E-8F4D09166C38}" srcOrd="0" destOrd="0" presId="urn:microsoft.com/office/officeart/2005/8/layout/cycle4#1"/>
    <dgm:cxn modelId="{9A696020-2911-4943-B799-D59D53FC947B}" type="presOf" srcId="{2D64BD0A-A614-4DBC-886F-7744357E7F3D}" destId="{E4455DE8-3048-4CA1-B94D-2E3AD1F8E5AB}" srcOrd="0" destOrd="0" presId="urn:microsoft.com/office/officeart/2005/8/layout/cycle4#1"/>
    <dgm:cxn modelId="{25AA7546-60A1-4AB9-9799-6C33D51174B4}" type="presOf" srcId="{A0706C33-A56F-443D-A8DF-8082AF3446FD}" destId="{08BA8BB5-4D4F-4CD5-B48F-56E8F12E0BCD}" srcOrd="0" destOrd="0" presId="urn:microsoft.com/office/officeart/2005/8/layout/cycle4#1"/>
    <dgm:cxn modelId="{656F3238-84C4-4E5B-BE36-F3F4F988CACF}" type="presOf" srcId="{52881942-28B8-461A-8E27-B87DCF65DC51}" destId="{A3500C0A-31E2-4615-A261-5BD907972ABD}" srcOrd="1" destOrd="0" presId="urn:microsoft.com/office/officeart/2005/8/layout/cycle4#1"/>
    <dgm:cxn modelId="{455B478E-B59D-4249-979D-162A39DE8069}" type="presOf" srcId="{41B136B2-6FE7-4C31-A529-EEF6E9E4E773}" destId="{C6A8B032-0154-465A-8534-0D0A503A1085}" srcOrd="1" destOrd="0" presId="urn:microsoft.com/office/officeart/2005/8/layout/cycle4#1"/>
    <dgm:cxn modelId="{F7522D26-97BB-4DF1-8C13-49E2BB2A936F}" srcId="{A0706C33-A56F-443D-A8DF-8082AF3446FD}" destId="{1D6D9D91-B83C-45D6-A21A-297A0557DB41}" srcOrd="0" destOrd="0" parTransId="{105A8ECF-9AA2-4CE5-A57C-206416B829BA}" sibTransId="{8C24382E-84AD-4609-9B3F-512CB3977F21}"/>
    <dgm:cxn modelId="{63DC76F9-9E01-408E-BE26-A91CC8642B83}" srcId="{290CB4F9-D132-4990-B4C0-42CCC8AF790A}" destId="{6F260A6D-67A9-41E1-AD64-771E6BF650CA}" srcOrd="2" destOrd="0" parTransId="{2BF46469-5DEE-4E93-9B25-11DFCB4D793C}" sibTransId="{C37EDEC2-27DF-4643-8EEF-A90E7794F14C}"/>
    <dgm:cxn modelId="{F1DF8985-68BE-447A-9EBA-143FFAB76951}" srcId="{290CB4F9-D132-4990-B4C0-42CCC8AF790A}" destId="{2D64BD0A-A614-4DBC-886F-7744357E7F3D}" srcOrd="1" destOrd="0" parTransId="{229F482B-354D-454C-A84D-13268F28AB33}" sibTransId="{3C8149B0-D093-4B7D-8518-8227A13FBDA9}"/>
    <dgm:cxn modelId="{05A6DBE8-AF95-4E22-B0CB-2F353C7FF857}" srcId="{B61A84BA-EEEA-43AF-88BD-26FC458CB0D9}" destId="{52881942-28B8-461A-8E27-B87DCF65DC51}" srcOrd="0" destOrd="0" parTransId="{F4964835-3407-4B4F-930A-2E9DAA57F894}" sibTransId="{DF2CAB0C-1515-49BE-95D1-4CC43A79E972}"/>
    <dgm:cxn modelId="{EF092674-BCD3-4C49-ADEF-1307B417275D}" type="presOf" srcId="{B61A84BA-EEEA-43AF-88BD-26FC458CB0D9}" destId="{7B6248C9-F3BB-4B52-A969-82E87EB90083}" srcOrd="0" destOrd="0" presId="urn:microsoft.com/office/officeart/2005/8/layout/cycle4#1"/>
    <dgm:cxn modelId="{B3F5056B-2ABD-4ABB-9A73-114266A2396D}" srcId="{2D64BD0A-A614-4DBC-886F-7744357E7F3D}" destId="{A12FFFB8-C047-45DA-BB42-37EBE3F4762A}" srcOrd="0" destOrd="0" parTransId="{882BB47D-B2C7-43D4-9582-548E5B6EE9A7}" sibTransId="{3BAFA75E-5A37-4D2A-97BC-FBCCE93095BC}"/>
    <dgm:cxn modelId="{BE2950E7-EC4A-4F97-924E-708D22674CFE}" type="presOf" srcId="{1D6D9D91-B83C-45D6-A21A-297A0557DB41}" destId="{549B3386-D37A-450B-8E8A-D78698796904}" srcOrd="1" destOrd="0" presId="urn:microsoft.com/office/officeart/2005/8/layout/cycle4#1"/>
    <dgm:cxn modelId="{0224A0BE-18FE-4A65-897F-F4537191E482}" srcId="{290CB4F9-D132-4990-B4C0-42CCC8AF790A}" destId="{B61A84BA-EEEA-43AF-88BD-26FC458CB0D9}" srcOrd="3" destOrd="0" parTransId="{3B7FABD9-201F-4E78-9670-68D041437FF5}" sibTransId="{84177BA2-85D9-42C0-BBBD-B6977D23FA7B}"/>
    <dgm:cxn modelId="{37580745-834A-4994-A025-8F6D5ABD79AC}" type="presOf" srcId="{1D6D9D91-B83C-45D6-A21A-297A0557DB41}" destId="{59EFAE49-FC2A-4BB9-99F4-F7C39F6D1336}" srcOrd="0" destOrd="0" presId="urn:microsoft.com/office/officeart/2005/8/layout/cycle4#1"/>
    <dgm:cxn modelId="{D5DFF00C-1FF4-4C36-B838-569D63042CE8}" srcId="{6F260A6D-67A9-41E1-AD64-771E6BF650CA}" destId="{41B136B2-6FE7-4C31-A529-EEF6E9E4E773}" srcOrd="0" destOrd="0" parTransId="{5B314F86-B825-400E-815E-216A429EF322}" sibTransId="{34D54E04-40A0-4D7C-83A0-963F83889030}"/>
    <dgm:cxn modelId="{DF9798B9-684C-4455-BE9F-FCEF2F5A29B3}" type="presParOf" srcId="{B3A4CDC2-D0AE-4D07-BF9E-8F4D09166C38}" destId="{9BF235FC-EA36-41DD-819D-1ED4F1FF263E}" srcOrd="0" destOrd="0" presId="urn:microsoft.com/office/officeart/2005/8/layout/cycle4#1"/>
    <dgm:cxn modelId="{8449EBA3-6BE2-4B5D-8BA0-B5A73FBCF0C3}" type="presParOf" srcId="{9BF235FC-EA36-41DD-819D-1ED4F1FF263E}" destId="{1C7DD439-528B-435D-8265-86589DE4B254}" srcOrd="0" destOrd="0" presId="urn:microsoft.com/office/officeart/2005/8/layout/cycle4#1"/>
    <dgm:cxn modelId="{D8760E0E-AF25-41C3-A739-E6DEAFF50B72}" type="presParOf" srcId="{1C7DD439-528B-435D-8265-86589DE4B254}" destId="{59EFAE49-FC2A-4BB9-99F4-F7C39F6D1336}" srcOrd="0" destOrd="0" presId="urn:microsoft.com/office/officeart/2005/8/layout/cycle4#1"/>
    <dgm:cxn modelId="{B84BFEBD-C88B-4321-92AC-948762A91944}" type="presParOf" srcId="{1C7DD439-528B-435D-8265-86589DE4B254}" destId="{549B3386-D37A-450B-8E8A-D78698796904}" srcOrd="1" destOrd="0" presId="urn:microsoft.com/office/officeart/2005/8/layout/cycle4#1"/>
    <dgm:cxn modelId="{F6951A97-83DD-4A9E-B7EB-62EA7CB075D5}" type="presParOf" srcId="{9BF235FC-EA36-41DD-819D-1ED4F1FF263E}" destId="{0C33E9D3-6BD9-4580-867F-66E416DDDCEA}" srcOrd="1" destOrd="0" presId="urn:microsoft.com/office/officeart/2005/8/layout/cycle4#1"/>
    <dgm:cxn modelId="{4BD5060F-404A-428B-81BA-A67FED0EFBA7}" type="presParOf" srcId="{0C33E9D3-6BD9-4580-867F-66E416DDDCEA}" destId="{D6EAFB63-83B3-4603-8373-478A1E592405}" srcOrd="0" destOrd="0" presId="urn:microsoft.com/office/officeart/2005/8/layout/cycle4#1"/>
    <dgm:cxn modelId="{0C2851A6-3A5A-4D98-ABB0-19CCE1B9F96B}" type="presParOf" srcId="{0C33E9D3-6BD9-4580-867F-66E416DDDCEA}" destId="{861102CA-7FC3-4816-9511-ADAC248FEA4D}" srcOrd="1" destOrd="0" presId="urn:microsoft.com/office/officeart/2005/8/layout/cycle4#1"/>
    <dgm:cxn modelId="{488575D1-CEC2-4813-A178-B8ED328E0E14}" type="presParOf" srcId="{9BF235FC-EA36-41DD-819D-1ED4F1FF263E}" destId="{5E1A42FA-1603-4EA8-A1DE-CD1687F103FF}" srcOrd="2" destOrd="0" presId="urn:microsoft.com/office/officeart/2005/8/layout/cycle4#1"/>
    <dgm:cxn modelId="{57E308ED-5F9E-44B8-974A-F16964A6FF0C}" type="presParOf" srcId="{5E1A42FA-1603-4EA8-A1DE-CD1687F103FF}" destId="{606DBD53-DC17-43DE-9076-B2BEEEE18A11}" srcOrd="0" destOrd="0" presId="urn:microsoft.com/office/officeart/2005/8/layout/cycle4#1"/>
    <dgm:cxn modelId="{B446FE7A-CC11-49B9-AAAB-153359A1F256}" type="presParOf" srcId="{5E1A42FA-1603-4EA8-A1DE-CD1687F103FF}" destId="{C6A8B032-0154-465A-8534-0D0A503A1085}" srcOrd="1" destOrd="0" presId="urn:microsoft.com/office/officeart/2005/8/layout/cycle4#1"/>
    <dgm:cxn modelId="{586125B8-89A7-442A-B006-74630D44D23F}" type="presParOf" srcId="{9BF235FC-EA36-41DD-819D-1ED4F1FF263E}" destId="{B9BD26E5-EEA6-41E4-9819-FBCA3AFC6530}" srcOrd="3" destOrd="0" presId="urn:microsoft.com/office/officeart/2005/8/layout/cycle4#1"/>
    <dgm:cxn modelId="{EB577586-E974-47D0-AB74-62A88778E1AF}" type="presParOf" srcId="{B9BD26E5-EEA6-41E4-9819-FBCA3AFC6530}" destId="{166A6B24-E1CD-4094-860F-6463CF2FC9A5}" srcOrd="0" destOrd="0" presId="urn:microsoft.com/office/officeart/2005/8/layout/cycle4#1"/>
    <dgm:cxn modelId="{E10E61C3-D340-48A1-A4C0-5BAFC72901A9}" type="presParOf" srcId="{B9BD26E5-EEA6-41E4-9819-FBCA3AFC6530}" destId="{A3500C0A-31E2-4615-A261-5BD907972ABD}" srcOrd="1" destOrd="0" presId="urn:microsoft.com/office/officeart/2005/8/layout/cycle4#1"/>
    <dgm:cxn modelId="{1C326E46-54D8-4E0F-A8E7-63277DB68B16}" type="presParOf" srcId="{9BF235FC-EA36-41DD-819D-1ED4F1FF263E}" destId="{CB118136-15A9-46FD-BF66-CA4A8713BF69}" srcOrd="4" destOrd="0" presId="urn:microsoft.com/office/officeart/2005/8/layout/cycle4#1"/>
    <dgm:cxn modelId="{E2B9BCBC-5A81-4CF7-B814-4F208A96D631}" type="presParOf" srcId="{B3A4CDC2-D0AE-4D07-BF9E-8F4D09166C38}" destId="{2356887F-F809-43A2-B474-C641D21570D9}" srcOrd="1" destOrd="0" presId="urn:microsoft.com/office/officeart/2005/8/layout/cycle4#1"/>
    <dgm:cxn modelId="{8FC996A3-9851-4DA2-9C78-D77D12F0D2D8}" type="presParOf" srcId="{2356887F-F809-43A2-B474-C641D21570D9}" destId="{08BA8BB5-4D4F-4CD5-B48F-56E8F12E0BCD}" srcOrd="0" destOrd="0" presId="urn:microsoft.com/office/officeart/2005/8/layout/cycle4#1"/>
    <dgm:cxn modelId="{EC98EB6C-1BC9-4561-B5EB-BDC1EA562312}" type="presParOf" srcId="{2356887F-F809-43A2-B474-C641D21570D9}" destId="{E4455DE8-3048-4CA1-B94D-2E3AD1F8E5AB}" srcOrd="1" destOrd="0" presId="urn:microsoft.com/office/officeart/2005/8/layout/cycle4#1"/>
    <dgm:cxn modelId="{6ECBE067-6C19-49B8-B197-1D4DD85D7BA7}" type="presParOf" srcId="{2356887F-F809-43A2-B474-C641D21570D9}" destId="{4AE2DD94-939F-40EC-9AD2-7CA09F42E4F3}" srcOrd="2" destOrd="0" presId="urn:microsoft.com/office/officeart/2005/8/layout/cycle4#1"/>
    <dgm:cxn modelId="{35418EC2-BD25-4937-B22E-3DDF34B3ABFA}" type="presParOf" srcId="{2356887F-F809-43A2-B474-C641D21570D9}" destId="{7B6248C9-F3BB-4B52-A969-82E87EB90083}" srcOrd="3" destOrd="0" presId="urn:microsoft.com/office/officeart/2005/8/layout/cycle4#1"/>
    <dgm:cxn modelId="{D10041C5-B036-470C-9DD9-43D851D19E58}" type="presParOf" srcId="{2356887F-F809-43A2-B474-C641D21570D9}" destId="{4E6C8E9E-90D7-4611-AB21-047EAE637ACA}" srcOrd="4" destOrd="0" presId="urn:microsoft.com/office/officeart/2005/8/layout/cycle4#1"/>
    <dgm:cxn modelId="{24393532-54DF-411F-9AF9-8D479C5AB87B}" type="presParOf" srcId="{B3A4CDC2-D0AE-4D07-BF9E-8F4D09166C38}" destId="{559D002D-651D-4E9F-A9A5-2AA23CE28A87}" srcOrd="2" destOrd="0" presId="urn:microsoft.com/office/officeart/2005/8/layout/cycle4#1"/>
    <dgm:cxn modelId="{67A2A146-0FDD-4347-A926-B4E6A7DF4377}" type="presParOf" srcId="{B3A4CDC2-D0AE-4D07-BF9E-8F4D09166C38}" destId="{E045E198-C828-4A8A-90E8-1BEC05308ABF}"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6DBD53-DC17-43DE-9076-B2BEEEE18A11}">
      <dsp:nvSpPr>
        <dsp:cNvPr id="0" name=""/>
        <dsp:cNvSpPr/>
      </dsp:nvSpPr>
      <dsp:spPr>
        <a:xfrm>
          <a:off x="5292482" y="3615699"/>
          <a:ext cx="3734282" cy="307203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r" defTabSz="800100">
            <a:lnSpc>
              <a:spcPct val="90000"/>
            </a:lnSpc>
            <a:spcBef>
              <a:spcPct val="0"/>
            </a:spcBef>
            <a:spcAft>
              <a:spcPct val="15000"/>
            </a:spcAft>
            <a:buChar char="••"/>
          </a:pPr>
          <a:endParaRPr lang="en-US" sz="1800" kern="1200" dirty="0"/>
        </a:p>
      </dsp:txBody>
      <dsp:txXfrm>
        <a:off x="6412766" y="4383708"/>
        <a:ext cx="2613997" cy="2304026"/>
      </dsp:txXfrm>
    </dsp:sp>
    <dsp:sp modelId="{166A6B24-E1CD-4094-860F-6463CF2FC9A5}">
      <dsp:nvSpPr>
        <dsp:cNvPr id="0" name=""/>
        <dsp:cNvSpPr/>
      </dsp:nvSpPr>
      <dsp:spPr>
        <a:xfrm>
          <a:off x="251504" y="3600410"/>
          <a:ext cx="3713261" cy="32707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dsp:txBody>
      <dsp:txXfrm>
        <a:off x="251504" y="4418085"/>
        <a:ext cx="2599283" cy="2453025"/>
      </dsp:txXfrm>
    </dsp:sp>
    <dsp:sp modelId="{D6EAFB63-83B3-4603-8373-478A1E592405}">
      <dsp:nvSpPr>
        <dsp:cNvPr id="0" name=""/>
        <dsp:cNvSpPr/>
      </dsp:nvSpPr>
      <dsp:spPr>
        <a:xfrm>
          <a:off x="5720231" y="331729"/>
          <a:ext cx="3318769" cy="298469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r" defTabSz="889000">
            <a:lnSpc>
              <a:spcPct val="90000"/>
            </a:lnSpc>
            <a:spcBef>
              <a:spcPct val="0"/>
            </a:spcBef>
            <a:spcAft>
              <a:spcPct val="15000"/>
            </a:spcAft>
            <a:buChar char="••"/>
          </a:pPr>
          <a:endParaRPr lang="en-US" sz="2000" kern="1200" dirty="0"/>
        </a:p>
      </dsp:txBody>
      <dsp:txXfrm>
        <a:off x="6715862" y="331729"/>
        <a:ext cx="2323138" cy="2238518"/>
      </dsp:txXfrm>
    </dsp:sp>
    <dsp:sp modelId="{59EFAE49-FC2A-4BB9-99F4-F7C39F6D1336}">
      <dsp:nvSpPr>
        <dsp:cNvPr id="0" name=""/>
        <dsp:cNvSpPr/>
      </dsp:nvSpPr>
      <dsp:spPr>
        <a:xfrm>
          <a:off x="220309" y="382123"/>
          <a:ext cx="3478752" cy="275642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dsp:txBody>
      <dsp:txXfrm>
        <a:off x="220309" y="382123"/>
        <a:ext cx="2435126" cy="2067319"/>
      </dsp:txXfrm>
    </dsp:sp>
    <dsp:sp modelId="{08BA8BB5-4D4F-4CD5-B48F-56E8F12E0BCD}">
      <dsp:nvSpPr>
        <dsp:cNvPr id="0" name=""/>
        <dsp:cNvSpPr/>
      </dsp:nvSpPr>
      <dsp:spPr>
        <a:xfrm>
          <a:off x="1565581" y="422581"/>
          <a:ext cx="2938553" cy="2938553"/>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GB" sz="2700" kern="1200" dirty="0" smtClean="0"/>
            <a:t>Wrapping up and moving on</a:t>
          </a:r>
          <a:endParaRPr lang="en-US" sz="2700" kern="1200" dirty="0"/>
        </a:p>
      </dsp:txBody>
      <dsp:txXfrm>
        <a:off x="1565581" y="422581"/>
        <a:ext cx="2938553" cy="2938553"/>
      </dsp:txXfrm>
    </dsp:sp>
    <dsp:sp modelId="{E4455DE8-3048-4CA1-B94D-2E3AD1F8E5AB}">
      <dsp:nvSpPr>
        <dsp:cNvPr id="0" name=""/>
        <dsp:cNvSpPr/>
      </dsp:nvSpPr>
      <dsp:spPr>
        <a:xfrm rot="5400000">
          <a:off x="4639864" y="422581"/>
          <a:ext cx="2938553" cy="2938553"/>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GB" sz="2700" kern="1200" dirty="0" smtClean="0"/>
            <a:t>Establishing the relationship</a:t>
          </a:r>
          <a:endParaRPr lang="en-US" sz="2700" kern="1200" dirty="0"/>
        </a:p>
      </dsp:txBody>
      <dsp:txXfrm rot="5400000">
        <a:off x="4639864" y="422581"/>
        <a:ext cx="2938553" cy="2938553"/>
      </dsp:txXfrm>
    </dsp:sp>
    <dsp:sp modelId="{4AE2DD94-939F-40EC-9AD2-7CA09F42E4F3}">
      <dsp:nvSpPr>
        <dsp:cNvPr id="0" name=""/>
        <dsp:cNvSpPr/>
      </dsp:nvSpPr>
      <dsp:spPr>
        <a:xfrm rot="10800000">
          <a:off x="4643890" y="3429013"/>
          <a:ext cx="2938553" cy="2938553"/>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GB" sz="2700" kern="1200" dirty="0" smtClean="0"/>
            <a:t>Setting direction</a:t>
          </a:r>
          <a:endParaRPr lang="en-US" sz="2700" kern="1200" dirty="0"/>
        </a:p>
      </dsp:txBody>
      <dsp:txXfrm rot="10800000">
        <a:off x="4643890" y="3429013"/>
        <a:ext cx="2938553" cy="2938553"/>
      </dsp:txXfrm>
    </dsp:sp>
    <dsp:sp modelId="{7B6248C9-F3BB-4B52-A969-82E87EB90083}">
      <dsp:nvSpPr>
        <dsp:cNvPr id="0" name=""/>
        <dsp:cNvSpPr/>
      </dsp:nvSpPr>
      <dsp:spPr>
        <a:xfrm rot="16200000">
          <a:off x="1565581" y="3496864"/>
          <a:ext cx="2938553" cy="2938553"/>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GB" sz="2700" kern="1200" dirty="0" smtClean="0"/>
            <a:t>Progression</a:t>
          </a:r>
          <a:endParaRPr lang="en-US" sz="2700" kern="1200" dirty="0"/>
        </a:p>
      </dsp:txBody>
      <dsp:txXfrm rot="16200000">
        <a:off x="1565581" y="3496864"/>
        <a:ext cx="2938553" cy="2938553"/>
      </dsp:txXfrm>
    </dsp:sp>
    <dsp:sp modelId="{559D002D-651D-4E9F-A9A5-2AA23CE28A87}">
      <dsp:nvSpPr>
        <dsp:cNvPr id="0" name=""/>
        <dsp:cNvSpPr/>
      </dsp:nvSpPr>
      <dsp:spPr>
        <a:xfrm>
          <a:off x="4064709" y="2818215"/>
          <a:ext cx="1014581" cy="882244"/>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45E198-C828-4A8A-90E8-1BEC05308ABF}">
      <dsp:nvSpPr>
        <dsp:cNvPr id="0" name=""/>
        <dsp:cNvSpPr/>
      </dsp:nvSpPr>
      <dsp:spPr>
        <a:xfrm rot="10800000">
          <a:off x="4064709" y="3157540"/>
          <a:ext cx="1014581" cy="882244"/>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3188F-E64A-4487-A88A-EBF893F4B7F8}" type="datetimeFigureOut">
              <a:rPr lang="en-US" smtClean="0"/>
              <a:pPr/>
              <a:t>11/29/2013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429A98-76D9-4D4F-ACCA-547AB98CCD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Group work: Discuss in your groups which statement you think best describes mentoring and why.  You might even want to make an argument for more than one best describing mentoring.</a:t>
            </a:r>
          </a:p>
          <a:p>
            <a:pPr eaLnBrk="1" hangingPunct="1">
              <a:spcBef>
                <a:spcPct val="0"/>
              </a:spcBef>
            </a:pPr>
            <a:endParaRPr lang="en-GB" dirty="0" smtClean="0"/>
          </a:p>
          <a:p>
            <a:pPr eaLnBrk="1" hangingPunct="1">
              <a:spcBef>
                <a:spcPct val="0"/>
              </a:spcBef>
            </a:pPr>
            <a:r>
              <a:rPr lang="en-GB" dirty="0" smtClean="0"/>
              <a:t>F/B:   more collaborative thinking in mentoring now away from “old and wise guiding the young and aspiring” – and away from the use of the term “protégé” which suggests protecting the individual – to mentee, which suggests  </a:t>
            </a:r>
          </a:p>
          <a:p>
            <a:pPr eaLnBrk="1" hangingPunct="1">
              <a:spcBef>
                <a:spcPct val="0"/>
              </a:spcBef>
            </a:pPr>
            <a:endParaRPr lang="en-GB" dirty="0" smtClean="0"/>
          </a:p>
          <a:p>
            <a:pPr eaLnBrk="1" hangingPunct="1">
              <a:spcBef>
                <a:spcPct val="0"/>
              </a:spcBef>
            </a:pPr>
            <a:r>
              <a:rPr lang="en-GB" dirty="0" smtClean="0"/>
              <a:t>Mentoring has had a make over </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4AEB89-5560-42CB-913B-F5980894EE7B}" type="slidenum">
              <a:rPr lang="en-GB" smtClean="0"/>
              <a:pPr fontAlgn="base">
                <a:spcBef>
                  <a:spcPct val="0"/>
                </a:spcBef>
                <a:spcAft>
                  <a:spcPct val="0"/>
                </a:spcAft>
                <a:defRPr/>
              </a:pPr>
              <a:t>3</a:t>
            </a:fld>
            <a:endParaRPr lang="en-GB" smtClean="0"/>
          </a:p>
        </p:txBody>
      </p:sp>
    </p:spTree>
    <p:extLst>
      <p:ext uri="{BB962C8B-B14F-4D97-AF65-F5344CB8AC3E}">
        <p14:creationId xmlns:p14="http://schemas.microsoft.com/office/powerpoint/2010/main" xmlns="" val="143326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F2A304-E00A-4B23-B2CA-415FA7F2F4FF}" type="slidenum">
              <a:rPr lang="en-US" smtClean="0"/>
              <a:pPr fontAlgn="base">
                <a:spcBef>
                  <a:spcPct val="0"/>
                </a:spcBef>
                <a:spcAft>
                  <a:spcPct val="0"/>
                </a:spcAft>
                <a:defRPr/>
              </a:pPr>
              <a:t>5</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GB" sz="1000" smtClean="0"/>
          </a:p>
          <a:p>
            <a:pPr eaLnBrk="1" hangingPunct="1">
              <a:spcBef>
                <a:spcPct val="0"/>
              </a:spcBef>
              <a:buFontTx/>
              <a:buChar char="•"/>
            </a:pPr>
            <a:endParaRPr lang="en-GB" sz="1000" smtClean="0"/>
          </a:p>
          <a:p>
            <a:pPr lvl="1" eaLnBrk="1" hangingPunct="1">
              <a:spcBef>
                <a:spcPct val="0"/>
              </a:spcBef>
              <a:buClr>
                <a:srgbClr val="C00000"/>
              </a:buClr>
              <a:buFont typeface="Wingdings" pitchFamily="2" charset="2"/>
              <a:buChar char="§"/>
            </a:pPr>
            <a:r>
              <a:rPr lang="en-GB" sz="2400" smtClean="0"/>
              <a:t>2001 formal policy in the UK Higher Education system</a:t>
            </a:r>
          </a:p>
          <a:p>
            <a:pPr lvl="1" eaLnBrk="1" hangingPunct="1">
              <a:spcBef>
                <a:spcPct val="0"/>
              </a:spcBef>
              <a:buClr>
                <a:srgbClr val="C00000"/>
              </a:buClr>
              <a:buFont typeface="Wingdings" pitchFamily="2" charset="2"/>
              <a:buChar char="§"/>
            </a:pPr>
            <a:r>
              <a:rPr lang="en-GB" sz="2400" smtClean="0"/>
              <a:t>2004 mandatory for all UK postgraduate research students</a:t>
            </a:r>
          </a:p>
          <a:p>
            <a:pPr eaLnBrk="1" hangingPunct="1">
              <a:spcBef>
                <a:spcPct val="0"/>
              </a:spcBef>
              <a:buFontTx/>
              <a:buChar char="•"/>
            </a:pPr>
            <a:endParaRPr lang="en-GB" sz="1000" smtClean="0"/>
          </a:p>
          <a:p>
            <a:pPr eaLnBrk="1" hangingPunct="1">
              <a:spcBef>
                <a:spcPct val="0"/>
              </a:spcBef>
              <a:buFontTx/>
              <a:buChar char="•"/>
            </a:pPr>
            <a:endParaRPr lang="en-GB" sz="1000" smtClean="0"/>
          </a:p>
          <a:p>
            <a:pPr eaLnBrk="1" hangingPunct="1">
              <a:spcBef>
                <a:spcPct val="0"/>
              </a:spcBef>
              <a:buFontTx/>
              <a:buChar char="•"/>
            </a:pPr>
            <a:r>
              <a:rPr lang="en-GB" sz="1000" smtClean="0"/>
              <a:t>Was used in industry for years, and as part of CPD in some professions, now used as a strategy Education  to provide individuals with the opportunity to become independent, effective and confident lifelong learners</a:t>
            </a:r>
          </a:p>
          <a:p>
            <a:pPr eaLnBrk="1" hangingPunct="1">
              <a:spcBef>
                <a:spcPct val="0"/>
              </a:spcBef>
            </a:pPr>
            <a:r>
              <a:rPr lang="en-GB" sz="1000" smtClean="0"/>
              <a:t>	</a:t>
            </a:r>
          </a:p>
          <a:p>
            <a:pPr eaLnBrk="1" hangingPunct="1">
              <a:spcBef>
                <a:spcPct val="0"/>
              </a:spcBef>
              <a:buFontTx/>
              <a:buChar char="•"/>
            </a:pPr>
            <a:r>
              <a:rPr lang="en-GB" sz="1000" smtClean="0"/>
              <a:t>The concept first appeared in </a:t>
            </a:r>
            <a:r>
              <a:rPr lang="en-GB" sz="1000" b="1" i="1" smtClean="0"/>
              <a:t>The Dearing Report</a:t>
            </a:r>
            <a:r>
              <a:rPr lang="en-GB" sz="1000" i="1" smtClean="0"/>
              <a:t> – </a:t>
            </a:r>
            <a:r>
              <a:rPr lang="en-GB" sz="1000" b="1" i="1" smtClean="0"/>
              <a:t>The National Committee Enquiry into Higher Education (1997</a:t>
            </a:r>
            <a:r>
              <a:rPr lang="en-GB" sz="1000" b="1" smtClean="0"/>
              <a:t>)  </a:t>
            </a:r>
            <a:r>
              <a:rPr lang="en-GB" sz="1000" smtClean="0"/>
              <a:t>(Recommendation 20, as “…a </a:t>
            </a:r>
            <a:r>
              <a:rPr lang="en-GB" sz="1000" i="1" smtClean="0"/>
              <a:t>means by which students can monitor, build and reflect upon their personal development”</a:t>
            </a:r>
            <a:r>
              <a:rPr lang="en-US" sz="1000" smtClean="0"/>
              <a:t> </a:t>
            </a:r>
          </a:p>
          <a:p>
            <a:pPr eaLnBrk="1" hangingPunct="1">
              <a:spcBef>
                <a:spcPct val="0"/>
              </a:spcBef>
            </a:pPr>
            <a:endParaRPr lang="en-US" sz="1000" smtClean="0"/>
          </a:p>
          <a:p>
            <a:pPr eaLnBrk="1" hangingPunct="1">
              <a:spcBef>
                <a:spcPct val="0"/>
              </a:spcBef>
              <a:buFontTx/>
              <a:buChar char="•"/>
            </a:pPr>
            <a:r>
              <a:rPr lang="en-GB" sz="1000" smtClean="0"/>
              <a:t>Framed as policy in 2000 by the QAA.  How to guides by the Higher Education Academy</a:t>
            </a:r>
          </a:p>
          <a:p>
            <a:pPr eaLnBrk="1" hangingPunct="1">
              <a:spcBef>
                <a:spcPct val="0"/>
              </a:spcBef>
            </a:pPr>
            <a:endParaRPr lang="en-GB" sz="1000" smtClean="0"/>
          </a:p>
          <a:p>
            <a:pPr eaLnBrk="1" hangingPunct="1">
              <a:spcBef>
                <a:spcPct val="0"/>
              </a:spcBef>
              <a:buFontTx/>
              <a:buChar char="•"/>
            </a:pPr>
            <a:r>
              <a:rPr lang="en-GB" sz="1000" smtClean="0"/>
              <a:t>Recommendation by the – The Roberts Report in 2002 (</a:t>
            </a:r>
            <a:r>
              <a:rPr lang="en-GB" sz="1000" b="1" i="1" smtClean="0"/>
              <a:t>SET for success: the supply of people with science, technology, engineering and mathematic skills” </a:t>
            </a:r>
            <a:r>
              <a:rPr lang="en-GB" sz="1000" smtClean="0"/>
              <a:t>to implement the development of skills (particularly the transferable skills) into the postgraduate research programmes. </a:t>
            </a:r>
          </a:p>
          <a:p>
            <a:pPr eaLnBrk="1" hangingPunct="1">
              <a:spcBef>
                <a:spcPct val="0"/>
              </a:spcBef>
            </a:pPr>
            <a:endParaRPr lang="en-GB" sz="1000" smtClean="0"/>
          </a:p>
          <a:p>
            <a:pPr eaLnBrk="1" hangingPunct="1">
              <a:spcBef>
                <a:spcPct val="0"/>
              </a:spcBef>
              <a:buFontTx/>
              <a:buChar char="•"/>
            </a:pPr>
            <a:r>
              <a:rPr lang="en-GB" sz="1000" smtClean="0"/>
              <a:t>2004 HEIs began to embed skills (guided by the Joint Skills Statement) into post-graduate research programmes.</a:t>
            </a:r>
          </a:p>
          <a:p>
            <a:pPr eaLnBrk="1" hangingPunct="1">
              <a:spcBef>
                <a:spcPct val="0"/>
              </a:spcBef>
              <a:buFontTx/>
              <a:buChar char="•"/>
            </a:pPr>
            <a:endParaRPr lang="en-GB" sz="1000" smtClean="0"/>
          </a:p>
          <a:p>
            <a:pPr eaLnBrk="1" hangingPunct="1">
              <a:spcBef>
                <a:spcPct val="0"/>
              </a:spcBef>
              <a:buFontTx/>
              <a:buChar char="•"/>
            </a:pPr>
            <a:r>
              <a:rPr lang="en-GB" sz="1000" smtClean="0"/>
              <a:t>At the other end of the education continuum, it is being recommended that all learners have a PDP (starting at primary education level) and that your PDP and record of achievement follow you throughout your education.  Certainly used being developed to follow the learner from secondary to FE to HE. </a:t>
            </a:r>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Creative Commons share-alike licence</a:t>
            </a:r>
            <a:r>
              <a:rPr lang="en-GB" baseline="0" dirty="0" smtClean="0"/>
              <a:t> – reproducible with acknowledgement</a:t>
            </a:r>
          </a:p>
          <a:p>
            <a:pPr>
              <a:buClr>
                <a:srgbClr val="C00000"/>
              </a:buClr>
              <a:buSzPct val="96000"/>
              <a:buFont typeface="Wingdings" pitchFamily="2" charset="2"/>
              <a:buNone/>
            </a:pPr>
            <a:r>
              <a:rPr lang="en-GB" sz="1200" dirty="0" smtClean="0">
                <a:cs typeface="Arial" charset="0"/>
              </a:rPr>
              <a:t>Online mentoring support materials – working group, external reviewers, advice and support from:</a:t>
            </a:r>
          </a:p>
          <a:p>
            <a:pPr marL="228600" indent="-228600">
              <a:buClr>
                <a:srgbClr val="C00000"/>
              </a:buClr>
              <a:buSzPct val="96000"/>
              <a:buFont typeface="+mj-lt"/>
              <a:buAutoNum type="arabicPeriod"/>
            </a:pPr>
            <a:r>
              <a:rPr lang="en-GB" sz="1200" dirty="0" smtClean="0">
                <a:cs typeface="Arial" charset="0"/>
              </a:rPr>
              <a:t> Academy of Medical Sciences (UK)</a:t>
            </a:r>
          </a:p>
          <a:p>
            <a:pPr marL="228600" indent="-228600">
              <a:buClr>
                <a:srgbClr val="C00000"/>
              </a:buClr>
              <a:buSzPct val="96000"/>
              <a:buFont typeface="+mj-lt"/>
              <a:buAutoNum type="arabicPeriod"/>
            </a:pPr>
            <a:r>
              <a:rPr lang="en-GB" sz="1200" dirty="0" smtClean="0">
                <a:cs typeface="Arial" charset="0"/>
              </a:rPr>
              <a:t>Canadian Coalition of Global Health Researchers,</a:t>
            </a:r>
          </a:p>
          <a:p>
            <a:pPr marL="228600" indent="-228600">
              <a:buClr>
                <a:srgbClr val="C00000"/>
              </a:buClr>
              <a:buSzPct val="96000"/>
              <a:buFont typeface="+mj-lt"/>
              <a:buAutoNum type="arabicPeriod"/>
            </a:pPr>
            <a:r>
              <a:rPr lang="en-GB" sz="1200" dirty="0" err="1" smtClean="0">
                <a:cs typeface="Arial" charset="0"/>
              </a:rPr>
              <a:t>Clutterbuck</a:t>
            </a:r>
            <a:r>
              <a:rPr lang="en-GB" sz="1200" dirty="0" smtClean="0">
                <a:cs typeface="Arial" charset="0"/>
              </a:rPr>
              <a:t> Associates</a:t>
            </a:r>
          </a:p>
          <a:p>
            <a:endParaRPr lang="en-GB" dirty="0" smtClean="0"/>
          </a:p>
          <a:p>
            <a:r>
              <a:rPr lang="en-GB" sz="1200" dirty="0" smtClean="0">
                <a:cs typeface="Arial" pitchFamily="34" charset="0"/>
              </a:rPr>
              <a:t>Varying levels of mentor expertise – no formal or mandatory training prior to programme</a:t>
            </a:r>
          </a:p>
          <a:p>
            <a:r>
              <a:rPr lang="en-GB" sz="1200" dirty="0" smtClean="0">
                <a:cs typeface="Arial" pitchFamily="34" charset="0"/>
              </a:rPr>
              <a:t>Support materials developed for use as needed</a:t>
            </a:r>
          </a:p>
          <a:p>
            <a:r>
              <a:rPr lang="en-GB" sz="1200" dirty="0" smtClean="0">
                <a:cs typeface="Arial" pitchFamily="34" charset="0"/>
              </a:rPr>
              <a:t>Complements PDP – managing mentoring objectives</a:t>
            </a:r>
          </a:p>
          <a:p>
            <a:endParaRPr lang="en-GB" dirty="0"/>
          </a:p>
        </p:txBody>
      </p:sp>
      <p:sp>
        <p:nvSpPr>
          <p:cNvPr id="4" name="Slide Number Placeholder 3"/>
          <p:cNvSpPr>
            <a:spLocks noGrp="1"/>
          </p:cNvSpPr>
          <p:nvPr>
            <p:ph type="sldNum" sz="quarter" idx="10"/>
          </p:nvPr>
        </p:nvSpPr>
        <p:spPr/>
        <p:txBody>
          <a:bodyPr/>
          <a:lstStyle/>
          <a:p>
            <a:fld id="{D3619B74-D1BF-438B-8D80-145EB6215629}" type="slidenum">
              <a:rPr lang="en-GB" smtClean="0"/>
              <a:pPr/>
              <a:t>15</a:t>
            </a:fld>
            <a:endParaRPr lang="en-GB"/>
          </a:p>
        </p:txBody>
      </p:sp>
    </p:spTree>
    <p:extLst>
      <p:ext uri="{BB962C8B-B14F-4D97-AF65-F5344CB8AC3E}">
        <p14:creationId xmlns:p14="http://schemas.microsoft.com/office/powerpoint/2010/main" xmlns="" val="261349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A09752-A8DA-47A8-8DF1-4C46159B21FB}" type="datetimeFigureOut">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A15F-E3C7-4F0D-BE4A-3192ED4A38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9752-A8DA-47A8-8DF1-4C46159B21FB}" type="datetimeFigureOut">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A15F-E3C7-4F0D-BE4A-3192ED4A38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9752-A8DA-47A8-8DF1-4C46159B21FB}" type="datetimeFigureOut">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A15F-E3C7-4F0D-BE4A-3192ED4A38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01813"/>
            <a:ext cx="4040188"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1575"/>
            <a:ext cx="4040188" cy="3324225"/>
          </a:xfrm>
          <a:prstGeom prst="rect">
            <a:avLst/>
          </a:prstGeom>
        </p:spPr>
        <p:txBody>
          <a:bodyPr/>
          <a:lstStyle>
            <a:lvl1pPr>
              <a:defRPr sz="2200">
                <a:solidFill>
                  <a:srgbClr val="000000"/>
                </a:solidFill>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01813"/>
            <a:ext cx="4041775"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1575"/>
            <a:ext cx="4041775" cy="3324225"/>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36927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9752-A8DA-47A8-8DF1-4C46159B21FB}" type="datetimeFigureOut">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A15F-E3C7-4F0D-BE4A-3192ED4A38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09752-A8DA-47A8-8DF1-4C46159B21FB}" type="datetimeFigureOut">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A15F-E3C7-4F0D-BE4A-3192ED4A38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A09752-A8DA-47A8-8DF1-4C46159B21FB}" type="datetimeFigureOut">
              <a:rPr lang="en-US" smtClean="0"/>
              <a:pPr/>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8A15F-E3C7-4F0D-BE4A-3192ED4A38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A09752-A8DA-47A8-8DF1-4C46159B21FB}" type="datetimeFigureOut">
              <a:rPr lang="en-US" smtClean="0"/>
              <a:pPr/>
              <a:t>11/29/2013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8A15F-E3C7-4F0D-BE4A-3192ED4A38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A09752-A8DA-47A8-8DF1-4C46159B21FB}" type="datetimeFigureOut">
              <a:rPr lang="en-US" smtClean="0"/>
              <a:pPr/>
              <a:t>11/29/2013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8A15F-E3C7-4F0D-BE4A-3192ED4A38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09752-A8DA-47A8-8DF1-4C46159B21FB}" type="datetimeFigureOut">
              <a:rPr lang="en-US" smtClean="0"/>
              <a:pPr/>
              <a:t>11/29/2013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8A15F-E3C7-4F0D-BE4A-3192ED4A38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09752-A8DA-47A8-8DF1-4C46159B21FB}" type="datetimeFigureOut">
              <a:rPr lang="en-US" smtClean="0"/>
              <a:pPr/>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8A15F-E3C7-4F0D-BE4A-3192ED4A38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09752-A8DA-47A8-8DF1-4C46159B21FB}" type="datetimeFigureOut">
              <a:rPr lang="en-US" smtClean="0"/>
              <a:pPr/>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8A15F-E3C7-4F0D-BE4A-3192ED4A38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09752-A8DA-47A8-8DF1-4C46159B21FB}" type="datetimeFigureOut">
              <a:rPr lang="en-US" smtClean="0"/>
              <a:pPr/>
              <a:t>11/29/2013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8A15F-E3C7-4F0D-BE4A-3192ED4A38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Making the most of your mentoring relationship </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2</a:t>
            </a:r>
            <a:r>
              <a:rPr lang="en-US" baseline="30000" dirty="0" smtClean="0"/>
              <a:t>nd</a:t>
            </a:r>
            <a:r>
              <a:rPr lang="en-US" dirty="0" smtClean="0"/>
              <a:t> International PhD Symposium Moshi, Tanzania</a:t>
            </a:r>
          </a:p>
          <a:p>
            <a:r>
              <a:rPr lang="en-US" dirty="0" smtClean="0"/>
              <a:t>27</a:t>
            </a:r>
            <a:r>
              <a:rPr lang="en-US" baseline="30000" dirty="0" smtClean="0"/>
              <a:t>th</a:t>
            </a:r>
            <a:r>
              <a:rPr lang="en-US" dirty="0" smtClean="0"/>
              <a:t>- 29</a:t>
            </a:r>
            <a:r>
              <a:rPr lang="en-US" baseline="30000" dirty="0" smtClean="0"/>
              <a:t>th</a:t>
            </a:r>
            <a:r>
              <a:rPr lang="en-US" dirty="0" smtClean="0"/>
              <a:t> November 2013</a:t>
            </a:r>
          </a:p>
          <a:p>
            <a:r>
              <a:rPr lang="en-US" dirty="0" smtClean="0"/>
              <a:t>Elisabeth &amp; Hazel</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429000" y="457200"/>
            <a:ext cx="1143000" cy="990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457200"/>
            <a:ext cx="1438275" cy="733425"/>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6019800" y="457200"/>
            <a:ext cx="2638425"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 What do you as a mentee need to do? </a:t>
            </a:r>
            <a:endParaRPr lang="en-GB" dirty="0"/>
          </a:p>
        </p:txBody>
      </p:sp>
      <p:sp>
        <p:nvSpPr>
          <p:cNvPr id="3" name="Content Placeholder 2"/>
          <p:cNvSpPr>
            <a:spLocks noGrp="1"/>
          </p:cNvSpPr>
          <p:nvPr>
            <p:ph idx="1"/>
          </p:nvPr>
        </p:nvSpPr>
        <p:spPr/>
        <p:txBody>
          <a:bodyPr>
            <a:normAutofit fontScale="62500" lnSpcReduction="20000"/>
          </a:bodyPr>
          <a:lstStyle/>
          <a:p>
            <a:r>
              <a:rPr lang="en-GB" smtClean="0"/>
              <a:t>Be proactive in the relationship.  The mentee should be driving the process, and with your mentor, be responsible for “setting the agenda”</a:t>
            </a:r>
          </a:p>
          <a:p>
            <a:endParaRPr lang="en-GB" smtClean="0"/>
          </a:p>
          <a:p>
            <a:r>
              <a:rPr lang="en-GB" smtClean="0"/>
              <a:t>Maintain consistent and prompt contact with your mentor</a:t>
            </a:r>
          </a:p>
          <a:p>
            <a:endParaRPr lang="en-GB" smtClean="0"/>
          </a:p>
          <a:p>
            <a:r>
              <a:rPr lang="en-GB" smtClean="0"/>
              <a:t>Respect your mentor’s time and effort.  Keep time commitments and be prepared for mentoring meetings </a:t>
            </a:r>
          </a:p>
          <a:p>
            <a:endParaRPr lang="en-GB" smtClean="0"/>
          </a:p>
          <a:p>
            <a:r>
              <a:rPr lang="en-GB" smtClean="0"/>
              <a:t>Ask for meetings and assistance – use your mentor’s experience and expertise</a:t>
            </a:r>
          </a:p>
          <a:p>
            <a:endParaRPr lang="en-GB" smtClean="0"/>
          </a:p>
          <a:p>
            <a:r>
              <a:rPr lang="en-GB" smtClean="0"/>
              <a:t>Accept responsibility for own development, decisions and actions</a:t>
            </a:r>
          </a:p>
          <a:p>
            <a:endParaRPr lang="en-GB" smtClean="0"/>
          </a:p>
          <a:p>
            <a:r>
              <a:rPr lang="en-GB" smtClean="0"/>
              <a:t>Provide meaningful feedback to mentors regarding what is, and what is not working in the relationship</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7"/>
          <p:cNvSpPr>
            <a:spLocks noChangeArrowheads="1"/>
          </p:cNvSpPr>
          <p:nvPr/>
        </p:nvSpPr>
        <p:spPr bwMode="auto">
          <a:xfrm>
            <a:off x="684213" y="1528763"/>
            <a:ext cx="7772400" cy="5329237"/>
          </a:xfrm>
          <a:prstGeom prst="rect">
            <a:avLst/>
          </a:prstGeom>
          <a:noFill/>
          <a:ln w="9525">
            <a:noFill/>
            <a:miter lim="800000"/>
            <a:headEnd/>
            <a:tailEnd/>
          </a:ln>
        </p:spPr>
        <p:txBody>
          <a:bodyPr/>
          <a:lstStyle/>
          <a:p>
            <a:pPr marL="342900" indent="-342900">
              <a:spcBef>
                <a:spcPct val="20000"/>
              </a:spcBef>
            </a:pPr>
            <a:endParaRPr lang="en-GB" sz="2000" dirty="0"/>
          </a:p>
          <a:p>
            <a:pPr marL="342900" indent="-342900">
              <a:spcBef>
                <a:spcPct val="20000"/>
              </a:spcBef>
            </a:pPr>
            <a:endParaRPr lang="en-GB" sz="2000" dirty="0"/>
          </a:p>
          <a:p>
            <a:pPr marL="342900" indent="-342900">
              <a:spcBef>
                <a:spcPct val="20000"/>
              </a:spcBef>
            </a:pPr>
            <a:endParaRPr lang="en-GB" sz="2000" dirty="0"/>
          </a:p>
          <a:p>
            <a:pPr marL="342900" indent="-342900">
              <a:spcBef>
                <a:spcPct val="20000"/>
              </a:spcBef>
            </a:pPr>
            <a:endParaRPr lang="en-GB" dirty="0"/>
          </a:p>
        </p:txBody>
      </p:sp>
      <p:sp>
        <p:nvSpPr>
          <p:cNvPr id="13316" name="Line 18"/>
          <p:cNvSpPr>
            <a:spLocks noChangeShapeType="1"/>
          </p:cNvSpPr>
          <p:nvPr/>
        </p:nvSpPr>
        <p:spPr bwMode="auto">
          <a:xfrm>
            <a:off x="5004048" y="1916832"/>
            <a:ext cx="0" cy="4176464"/>
          </a:xfrm>
          <a:prstGeom prst="line">
            <a:avLst/>
          </a:prstGeom>
          <a:noFill/>
          <a:ln w="57150">
            <a:solidFill>
              <a:schemeClr val="accent3">
                <a:lumMod val="75000"/>
              </a:schemeClr>
            </a:solidFill>
            <a:round/>
            <a:headEnd type="triangle" w="med" len="med"/>
            <a:tailEnd type="triangle" w="med" len="med"/>
          </a:ln>
        </p:spPr>
        <p:txBody>
          <a:bodyPr/>
          <a:lstStyle/>
          <a:p>
            <a:pPr>
              <a:defRPr/>
            </a:pPr>
            <a:endParaRPr lang="en-GB">
              <a:ln w="76200">
                <a:solidFill>
                  <a:schemeClr val="tx1"/>
                </a:solidFill>
              </a:ln>
              <a:latin typeface="Arial" charset="0"/>
              <a:cs typeface="Arial" charset="0"/>
            </a:endParaRPr>
          </a:p>
        </p:txBody>
      </p:sp>
      <p:sp>
        <p:nvSpPr>
          <p:cNvPr id="29715" name="Line 19"/>
          <p:cNvSpPr>
            <a:spLocks noChangeShapeType="1"/>
          </p:cNvSpPr>
          <p:nvPr/>
        </p:nvSpPr>
        <p:spPr bwMode="auto">
          <a:xfrm flipV="1">
            <a:off x="2339752" y="4077072"/>
            <a:ext cx="4895850" cy="0"/>
          </a:xfrm>
          <a:prstGeom prst="line">
            <a:avLst/>
          </a:prstGeom>
          <a:noFill/>
          <a:ln w="57150">
            <a:solidFill>
              <a:schemeClr val="accent3">
                <a:lumMod val="75000"/>
              </a:schemeClr>
            </a:solidFill>
            <a:round/>
            <a:headEnd type="triangle" w="med" len="med"/>
            <a:tailEnd type="triangle" w="med" len="med"/>
          </a:ln>
        </p:spPr>
        <p:txBody>
          <a:bodyPr/>
          <a:lstStyle/>
          <a:p>
            <a:endParaRPr lang="en-GB">
              <a:ln w="76200">
                <a:solidFill>
                  <a:schemeClr val="tx1"/>
                </a:solidFill>
              </a:ln>
            </a:endParaRPr>
          </a:p>
        </p:txBody>
      </p:sp>
      <p:sp>
        <p:nvSpPr>
          <p:cNvPr id="29716" name="Text Box 20"/>
          <p:cNvSpPr txBox="1">
            <a:spLocks noChangeArrowheads="1"/>
          </p:cNvSpPr>
          <p:nvPr/>
        </p:nvSpPr>
        <p:spPr bwMode="auto">
          <a:xfrm>
            <a:off x="4427984" y="1412776"/>
            <a:ext cx="1447800" cy="461665"/>
          </a:xfrm>
          <a:prstGeom prst="rect">
            <a:avLst/>
          </a:prstGeom>
          <a:noFill/>
          <a:ln w="9525">
            <a:noFill/>
            <a:miter lim="800000"/>
            <a:headEnd/>
            <a:tailEnd/>
          </a:ln>
        </p:spPr>
        <p:txBody>
          <a:bodyPr>
            <a:spAutoFit/>
          </a:bodyPr>
          <a:lstStyle/>
          <a:p>
            <a:pPr>
              <a:spcBef>
                <a:spcPct val="50000"/>
              </a:spcBef>
            </a:pPr>
            <a:r>
              <a:rPr lang="en-GB" sz="2400" b="1" dirty="0"/>
              <a:t>Directive</a:t>
            </a:r>
          </a:p>
        </p:txBody>
      </p:sp>
      <p:sp>
        <p:nvSpPr>
          <p:cNvPr id="29717" name="Text Box 21"/>
          <p:cNvSpPr txBox="1">
            <a:spLocks noChangeArrowheads="1"/>
          </p:cNvSpPr>
          <p:nvPr/>
        </p:nvSpPr>
        <p:spPr bwMode="auto">
          <a:xfrm>
            <a:off x="4067944" y="6165304"/>
            <a:ext cx="2133600" cy="461665"/>
          </a:xfrm>
          <a:prstGeom prst="rect">
            <a:avLst/>
          </a:prstGeom>
          <a:noFill/>
          <a:ln w="9525">
            <a:noFill/>
            <a:miter lim="800000"/>
            <a:headEnd/>
            <a:tailEnd/>
          </a:ln>
        </p:spPr>
        <p:txBody>
          <a:bodyPr>
            <a:spAutoFit/>
          </a:bodyPr>
          <a:lstStyle/>
          <a:p>
            <a:pPr>
              <a:spcBef>
                <a:spcPct val="50000"/>
              </a:spcBef>
            </a:pPr>
            <a:r>
              <a:rPr lang="en-GB" sz="2400" b="1" dirty="0"/>
              <a:t>Non-Directive</a:t>
            </a:r>
          </a:p>
        </p:txBody>
      </p:sp>
      <p:sp>
        <p:nvSpPr>
          <p:cNvPr id="29718" name="Text Box 22"/>
          <p:cNvSpPr txBox="1">
            <a:spLocks noChangeArrowheads="1"/>
          </p:cNvSpPr>
          <p:nvPr/>
        </p:nvSpPr>
        <p:spPr bwMode="auto">
          <a:xfrm>
            <a:off x="7308304" y="3789040"/>
            <a:ext cx="1835696" cy="461665"/>
          </a:xfrm>
          <a:prstGeom prst="rect">
            <a:avLst/>
          </a:prstGeom>
          <a:noFill/>
          <a:ln w="9525">
            <a:noFill/>
            <a:miter lim="800000"/>
            <a:headEnd/>
            <a:tailEnd/>
          </a:ln>
        </p:spPr>
        <p:txBody>
          <a:bodyPr wrap="square">
            <a:spAutoFit/>
          </a:bodyPr>
          <a:lstStyle/>
          <a:p>
            <a:pPr>
              <a:spcBef>
                <a:spcPct val="50000"/>
              </a:spcBef>
            </a:pPr>
            <a:r>
              <a:rPr lang="en-GB" sz="2400" b="1" dirty="0"/>
              <a:t>Encouraging</a:t>
            </a:r>
          </a:p>
        </p:txBody>
      </p:sp>
      <p:sp>
        <p:nvSpPr>
          <p:cNvPr id="29719" name="Text Box 23"/>
          <p:cNvSpPr txBox="1">
            <a:spLocks noChangeArrowheads="1"/>
          </p:cNvSpPr>
          <p:nvPr/>
        </p:nvSpPr>
        <p:spPr bwMode="auto">
          <a:xfrm>
            <a:off x="755576" y="3789040"/>
            <a:ext cx="1512168" cy="461665"/>
          </a:xfrm>
          <a:prstGeom prst="rect">
            <a:avLst/>
          </a:prstGeom>
          <a:noFill/>
          <a:ln w="9525">
            <a:noFill/>
            <a:miter lim="800000"/>
            <a:headEnd/>
            <a:tailEnd/>
          </a:ln>
        </p:spPr>
        <p:txBody>
          <a:bodyPr wrap="square">
            <a:spAutoFit/>
          </a:bodyPr>
          <a:lstStyle/>
          <a:p>
            <a:pPr>
              <a:spcBef>
                <a:spcPct val="50000"/>
              </a:spcBef>
            </a:pPr>
            <a:r>
              <a:rPr lang="en-GB" sz="2400" b="1" dirty="0"/>
              <a:t>Stretching</a:t>
            </a:r>
          </a:p>
        </p:txBody>
      </p:sp>
      <p:sp>
        <p:nvSpPr>
          <p:cNvPr id="29720" name="Text Box 24"/>
          <p:cNvSpPr txBox="1">
            <a:spLocks noChangeArrowheads="1"/>
          </p:cNvSpPr>
          <p:nvPr/>
        </p:nvSpPr>
        <p:spPr bwMode="auto">
          <a:xfrm>
            <a:off x="2411760" y="2780928"/>
            <a:ext cx="2304256" cy="510778"/>
          </a:xfrm>
          <a:prstGeom prst="roundRect">
            <a:avLst/>
          </a:prstGeom>
          <a:solidFill>
            <a:schemeClr val="accent2"/>
          </a:solidFill>
          <a:ln w="9525">
            <a:noFill/>
            <a:miter lim="800000"/>
            <a:headEnd/>
            <a:tailEnd/>
          </a:ln>
        </p:spPr>
        <p:txBody>
          <a:bodyPr wrap="square">
            <a:spAutoFit/>
          </a:bodyPr>
          <a:lstStyle/>
          <a:p>
            <a:pPr algn="ctr">
              <a:spcBef>
                <a:spcPct val="50000"/>
              </a:spcBef>
            </a:pPr>
            <a:r>
              <a:rPr lang="en-GB" sz="2400" b="1" dirty="0" smtClean="0">
                <a:solidFill>
                  <a:srgbClr val="000000"/>
                </a:solidFill>
              </a:rPr>
              <a:t>Critical friend</a:t>
            </a:r>
          </a:p>
        </p:txBody>
      </p:sp>
      <p:sp>
        <p:nvSpPr>
          <p:cNvPr id="29721" name="Text Box 25"/>
          <p:cNvSpPr txBox="1">
            <a:spLocks noChangeArrowheads="1"/>
          </p:cNvSpPr>
          <p:nvPr/>
        </p:nvSpPr>
        <p:spPr bwMode="auto">
          <a:xfrm>
            <a:off x="5292080" y="2780928"/>
            <a:ext cx="1943100" cy="510778"/>
          </a:xfrm>
          <a:prstGeom prst="roundRect">
            <a:avLst/>
          </a:prstGeom>
          <a:solidFill>
            <a:schemeClr val="accent3"/>
          </a:solidFill>
          <a:ln w="9525">
            <a:noFill/>
            <a:miter lim="800000"/>
            <a:headEnd/>
            <a:tailEnd/>
          </a:ln>
        </p:spPr>
        <p:txBody>
          <a:bodyPr wrap="square">
            <a:spAutoFit/>
          </a:bodyPr>
          <a:lstStyle/>
          <a:p>
            <a:pPr algn="ctr"/>
            <a:r>
              <a:rPr lang="en-GB" sz="2400" b="1" dirty="0" smtClean="0"/>
              <a:t>Motivator</a:t>
            </a:r>
            <a:endParaRPr lang="en-GB" sz="2400" b="1" dirty="0"/>
          </a:p>
        </p:txBody>
      </p:sp>
      <p:sp>
        <p:nvSpPr>
          <p:cNvPr id="29722" name="Text Box 26"/>
          <p:cNvSpPr txBox="1">
            <a:spLocks noChangeArrowheads="1"/>
          </p:cNvSpPr>
          <p:nvPr/>
        </p:nvSpPr>
        <p:spPr bwMode="auto">
          <a:xfrm>
            <a:off x="5364088" y="4797152"/>
            <a:ext cx="1746570" cy="510778"/>
          </a:xfrm>
          <a:prstGeom prst="roundRect">
            <a:avLst/>
          </a:prstGeom>
          <a:solidFill>
            <a:schemeClr val="accent1">
              <a:lumMod val="60000"/>
              <a:lumOff val="40000"/>
            </a:schemeClr>
          </a:solidFill>
          <a:ln w="9525">
            <a:noFill/>
            <a:miter lim="800000"/>
            <a:headEnd/>
            <a:tailEnd/>
          </a:ln>
        </p:spPr>
        <p:txBody>
          <a:bodyPr wrap="none">
            <a:spAutoFit/>
          </a:bodyPr>
          <a:lstStyle/>
          <a:p>
            <a:pPr algn="ctr"/>
            <a:r>
              <a:rPr lang="en-GB" sz="2400" b="1" dirty="0"/>
              <a:t>Role model </a:t>
            </a:r>
          </a:p>
        </p:txBody>
      </p:sp>
      <p:sp>
        <p:nvSpPr>
          <p:cNvPr id="29723" name="Text Box 27"/>
          <p:cNvSpPr txBox="1">
            <a:spLocks noChangeArrowheads="1"/>
          </p:cNvSpPr>
          <p:nvPr/>
        </p:nvSpPr>
        <p:spPr bwMode="auto">
          <a:xfrm>
            <a:off x="2699792" y="4797152"/>
            <a:ext cx="2015678" cy="510778"/>
          </a:xfrm>
          <a:prstGeom prst="roundRect">
            <a:avLst/>
          </a:prstGeom>
          <a:solidFill>
            <a:schemeClr val="accent4">
              <a:lumMod val="60000"/>
              <a:lumOff val="40000"/>
            </a:schemeClr>
          </a:solidFill>
          <a:ln w="9525">
            <a:noFill/>
            <a:miter lim="800000"/>
            <a:headEnd/>
            <a:tailEnd/>
          </a:ln>
        </p:spPr>
        <p:txBody>
          <a:bodyPr wrap="square">
            <a:spAutoFit/>
          </a:bodyPr>
          <a:lstStyle/>
          <a:p>
            <a:pPr algn="ctr"/>
            <a:r>
              <a:rPr lang="en-GB" sz="2400" b="1" dirty="0"/>
              <a:t>Networker</a:t>
            </a:r>
          </a:p>
        </p:txBody>
      </p:sp>
      <p:sp>
        <p:nvSpPr>
          <p:cNvPr id="11277" name="TextBox 14"/>
          <p:cNvSpPr txBox="1">
            <a:spLocks noChangeArrowheads="1"/>
          </p:cNvSpPr>
          <p:nvPr/>
        </p:nvSpPr>
        <p:spPr bwMode="auto">
          <a:xfrm>
            <a:off x="539552" y="260648"/>
            <a:ext cx="8136904" cy="646331"/>
          </a:xfrm>
          <a:prstGeom prst="rect">
            <a:avLst/>
          </a:prstGeom>
          <a:solidFill>
            <a:schemeClr val="accent1">
              <a:lumMod val="75000"/>
            </a:schemeClr>
          </a:solidFill>
          <a:ln w="9525">
            <a:noFill/>
            <a:miter lim="800000"/>
            <a:headEnd/>
            <a:tailEnd/>
          </a:ln>
        </p:spPr>
        <p:txBody>
          <a:bodyPr wrap="square">
            <a:spAutoFit/>
          </a:bodyPr>
          <a:lstStyle/>
          <a:p>
            <a:pPr algn="ctr"/>
            <a:r>
              <a:rPr lang="en-GB" sz="3600" b="1" dirty="0" smtClean="0">
                <a:solidFill>
                  <a:schemeClr val="bg1"/>
                </a:solidFill>
                <a:latin typeface="Arial Black" pitchFamily="34" charset="0"/>
              </a:rPr>
              <a:t>  </a:t>
            </a:r>
            <a:r>
              <a:rPr lang="en-GB" sz="3600" b="1" dirty="0" smtClean="0">
                <a:solidFill>
                  <a:schemeClr val="bg1"/>
                </a:solidFill>
                <a:latin typeface="+mj-lt"/>
              </a:rPr>
              <a:t>Four areas that good mentors work in</a:t>
            </a:r>
            <a:endParaRPr lang="en-US" sz="3600" b="1" dirty="0">
              <a:solidFill>
                <a:srgbClr val="000099"/>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20"/>
                                        </p:tgtEl>
                                        <p:attrNameLst>
                                          <p:attrName>style.visibility</p:attrName>
                                        </p:attrNameLst>
                                      </p:cBhvr>
                                      <p:to>
                                        <p:strVal val="visible"/>
                                      </p:to>
                                    </p:set>
                                    <p:animEffect transition="in" filter="wipe(left)">
                                      <p:cBhvr>
                                        <p:cTn id="7" dur="500"/>
                                        <p:tgtEl>
                                          <p:spTgt spid="297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9721"/>
                                        </p:tgtEl>
                                        <p:attrNameLst>
                                          <p:attrName>style.visibility</p:attrName>
                                        </p:attrNameLst>
                                      </p:cBhvr>
                                      <p:to>
                                        <p:strVal val="visible"/>
                                      </p:to>
                                    </p:set>
                                    <p:animEffect transition="in" filter="wipe(right)">
                                      <p:cBhvr>
                                        <p:cTn id="12" dur="500"/>
                                        <p:tgtEl>
                                          <p:spTgt spid="297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9722"/>
                                        </p:tgtEl>
                                        <p:attrNameLst>
                                          <p:attrName>style.visibility</p:attrName>
                                        </p:attrNameLst>
                                      </p:cBhvr>
                                      <p:to>
                                        <p:strVal val="visible"/>
                                      </p:to>
                                    </p:set>
                                    <p:animEffect transition="in" filter="wipe(right)">
                                      <p:cBhvr>
                                        <p:cTn id="17" dur="500"/>
                                        <p:tgtEl>
                                          <p:spTgt spid="2972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9723"/>
                                        </p:tgtEl>
                                        <p:attrNameLst>
                                          <p:attrName>style.visibility</p:attrName>
                                        </p:attrNameLst>
                                      </p:cBhvr>
                                      <p:to>
                                        <p:strVal val="visible"/>
                                      </p:to>
                                    </p:set>
                                    <p:animEffect transition="in" filter="wipe(left)">
                                      <p:cBhvr>
                                        <p:cTn id="20" dur="500"/>
                                        <p:tgtEl>
                                          <p:spTgt spid="29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0" grpId="0" animBg="1"/>
      <p:bldP spid="29721" grpId="0" animBg="1"/>
      <p:bldP spid="29722" grpId="0" animBg="1"/>
      <p:bldP spid="297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17140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51520" y="3501008"/>
            <a:ext cx="2376264" cy="3170099"/>
          </a:xfrm>
          <a:prstGeom prst="rect">
            <a:avLst/>
          </a:prstGeom>
          <a:noFill/>
        </p:spPr>
        <p:txBody>
          <a:bodyPr wrap="square" rtlCol="0">
            <a:spAutoFit/>
          </a:bodyPr>
          <a:lstStyle/>
          <a:p>
            <a:r>
              <a:rPr lang="en-GB" sz="2000" dirty="0" smtClean="0"/>
              <a:t>* Navigating </a:t>
            </a:r>
          </a:p>
          <a:p>
            <a:r>
              <a:rPr lang="en-GB" sz="2000" dirty="0" smtClean="0"/>
              <a:t>   the </a:t>
            </a:r>
          </a:p>
          <a:p>
            <a:r>
              <a:rPr lang="en-GB" sz="2000" dirty="0" smtClean="0"/>
              <a:t>   challenges </a:t>
            </a:r>
          </a:p>
          <a:p>
            <a:pPr lvl="0"/>
            <a:r>
              <a:rPr lang="en-GB" sz="2000" dirty="0" smtClean="0"/>
              <a:t>* Getting to</a:t>
            </a:r>
          </a:p>
          <a:p>
            <a:pPr lvl="0"/>
            <a:r>
              <a:rPr lang="en-GB" sz="2000" dirty="0" smtClean="0"/>
              <a:t>    know and </a:t>
            </a:r>
          </a:p>
          <a:p>
            <a:pPr lvl="0"/>
            <a:r>
              <a:rPr lang="en-GB" sz="2000" dirty="0" smtClean="0"/>
              <a:t>    manage your </a:t>
            </a:r>
          </a:p>
          <a:p>
            <a:pPr lvl="0"/>
            <a:r>
              <a:rPr lang="en-GB" sz="2000" dirty="0" smtClean="0"/>
              <a:t>    limitations </a:t>
            </a:r>
          </a:p>
          <a:p>
            <a:pPr lvl="0"/>
            <a:r>
              <a:rPr lang="en-GB" sz="2000" dirty="0" smtClean="0"/>
              <a:t>*  Staying committed</a:t>
            </a:r>
          </a:p>
          <a:p>
            <a:pPr lvl="0"/>
            <a:r>
              <a:rPr lang="en-GB" sz="2000" dirty="0" smtClean="0"/>
              <a:t>*  Reviewing </a:t>
            </a:r>
          </a:p>
          <a:p>
            <a:pPr lvl="0"/>
            <a:r>
              <a:rPr lang="en-GB" sz="2000" dirty="0" smtClean="0"/>
              <a:t>    relationship</a:t>
            </a:r>
            <a:endParaRPr lang="en-US" sz="2000" dirty="0" smtClean="0"/>
          </a:p>
        </p:txBody>
      </p:sp>
      <p:sp>
        <p:nvSpPr>
          <p:cNvPr id="4" name="TextBox 3"/>
          <p:cNvSpPr txBox="1"/>
          <p:nvPr/>
        </p:nvSpPr>
        <p:spPr>
          <a:xfrm>
            <a:off x="6335688" y="3933056"/>
            <a:ext cx="2808312" cy="3108543"/>
          </a:xfrm>
          <a:prstGeom prst="rect">
            <a:avLst/>
          </a:prstGeom>
          <a:noFill/>
        </p:spPr>
        <p:txBody>
          <a:bodyPr wrap="square" rtlCol="0">
            <a:spAutoFit/>
          </a:bodyPr>
          <a:lstStyle/>
          <a:p>
            <a:pPr lvl="0" algn="ctr"/>
            <a:r>
              <a:rPr lang="en-GB" sz="2000" dirty="0" smtClean="0"/>
              <a:t>           * Exploring  </a:t>
            </a:r>
          </a:p>
          <a:p>
            <a:pPr lvl="0" algn="ctr"/>
            <a:r>
              <a:rPr lang="en-GB" sz="2000" dirty="0" smtClean="0"/>
              <a:t>                  possibilities</a:t>
            </a:r>
            <a:endParaRPr lang="en-US" sz="2000" dirty="0" smtClean="0"/>
          </a:p>
          <a:p>
            <a:pPr lvl="1" algn="ctr"/>
            <a:r>
              <a:rPr lang="en-GB" sz="2000" dirty="0" smtClean="0"/>
              <a:t>       * Setting goals</a:t>
            </a:r>
          </a:p>
          <a:p>
            <a:pPr lvl="1" algn="ctr"/>
            <a:r>
              <a:rPr lang="en-GB" sz="2000" dirty="0" smtClean="0"/>
              <a:t>* Choosing   </a:t>
            </a:r>
          </a:p>
          <a:p>
            <a:pPr lvl="1" algn="ctr"/>
            <a:r>
              <a:rPr lang="en-GB" sz="2000" dirty="0" smtClean="0"/>
              <a:t>    activities</a:t>
            </a:r>
          </a:p>
          <a:p>
            <a:pPr lvl="1" algn="ctr"/>
            <a:r>
              <a:rPr lang="en-GB" sz="2000" dirty="0" smtClean="0"/>
              <a:t>* Working   </a:t>
            </a:r>
          </a:p>
          <a:p>
            <a:pPr lvl="1" algn="ctr"/>
            <a:r>
              <a:rPr lang="en-GB" sz="2000" dirty="0" smtClean="0"/>
              <a:t>   through</a:t>
            </a:r>
          </a:p>
          <a:p>
            <a:pPr lvl="1" algn="ctr"/>
            <a:r>
              <a:rPr lang="en-GB" sz="2000" dirty="0" smtClean="0"/>
              <a:t>     activities</a:t>
            </a:r>
            <a:endParaRPr lang="en-US" sz="2000" dirty="0" smtClean="0"/>
          </a:p>
          <a:p>
            <a:endParaRPr lang="en-GB" dirty="0" smtClean="0"/>
          </a:p>
          <a:p>
            <a:endParaRPr lang="en-GB" dirty="0"/>
          </a:p>
        </p:txBody>
      </p:sp>
      <p:sp>
        <p:nvSpPr>
          <p:cNvPr id="5" name="TextBox 4"/>
          <p:cNvSpPr txBox="1"/>
          <p:nvPr/>
        </p:nvSpPr>
        <p:spPr>
          <a:xfrm>
            <a:off x="7127776" y="332656"/>
            <a:ext cx="2016224" cy="2554545"/>
          </a:xfrm>
          <a:prstGeom prst="rect">
            <a:avLst/>
          </a:prstGeom>
          <a:noFill/>
        </p:spPr>
        <p:txBody>
          <a:bodyPr wrap="square" rtlCol="0">
            <a:spAutoFit/>
          </a:bodyPr>
          <a:lstStyle/>
          <a:p>
            <a:pPr lvl="0"/>
            <a:r>
              <a:rPr lang="en-GB" sz="2000" dirty="0" smtClean="0"/>
              <a:t>   * Building Trust</a:t>
            </a:r>
            <a:endParaRPr lang="en-US" sz="2000" dirty="0" smtClean="0"/>
          </a:p>
          <a:p>
            <a:pPr lvl="0"/>
            <a:r>
              <a:rPr lang="en-US" sz="2000" dirty="0" smtClean="0"/>
              <a:t>   * </a:t>
            </a:r>
            <a:r>
              <a:rPr lang="en-GB" sz="2000" dirty="0" smtClean="0"/>
              <a:t>Learning to </a:t>
            </a:r>
          </a:p>
          <a:p>
            <a:pPr lvl="0"/>
            <a:r>
              <a:rPr lang="en-GB" sz="2000" dirty="0" smtClean="0"/>
              <a:t>      communicate</a:t>
            </a:r>
            <a:endParaRPr lang="en-US" sz="2000" dirty="0" smtClean="0"/>
          </a:p>
          <a:p>
            <a:pPr lvl="0"/>
            <a:r>
              <a:rPr lang="en-US" sz="2000" dirty="0" smtClean="0"/>
              <a:t>   * </a:t>
            </a:r>
            <a:r>
              <a:rPr lang="en-GB" sz="2000" dirty="0" smtClean="0"/>
              <a:t>Bridging </a:t>
            </a:r>
          </a:p>
          <a:p>
            <a:pPr lvl="0"/>
            <a:r>
              <a:rPr lang="en-GB" sz="2000" dirty="0" smtClean="0"/>
              <a:t>      differences</a:t>
            </a:r>
            <a:endParaRPr lang="en-US" sz="2000" dirty="0" smtClean="0"/>
          </a:p>
          <a:p>
            <a:pPr lvl="0"/>
            <a:r>
              <a:rPr lang="en-US" sz="2000" dirty="0" smtClean="0"/>
              <a:t>   * </a:t>
            </a:r>
            <a:r>
              <a:rPr lang="en-GB" sz="2000" dirty="0" smtClean="0"/>
              <a:t>Planning  </a:t>
            </a:r>
          </a:p>
          <a:p>
            <a:pPr lvl="0"/>
            <a:r>
              <a:rPr lang="en-GB" sz="2000" dirty="0" smtClean="0"/>
              <a:t>      initial   </a:t>
            </a:r>
          </a:p>
          <a:p>
            <a:pPr lvl="0"/>
            <a:r>
              <a:rPr lang="en-GB" sz="2000" dirty="0" smtClean="0"/>
              <a:t>      meetings</a:t>
            </a:r>
            <a:endParaRPr lang="en-US" sz="2000" dirty="0"/>
          </a:p>
        </p:txBody>
      </p:sp>
      <p:sp>
        <p:nvSpPr>
          <p:cNvPr id="6" name="TextBox 5"/>
          <p:cNvSpPr txBox="1"/>
          <p:nvPr/>
        </p:nvSpPr>
        <p:spPr>
          <a:xfrm>
            <a:off x="179512" y="332656"/>
            <a:ext cx="2160240" cy="3108543"/>
          </a:xfrm>
          <a:prstGeom prst="rect">
            <a:avLst/>
          </a:prstGeom>
          <a:noFill/>
        </p:spPr>
        <p:txBody>
          <a:bodyPr wrap="square" rtlCol="0">
            <a:spAutoFit/>
          </a:bodyPr>
          <a:lstStyle/>
          <a:p>
            <a:pPr lvl="0"/>
            <a:r>
              <a:rPr lang="en-GB" sz="2000" dirty="0" smtClean="0"/>
              <a:t>* Continuing the     </a:t>
            </a:r>
          </a:p>
          <a:p>
            <a:pPr lvl="0"/>
            <a:r>
              <a:rPr lang="en-GB" sz="2000" dirty="0" smtClean="0"/>
              <a:t>    cycle</a:t>
            </a:r>
          </a:p>
          <a:p>
            <a:pPr lvl="0"/>
            <a:r>
              <a:rPr lang="en-GB" sz="2000" dirty="0" smtClean="0"/>
              <a:t>* Allow the </a:t>
            </a:r>
          </a:p>
          <a:p>
            <a:pPr lvl="0"/>
            <a:r>
              <a:rPr lang="en-GB" sz="2000" dirty="0" smtClean="0"/>
              <a:t>   relationship to  </a:t>
            </a:r>
          </a:p>
          <a:p>
            <a:pPr lvl="0"/>
            <a:r>
              <a:rPr lang="en-GB" sz="2000" dirty="0" smtClean="0"/>
              <a:t>   end or evolve</a:t>
            </a:r>
            <a:endParaRPr lang="en-US" sz="2000" dirty="0" smtClean="0"/>
          </a:p>
          <a:p>
            <a:pPr lvl="0"/>
            <a:r>
              <a:rPr lang="en-GB" sz="2000" dirty="0" smtClean="0"/>
              <a:t>* Planning </a:t>
            </a:r>
          </a:p>
          <a:p>
            <a:pPr lvl="0"/>
            <a:r>
              <a:rPr lang="en-GB" sz="2000" dirty="0" smtClean="0"/>
              <a:t>   for new </a:t>
            </a:r>
          </a:p>
          <a:p>
            <a:pPr lvl="0"/>
            <a:r>
              <a:rPr lang="en-GB" sz="2000" dirty="0" smtClean="0"/>
              <a:t>   beginnings </a:t>
            </a:r>
            <a:endParaRPr lang="en-US" sz="2000" dirty="0" smtClean="0"/>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Starting your mentoring relationship</a:t>
            </a:r>
            <a:endParaRPr lang="en-GB" dirty="0">
              <a:solidFill>
                <a:schemeClr val="bg1"/>
              </a:solidFill>
            </a:endParaRPr>
          </a:p>
        </p:txBody>
      </p:sp>
      <p:sp>
        <p:nvSpPr>
          <p:cNvPr id="3" name="Content Placeholder 2"/>
          <p:cNvSpPr>
            <a:spLocks noGrp="1"/>
          </p:cNvSpPr>
          <p:nvPr>
            <p:ph idx="1"/>
          </p:nvPr>
        </p:nvSpPr>
        <p:spPr/>
        <p:txBody>
          <a:bodyPr/>
          <a:lstStyle/>
          <a:p>
            <a:pPr algn="ctr">
              <a:buNone/>
            </a:pPr>
            <a:r>
              <a:rPr lang="en-GB" sz="2200" dirty="0" smtClean="0"/>
              <a:t> </a:t>
            </a:r>
          </a:p>
          <a:p>
            <a:pPr algn="ctr">
              <a:buNone/>
            </a:pPr>
            <a:r>
              <a:rPr lang="en-GB" sz="2800" b="1" dirty="0" smtClean="0">
                <a:solidFill>
                  <a:schemeClr val="tx2"/>
                </a:solidFill>
              </a:rPr>
              <a:t>Every mentoring relationship is unique</a:t>
            </a:r>
            <a:endParaRPr lang="en-GB" sz="2800" b="1"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00274"/>
          </a:xfrm>
          <a:prstGeom prst="rect">
            <a:avLst/>
          </a:prstGeom>
          <a:solidFill>
            <a:schemeClr val="accent1">
              <a:lumMod val="75000"/>
            </a:schemeClr>
          </a:solidFill>
        </p:spPr>
        <p:txBody>
          <a:bodyPr wrap="square" anchor="t">
            <a:spAutoFit/>
          </a:bodyPr>
          <a:lstStyle/>
          <a:p>
            <a:pPr algn="ctr"/>
            <a:endParaRPr lang="en-GB" sz="800" b="1" dirty="0" smtClean="0">
              <a:solidFill>
                <a:schemeClr val="bg1"/>
              </a:solidFill>
            </a:endParaRPr>
          </a:p>
          <a:p>
            <a:pPr algn="ctr"/>
            <a:endParaRPr lang="en-GB" sz="800" b="1" dirty="0" smtClean="0">
              <a:solidFill>
                <a:schemeClr val="bg1"/>
              </a:solidFill>
            </a:endParaRPr>
          </a:p>
          <a:p>
            <a:pPr algn="ctr"/>
            <a:r>
              <a:rPr lang="en-GB" sz="3500" b="1" dirty="0" smtClean="0">
                <a:solidFill>
                  <a:schemeClr val="bg1"/>
                </a:solidFill>
              </a:rPr>
              <a:t>Milestones in successful mentoring relationships</a:t>
            </a:r>
          </a:p>
          <a:p>
            <a:pPr algn="ctr"/>
            <a:endParaRPr lang="en-US" sz="800" b="1" dirty="0">
              <a:solidFill>
                <a:schemeClr val="tx2"/>
              </a:solidFill>
            </a:endParaRPr>
          </a:p>
        </p:txBody>
      </p:sp>
      <p:sp>
        <p:nvSpPr>
          <p:cNvPr id="5" name="Pentagon 4"/>
          <p:cNvSpPr/>
          <p:nvPr/>
        </p:nvSpPr>
        <p:spPr>
          <a:xfrm rot="5400000">
            <a:off x="718992" y="1017312"/>
            <a:ext cx="978408" cy="1625320"/>
          </a:xfrm>
          <a:prstGeom prst="homePlate">
            <a:avLst/>
          </a:prstGeom>
          <a:solidFill>
            <a:srgbClr val="C6605E"/>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smtClean="0">
                <a:solidFill>
                  <a:schemeClr val="tx1"/>
                </a:solidFill>
              </a:rPr>
              <a:t>RAPPORT</a:t>
            </a:r>
            <a:endParaRPr lang="en-GB" sz="2400" b="1" dirty="0">
              <a:solidFill>
                <a:schemeClr val="tx1"/>
              </a:solidFill>
            </a:endParaRPr>
          </a:p>
        </p:txBody>
      </p:sp>
      <p:sp>
        <p:nvSpPr>
          <p:cNvPr id="6" name="Pentagon 5"/>
          <p:cNvSpPr/>
          <p:nvPr/>
        </p:nvSpPr>
        <p:spPr>
          <a:xfrm rot="5400000">
            <a:off x="668136" y="4884592"/>
            <a:ext cx="1080120" cy="1625320"/>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smtClean="0">
                <a:solidFill>
                  <a:schemeClr val="tx1"/>
                </a:solidFill>
              </a:rPr>
              <a:t>EVOLUTION</a:t>
            </a:r>
            <a:endParaRPr lang="en-GB" sz="2400" b="1" dirty="0">
              <a:solidFill>
                <a:schemeClr val="tx1"/>
              </a:solidFill>
            </a:endParaRPr>
          </a:p>
        </p:txBody>
      </p:sp>
      <p:sp>
        <p:nvSpPr>
          <p:cNvPr id="7" name="Pentagon 6"/>
          <p:cNvSpPr/>
          <p:nvPr/>
        </p:nvSpPr>
        <p:spPr>
          <a:xfrm rot="5400000">
            <a:off x="754996" y="2205444"/>
            <a:ext cx="1050416" cy="1625320"/>
          </a:xfrm>
          <a:prstGeom prst="homePlate">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smtClean="0">
                <a:solidFill>
                  <a:schemeClr val="tx1"/>
                </a:solidFill>
              </a:rPr>
              <a:t>PURPOSE</a:t>
            </a:r>
            <a:endParaRPr lang="en-GB" sz="2400" b="1" dirty="0">
              <a:solidFill>
                <a:schemeClr val="tx1"/>
              </a:solidFill>
            </a:endParaRPr>
          </a:p>
        </p:txBody>
      </p:sp>
      <p:sp>
        <p:nvSpPr>
          <p:cNvPr id="8" name="Pentagon 7"/>
          <p:cNvSpPr/>
          <p:nvPr/>
        </p:nvSpPr>
        <p:spPr>
          <a:xfrm rot="5400000">
            <a:off x="596128" y="3516440"/>
            <a:ext cx="1152128" cy="1697328"/>
          </a:xfrm>
          <a:prstGeom prst="homePlate">
            <a:avLst/>
          </a:prstGeom>
          <a:solidFill>
            <a:srgbClr val="B2DE8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smtClean="0">
                <a:solidFill>
                  <a:schemeClr val="tx1"/>
                </a:solidFill>
              </a:rPr>
              <a:t>PROGRESS</a:t>
            </a:r>
            <a:endParaRPr lang="en-GB" sz="2400" b="1" dirty="0">
              <a:solidFill>
                <a:schemeClr val="tx1"/>
              </a:solidFill>
            </a:endParaRPr>
          </a:p>
        </p:txBody>
      </p:sp>
      <p:grpSp>
        <p:nvGrpSpPr>
          <p:cNvPr id="2" name="Group 8"/>
          <p:cNvGrpSpPr/>
          <p:nvPr/>
        </p:nvGrpSpPr>
        <p:grpSpPr>
          <a:xfrm>
            <a:off x="2339752" y="3717032"/>
            <a:ext cx="6498756" cy="1039530"/>
            <a:chOff x="1674659" y="1192724"/>
            <a:chExt cx="6822283" cy="1039530"/>
          </a:xfrm>
        </p:grpSpPr>
        <p:sp>
          <p:nvSpPr>
            <p:cNvPr id="10" name="Round Same Side Corner Rectangle 9"/>
            <p:cNvSpPr/>
            <p:nvPr/>
          </p:nvSpPr>
          <p:spPr>
            <a:xfrm rot="5400000">
              <a:off x="4581745" y="-1682944"/>
              <a:ext cx="1008112" cy="6822283"/>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vert270"/>
            <a:lstStyle/>
            <a:p>
              <a:r>
                <a:rPr lang="en-GB" sz="2200" dirty="0" smtClean="0"/>
                <a:t>Progress reviewed.  There should be some evidence of  growth and development.  Review the relationship </a:t>
              </a:r>
              <a:endParaRPr lang="en-GB" sz="2200" dirty="0"/>
            </a:p>
          </p:txBody>
        </p:sp>
        <p:sp>
          <p:nvSpPr>
            <p:cNvPr id="11" name="Round Same Side Corner Rectangle 4"/>
            <p:cNvSpPr/>
            <p:nvPr/>
          </p:nvSpPr>
          <p:spPr>
            <a:xfrm>
              <a:off x="1674661" y="1192724"/>
              <a:ext cx="6781692" cy="7503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en-GB" sz="1500" kern="1200"/>
            </a:p>
            <a:p>
              <a:pPr marL="114300" lvl="1" indent="-114300" algn="l" defTabSz="666750">
                <a:lnSpc>
                  <a:spcPct val="90000"/>
                </a:lnSpc>
                <a:spcBef>
                  <a:spcPct val="0"/>
                </a:spcBef>
                <a:spcAft>
                  <a:spcPct val="15000"/>
                </a:spcAft>
                <a:buChar char="••"/>
              </a:pPr>
              <a:endParaRPr lang="en-GB" sz="1500" kern="1200"/>
            </a:p>
          </p:txBody>
        </p:sp>
      </p:grpSp>
      <p:grpSp>
        <p:nvGrpSpPr>
          <p:cNvPr id="4" name="Group 14"/>
          <p:cNvGrpSpPr/>
          <p:nvPr/>
        </p:nvGrpSpPr>
        <p:grpSpPr>
          <a:xfrm>
            <a:off x="2339752" y="2492896"/>
            <a:ext cx="6480720" cy="936105"/>
            <a:chOff x="1963149" y="2267094"/>
            <a:chExt cx="5081769" cy="936105"/>
          </a:xfrm>
        </p:grpSpPr>
        <p:sp>
          <p:nvSpPr>
            <p:cNvPr id="16" name="Round Same Side Corner Rectangle 15"/>
            <p:cNvSpPr/>
            <p:nvPr/>
          </p:nvSpPr>
          <p:spPr>
            <a:xfrm rot="5400000">
              <a:off x="4035981" y="194262"/>
              <a:ext cx="936105" cy="5081769"/>
            </a:xfrm>
            <a:prstGeom prst="round2Same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vert270"/>
            <a:lstStyle/>
            <a:p>
              <a:r>
                <a:rPr lang="en-GB" sz="2200" dirty="0" smtClean="0"/>
                <a:t>A sense of purpose and direction is established.  Goals are set and means of reviewing progress is established</a:t>
              </a:r>
              <a:endParaRPr lang="en-GB" sz="2200" dirty="0"/>
            </a:p>
          </p:txBody>
        </p:sp>
        <p:sp>
          <p:nvSpPr>
            <p:cNvPr id="17" name="Round Same Side Corner Rectangle 4"/>
            <p:cNvSpPr/>
            <p:nvPr/>
          </p:nvSpPr>
          <p:spPr>
            <a:xfrm>
              <a:off x="1963151" y="2307663"/>
              <a:ext cx="5041199" cy="7499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endParaRPr lang="en-GB" sz="2300" kern="1200" dirty="0"/>
            </a:p>
            <a:p>
              <a:pPr marL="228600" lvl="1" indent="-228600" algn="l" defTabSz="1022350">
                <a:lnSpc>
                  <a:spcPct val="90000"/>
                </a:lnSpc>
                <a:spcBef>
                  <a:spcPct val="0"/>
                </a:spcBef>
                <a:spcAft>
                  <a:spcPct val="15000"/>
                </a:spcAft>
                <a:buChar char="••"/>
              </a:pPr>
              <a:endParaRPr lang="en-GB" sz="2300" kern="1200" dirty="0"/>
            </a:p>
          </p:txBody>
        </p:sp>
      </p:grpSp>
      <p:sp>
        <p:nvSpPr>
          <p:cNvPr id="18" name="Round Same Side Corner Rectangle 17"/>
          <p:cNvSpPr/>
          <p:nvPr/>
        </p:nvSpPr>
        <p:spPr>
          <a:xfrm rot="5400000">
            <a:off x="5050954" y="2373982"/>
            <a:ext cx="1152127" cy="6574532"/>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vert270"/>
          <a:lstStyle/>
          <a:p>
            <a:r>
              <a:rPr lang="en-GB" sz="2200" dirty="0" smtClean="0"/>
              <a:t>Change in the relationship.  If successful it either comes to an end or evolves into a friendship, if unsuccessful it fizzles out </a:t>
            </a:r>
            <a:endParaRPr lang="en-GB" sz="2200" dirty="0"/>
          </a:p>
        </p:txBody>
      </p:sp>
      <p:sp>
        <p:nvSpPr>
          <p:cNvPr id="19" name="Round Same Side Corner Rectangle 18"/>
          <p:cNvSpPr/>
          <p:nvPr/>
        </p:nvSpPr>
        <p:spPr>
          <a:xfrm rot="5400000">
            <a:off x="5076056" y="-1467544"/>
            <a:ext cx="936104" cy="6408712"/>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vert270"/>
          <a:lstStyle/>
          <a:p>
            <a:r>
              <a:rPr lang="en-GB" sz="2200" dirty="0" smtClean="0"/>
              <a:t>Contact made;  communication established and any differences bridged, initial meetings planned</a:t>
            </a:r>
          </a:p>
          <a:p>
            <a:endParaRPr lang="en-GB" sz="2200" dirty="0" smtClean="0"/>
          </a:p>
          <a:p>
            <a:r>
              <a:rPr lang="en-GB" sz="2200" dirty="0" smtClean="0"/>
              <a:t>   </a:t>
            </a:r>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a:stretch>
            <a:fillRect/>
          </a:stretch>
        </p:blipFill>
        <p:spPr bwMode="auto">
          <a:xfrm>
            <a:off x="0" y="0"/>
            <a:ext cx="11628784" cy="8064896"/>
          </a:xfrm>
          <a:prstGeom prst="rect">
            <a:avLst/>
          </a:prstGeom>
          <a:noFill/>
          <a:ln w="9525">
            <a:noFill/>
            <a:miter lim="800000"/>
            <a:headEnd/>
            <a:tailEnd/>
          </a:ln>
        </p:spPr>
      </p:pic>
      <p:sp>
        <p:nvSpPr>
          <p:cNvPr id="5" name="TextBox 4"/>
          <p:cNvSpPr txBox="1"/>
          <p:nvPr/>
        </p:nvSpPr>
        <p:spPr>
          <a:xfrm>
            <a:off x="3311352" y="404664"/>
            <a:ext cx="5832648" cy="523220"/>
          </a:xfrm>
          <a:prstGeom prst="rect">
            <a:avLst/>
          </a:prstGeom>
          <a:noFill/>
        </p:spPr>
        <p:txBody>
          <a:bodyPr wrap="square" rtlCol="0">
            <a:spAutoFit/>
          </a:bodyPr>
          <a:lstStyle/>
          <a:p>
            <a:r>
              <a:rPr lang="en-GB" sz="2800" b="1" dirty="0" smtClean="0"/>
              <a:t>Supporting the mentees and mentors</a:t>
            </a:r>
            <a:endParaRPr lang="en-GB"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Take home message</a:t>
            </a:r>
            <a:endParaRPr lang="en-US" dirty="0"/>
          </a:p>
        </p:txBody>
      </p:sp>
      <p:sp>
        <p:nvSpPr>
          <p:cNvPr id="3" name="Content Placeholder 2"/>
          <p:cNvSpPr>
            <a:spLocks noGrp="1"/>
          </p:cNvSpPr>
          <p:nvPr>
            <p:ph idx="1"/>
          </p:nvPr>
        </p:nvSpPr>
        <p:spPr/>
        <p:txBody>
          <a:bodyPr/>
          <a:lstStyle/>
          <a:p>
            <a:r>
              <a:rPr lang="en-US" dirty="0" smtClean="0"/>
              <a:t>Supervision is program driven</a:t>
            </a:r>
          </a:p>
          <a:p>
            <a:r>
              <a:rPr lang="en-US" dirty="0" smtClean="0"/>
              <a:t>Mentorship  is driven by the needs of mentee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mentoring?</a:t>
            </a:r>
            <a:endParaRPr lang="en-GB" dirty="0"/>
          </a:p>
        </p:txBody>
      </p:sp>
      <p:sp>
        <p:nvSpPr>
          <p:cNvPr id="3" name="Content Placeholder 2"/>
          <p:cNvSpPr>
            <a:spLocks noGrp="1"/>
          </p:cNvSpPr>
          <p:nvPr>
            <p:ph idx="1"/>
          </p:nvPr>
        </p:nvSpPr>
        <p:spPr/>
        <p:txBody>
          <a:bodyPr/>
          <a:lstStyle/>
          <a:p>
            <a:r>
              <a:rPr lang="en-GB" dirty="0" smtClean="0"/>
              <a:t>5-7 minutes in groups:</a:t>
            </a:r>
          </a:p>
          <a:p>
            <a:pPr>
              <a:buNone/>
            </a:pPr>
            <a:endParaRPr lang="en-GB" dirty="0" smtClean="0"/>
          </a:p>
          <a:p>
            <a:r>
              <a:rPr lang="en-GB" dirty="0" smtClean="0"/>
              <a:t>Discuss which statement you think best describes mentoring and why. </a:t>
            </a:r>
          </a:p>
          <a:p>
            <a:pPr>
              <a:buNone/>
            </a:pPr>
            <a:endParaRPr lang="en-GB" dirty="0" smtClean="0"/>
          </a:p>
          <a:p>
            <a:r>
              <a:rPr lang="en-GB" dirty="0" smtClean="0"/>
              <a:t>	You might want to make an argument for more than one best describing mentoring.</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051" name="Content Placeholder 2"/>
          <p:cNvSpPr>
            <a:spLocks noGrp="1"/>
          </p:cNvSpPr>
          <p:nvPr>
            <p:ph idx="1"/>
          </p:nvPr>
        </p:nvSpPr>
        <p:spPr>
          <a:xfrm>
            <a:off x="323528" y="1385887"/>
            <a:ext cx="8532812" cy="5472113"/>
          </a:xfrm>
        </p:spPr>
        <p:txBody>
          <a:bodyPr/>
          <a:lstStyle/>
          <a:p>
            <a:pPr marL="514350" indent="-514350" eaLnBrk="1" hangingPunct="1">
              <a:buClr>
                <a:srgbClr val="C00000"/>
              </a:buClr>
              <a:buSzPct val="90000"/>
              <a:buFont typeface="+mj-lt"/>
              <a:buAutoNum type="arabicPeriod"/>
              <a:defRPr/>
            </a:pPr>
            <a:r>
              <a:rPr lang="en-GB" sz="2300" dirty="0" smtClean="0">
                <a:cs typeface="Arial" pitchFamily="34" charset="0"/>
              </a:rPr>
              <a:t>Mentoring is long term and fosters personal, professional and career development</a:t>
            </a:r>
          </a:p>
          <a:p>
            <a:pPr marL="514350" indent="-514350" eaLnBrk="1" hangingPunct="1">
              <a:buClr>
                <a:srgbClr val="C00000"/>
              </a:buClr>
              <a:buSzPct val="90000"/>
              <a:buFont typeface="+mj-lt"/>
              <a:buAutoNum type="arabicPeriod"/>
              <a:defRPr/>
            </a:pPr>
            <a:endParaRPr lang="en-GB" sz="1400" dirty="0" smtClean="0">
              <a:cs typeface="Arial" pitchFamily="34" charset="0"/>
            </a:endParaRPr>
          </a:p>
          <a:p>
            <a:pPr marL="514350" indent="-514350" eaLnBrk="1" hangingPunct="1">
              <a:buClr>
                <a:srgbClr val="C00000"/>
              </a:buClr>
              <a:buSzPct val="90000"/>
              <a:buFont typeface="+mj-lt"/>
              <a:buAutoNum type="arabicPeriod"/>
              <a:defRPr/>
            </a:pPr>
            <a:r>
              <a:rPr lang="en-GB" sz="2300" dirty="0" smtClean="0">
                <a:latin typeface="+mn-lt"/>
                <a:cs typeface="Arial" pitchFamily="34" charset="0"/>
              </a:rPr>
              <a:t>Mentoring is a collaborative learning experience where the mentor and mentee learn from each other</a:t>
            </a:r>
          </a:p>
          <a:p>
            <a:pPr marL="514350" indent="-514350" eaLnBrk="1" hangingPunct="1">
              <a:buClr>
                <a:srgbClr val="C00000"/>
              </a:buClr>
              <a:buSzPct val="90000"/>
              <a:buFont typeface="+mj-lt"/>
              <a:buAutoNum type="arabicPeriod"/>
              <a:defRPr/>
            </a:pPr>
            <a:endParaRPr lang="en-GB" sz="1400" dirty="0" smtClean="0">
              <a:cs typeface="Arial" pitchFamily="34" charset="0"/>
            </a:endParaRPr>
          </a:p>
          <a:p>
            <a:pPr marL="514350" indent="-514350" eaLnBrk="1" hangingPunct="1">
              <a:buClr>
                <a:srgbClr val="C00000"/>
              </a:buClr>
              <a:buSzPct val="90000"/>
              <a:buFont typeface="+mj-lt"/>
              <a:buAutoNum type="arabicPeriod"/>
              <a:defRPr/>
            </a:pPr>
            <a:r>
              <a:rPr lang="en-GB" sz="2300" dirty="0" smtClean="0">
                <a:latin typeface="+mn-lt"/>
                <a:cs typeface="Arial" pitchFamily="34" charset="0"/>
              </a:rPr>
              <a:t>Mentoring is the process of the old and the wise guiding the young and aspiring</a:t>
            </a:r>
          </a:p>
          <a:p>
            <a:pPr marL="514350" indent="-514350" eaLnBrk="1" hangingPunct="1">
              <a:buClr>
                <a:srgbClr val="C00000"/>
              </a:buClr>
              <a:buSzPct val="90000"/>
              <a:buFont typeface="+mj-lt"/>
              <a:buAutoNum type="arabicPeriod"/>
              <a:defRPr/>
            </a:pPr>
            <a:endParaRPr lang="en-GB" sz="1400" dirty="0" smtClean="0">
              <a:cs typeface="Arial" pitchFamily="34" charset="0"/>
            </a:endParaRPr>
          </a:p>
          <a:p>
            <a:pPr marL="514350" indent="-514350" eaLnBrk="1" hangingPunct="1">
              <a:buClr>
                <a:srgbClr val="C00000"/>
              </a:buClr>
              <a:buSzPct val="90000"/>
              <a:buFont typeface="+mj-lt"/>
              <a:buAutoNum type="arabicPeriod"/>
              <a:defRPr/>
            </a:pPr>
            <a:r>
              <a:rPr lang="en-GB" sz="2300" dirty="0" smtClean="0">
                <a:latin typeface="+mn-lt"/>
                <a:cs typeface="Arial" pitchFamily="34" charset="0"/>
              </a:rPr>
              <a:t>Mentoring is about helping the mentee develop their subject knowledge so that they become experts in their discipline</a:t>
            </a:r>
          </a:p>
          <a:p>
            <a:pPr marL="514350" indent="-514350" eaLnBrk="1" hangingPunct="1">
              <a:buClr>
                <a:srgbClr val="C00000"/>
              </a:buClr>
              <a:buSzPct val="90000"/>
              <a:buFont typeface="+mj-lt"/>
              <a:buAutoNum type="arabicPeriod"/>
              <a:defRPr/>
            </a:pPr>
            <a:endParaRPr lang="en-GB" sz="1400" dirty="0" smtClean="0">
              <a:cs typeface="Arial" pitchFamily="34" charset="0"/>
            </a:endParaRPr>
          </a:p>
          <a:p>
            <a:pPr marL="514350" indent="-514350" eaLnBrk="1" hangingPunct="1">
              <a:buClr>
                <a:srgbClr val="C00000"/>
              </a:buClr>
              <a:buSzPct val="90000"/>
              <a:buFont typeface="+mj-lt"/>
              <a:buAutoNum type="arabicPeriod"/>
              <a:defRPr/>
            </a:pPr>
            <a:r>
              <a:rPr lang="en-GB" sz="2300" dirty="0" smtClean="0">
                <a:latin typeface="+mn-lt"/>
                <a:cs typeface="Arial" pitchFamily="34" charset="0"/>
              </a:rPr>
              <a:t>Mentoring is a power-free relationship based on mutual respect, trust and confidentiality; and involves reciprocal roles</a:t>
            </a:r>
          </a:p>
          <a:p>
            <a:pPr eaLnBrk="1" hangingPunct="1">
              <a:buClr>
                <a:srgbClr val="C00000"/>
              </a:buClr>
              <a:buSzPct val="98000"/>
              <a:buFont typeface="Wingdings" pitchFamily="2" charset="2"/>
              <a:buChar char="§"/>
              <a:defRPr/>
            </a:pPr>
            <a:endParaRPr lang="en-GB" sz="1800" dirty="0" smtClean="0">
              <a:latin typeface="Arial" charset="0"/>
              <a:cs typeface="Arial" charset="0"/>
            </a:endParaRPr>
          </a:p>
          <a:p>
            <a:pPr eaLnBrk="1" hangingPunct="1">
              <a:buClr>
                <a:srgbClr val="C00000"/>
              </a:buClr>
              <a:buSzPct val="98000"/>
              <a:buFont typeface="Arial" charset="0"/>
              <a:buNone/>
              <a:defRPr/>
            </a:pPr>
            <a:endParaRPr lang="en-GB" sz="1800" dirty="0" smtClean="0">
              <a:latin typeface="Arial" charset="0"/>
              <a:cs typeface="Arial" charset="0"/>
            </a:endParaRPr>
          </a:p>
        </p:txBody>
      </p:sp>
      <p:sp>
        <p:nvSpPr>
          <p:cNvPr id="5" name="TextBox 4"/>
          <p:cNvSpPr txBox="1"/>
          <p:nvPr/>
        </p:nvSpPr>
        <p:spPr>
          <a:xfrm>
            <a:off x="683568" y="260648"/>
            <a:ext cx="7560840" cy="646331"/>
          </a:xfrm>
          <a:prstGeom prst="rect">
            <a:avLst/>
          </a:prstGeom>
          <a:solidFill>
            <a:schemeClr val="accent1">
              <a:lumMod val="75000"/>
            </a:schemeClr>
          </a:solidFill>
        </p:spPr>
        <p:txBody>
          <a:bodyPr wrap="square" rtlCol="0">
            <a:spAutoFit/>
          </a:bodyPr>
          <a:lstStyle/>
          <a:p>
            <a:pPr algn="ctr"/>
            <a:r>
              <a:rPr lang="en-GB" sz="3600" b="1" dirty="0" smtClean="0">
                <a:solidFill>
                  <a:schemeClr val="bg1"/>
                </a:solidFill>
              </a:rPr>
              <a:t>Mentoring – what is it?</a:t>
            </a:r>
            <a:endParaRPr lang="en-GB" sz="36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MCDC Pictures\003.JPG"/>
          <p:cNvPicPr>
            <a:picLocks noGrp="1" noChangeAspect="1" noChangeArrowheads="1"/>
          </p:cNvPicPr>
          <p:nvPr>
            <p:ph idx="1"/>
          </p:nvPr>
        </p:nvPicPr>
        <p:blipFill>
          <a:blip r:embed="rId2" cstate="print"/>
          <a:srcRect/>
          <a:stretch>
            <a:fillRect/>
          </a:stretch>
        </p:blipFill>
        <p:spPr>
          <a:xfrm>
            <a:off x="3059832" y="1844824"/>
            <a:ext cx="5797550" cy="4525962"/>
          </a:xfrm>
        </p:spPr>
      </p:pic>
      <p:sp>
        <p:nvSpPr>
          <p:cNvPr id="5" name="Rectangle 4"/>
          <p:cNvSpPr>
            <a:spLocks noChangeArrowheads="1"/>
          </p:cNvSpPr>
          <p:nvPr/>
        </p:nvSpPr>
        <p:spPr bwMode="auto">
          <a:xfrm>
            <a:off x="251520" y="1700808"/>
            <a:ext cx="2736850" cy="4892675"/>
          </a:xfrm>
          <a:prstGeom prst="rect">
            <a:avLst/>
          </a:prstGeom>
          <a:noFill/>
          <a:ln w="9525">
            <a:noFill/>
            <a:miter lim="800000"/>
            <a:headEnd/>
            <a:tailEnd/>
          </a:ln>
        </p:spPr>
        <p:txBody>
          <a:bodyPr>
            <a:spAutoFit/>
          </a:bodyPr>
          <a:lstStyle/>
          <a:p>
            <a:pPr>
              <a:defRPr/>
            </a:pPr>
            <a:r>
              <a:rPr lang="en-GB" sz="2400" dirty="0">
                <a:latin typeface="+mn-lt"/>
              </a:rPr>
              <a:t>The old and the wise guiding the young and aspiring</a:t>
            </a:r>
          </a:p>
          <a:p>
            <a:pPr>
              <a:defRPr/>
            </a:pPr>
            <a:endParaRPr lang="en-GB" sz="2400" dirty="0"/>
          </a:p>
          <a:p>
            <a:pPr>
              <a:defRPr/>
            </a:pPr>
            <a:endParaRPr lang="en-GB" sz="2400" dirty="0"/>
          </a:p>
          <a:p>
            <a:pPr>
              <a:defRPr/>
            </a:pPr>
            <a:endParaRPr lang="en-GB" sz="2400" dirty="0"/>
          </a:p>
          <a:p>
            <a:pPr>
              <a:defRPr/>
            </a:pPr>
            <a:endParaRPr lang="en-GB" sz="2400" dirty="0"/>
          </a:p>
          <a:p>
            <a:pPr>
              <a:defRPr/>
            </a:pPr>
            <a:r>
              <a:rPr lang="en-GB" sz="2400" dirty="0">
                <a:latin typeface="+mn-lt"/>
              </a:rPr>
              <a:t>A collaborative learning experience, which has the potential to be powerful and transformational</a:t>
            </a:r>
            <a:r>
              <a:rPr lang="en-GB" sz="2400" dirty="0"/>
              <a:t> </a:t>
            </a:r>
          </a:p>
        </p:txBody>
      </p:sp>
      <p:sp>
        <p:nvSpPr>
          <p:cNvPr id="6" name="Down Arrow 5"/>
          <p:cNvSpPr/>
          <p:nvPr/>
        </p:nvSpPr>
        <p:spPr>
          <a:xfrm>
            <a:off x="1043608" y="3140968"/>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3" name="TextBox 8"/>
          <p:cNvSpPr txBox="1">
            <a:spLocks noChangeArrowheads="1"/>
          </p:cNvSpPr>
          <p:nvPr/>
        </p:nvSpPr>
        <p:spPr bwMode="auto">
          <a:xfrm>
            <a:off x="539552" y="260648"/>
            <a:ext cx="8208912" cy="1077218"/>
          </a:xfrm>
          <a:prstGeom prst="rect">
            <a:avLst/>
          </a:prstGeom>
          <a:solidFill>
            <a:schemeClr val="accent1">
              <a:lumMod val="75000"/>
            </a:schemeClr>
          </a:solidFill>
          <a:ln w="9525">
            <a:noFill/>
            <a:miter lim="800000"/>
            <a:headEnd/>
            <a:tailEnd/>
          </a:ln>
        </p:spPr>
        <p:txBody>
          <a:bodyPr wrap="square">
            <a:spAutoFit/>
          </a:bodyPr>
          <a:lstStyle/>
          <a:p>
            <a:pPr algn="ctr">
              <a:defRPr/>
            </a:pPr>
            <a:r>
              <a:rPr lang="en-GB" sz="3200" b="1" dirty="0">
                <a:solidFill>
                  <a:schemeClr val="bg1"/>
                </a:solidFill>
                <a:latin typeface="+mj-lt"/>
              </a:rPr>
              <a:t>Change in Mentoring – from nurturing to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up)">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7056070"/>
        </p:xfrm>
        <a:graphic>
          <a:graphicData uri="http://schemas.openxmlformats.org/drawingml/2006/table">
            <a:tbl>
              <a:tblPr firstRow="1" bandRow="1">
                <a:tableStyleId>{5C22544A-7EE6-4342-B048-85BDC9FD1C3A}</a:tableStyleId>
              </a:tblPr>
              <a:tblGrid>
                <a:gridCol w="4283968"/>
                <a:gridCol w="4860032"/>
              </a:tblGrid>
              <a:tr h="544566">
                <a:tc>
                  <a:txBody>
                    <a:bodyPr/>
                    <a:lstStyle/>
                    <a:p>
                      <a:pPr algn="ctr"/>
                      <a:r>
                        <a:rPr lang="en-GB" sz="2000" dirty="0" smtClean="0">
                          <a:latin typeface="Arial" pitchFamily="34" charset="0"/>
                          <a:cs typeface="Arial" pitchFamily="34" charset="0"/>
                        </a:rPr>
                        <a:t>Traditional mentoring paradigm </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Contemporary</a:t>
                      </a:r>
                      <a:r>
                        <a:rPr lang="en-GB" sz="2000" baseline="0" dirty="0" smtClean="0">
                          <a:latin typeface="Arial" pitchFamily="34" charset="0"/>
                          <a:cs typeface="Arial" pitchFamily="34" charset="0"/>
                        </a:rPr>
                        <a:t> thinking</a:t>
                      </a:r>
                      <a:endParaRPr lang="en-GB" sz="2000" dirty="0">
                        <a:latin typeface="Arial" pitchFamily="34" charset="0"/>
                        <a:cs typeface="Arial" pitchFamily="34" charset="0"/>
                      </a:endParaRPr>
                    </a:p>
                  </a:txBody>
                  <a:tcPr/>
                </a:tc>
              </a:tr>
              <a:tr h="489833">
                <a:tc>
                  <a:txBody>
                    <a:bodyPr/>
                    <a:lstStyle/>
                    <a:p>
                      <a:r>
                        <a:rPr lang="en-GB" sz="1800" kern="1200" dirty="0" smtClean="0">
                          <a:solidFill>
                            <a:schemeClr val="dk1"/>
                          </a:solidFill>
                          <a:latin typeface="Arial" pitchFamily="34" charset="0"/>
                          <a:ea typeface="+mn-ea"/>
                          <a:cs typeface="Arial" pitchFamily="34" charset="0"/>
                        </a:rPr>
                        <a:t>  </a:t>
                      </a:r>
                    </a:p>
                    <a:p>
                      <a:r>
                        <a:rPr lang="en-GB" sz="1800" kern="1200" dirty="0" smtClean="0">
                          <a:solidFill>
                            <a:schemeClr val="dk1"/>
                          </a:solidFill>
                          <a:latin typeface="Arial" pitchFamily="34" charset="0"/>
                          <a:ea typeface="+mn-ea"/>
                          <a:cs typeface="Arial" pitchFamily="34" charset="0"/>
                        </a:rPr>
                        <a:t>   The mentor picks a </a:t>
                      </a:r>
                      <a:r>
                        <a:rPr lang="en-GB" sz="1800" kern="1200" dirty="0" smtClean="0">
                          <a:solidFill>
                            <a:schemeClr val="tx1"/>
                          </a:solidFill>
                          <a:latin typeface="Arial" pitchFamily="34" charset="0"/>
                          <a:ea typeface="+mn-ea"/>
                          <a:cs typeface="Arial" pitchFamily="34" charset="0"/>
                        </a:rPr>
                        <a:t>mentee</a:t>
                      </a:r>
                      <a:endParaRPr lang="en-GB" sz="1800" kern="1200" dirty="0" smtClean="0">
                        <a:solidFill>
                          <a:schemeClr val="tx1"/>
                        </a:solidFill>
                        <a:latin typeface="Arial" pitchFamily="34" charset="0"/>
                        <a:ea typeface="+mn-ea"/>
                        <a:cs typeface="Arial" pitchFamily="34" charset="0"/>
                      </a:endParaRPr>
                    </a:p>
                  </a:txBody>
                  <a:tcPr>
                    <a:solidFill>
                      <a:srgbClr val="F6F5F0"/>
                    </a:solidFill>
                  </a:tcPr>
                </a:tc>
                <a:tc>
                  <a:txBody>
                    <a:bodyPr/>
                    <a:lstStyle/>
                    <a:p>
                      <a:endParaRPr lang="en-GB" sz="2000" dirty="0">
                        <a:latin typeface="Arial" pitchFamily="34" charset="0"/>
                        <a:cs typeface="Arial" pitchFamily="34" charset="0"/>
                      </a:endParaRPr>
                    </a:p>
                  </a:txBody>
                  <a:tcPr>
                    <a:solidFill>
                      <a:srgbClr val="F6F5F0"/>
                    </a:solidFill>
                  </a:tcPr>
                </a:tc>
              </a:tr>
              <a:tr h="866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Arial" pitchFamily="34" charset="0"/>
                          <a:ea typeface="+mn-ea"/>
                          <a:cs typeface="Arial" pitchFamily="34" charset="0"/>
                        </a:rPr>
                        <a:t>    A mentor is someone more senior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smtClean="0">
                        <a:latin typeface="Arial" pitchFamily="34" charset="0"/>
                        <a:cs typeface="Arial" pitchFamily="34" charset="0"/>
                      </a:endParaRPr>
                    </a:p>
                  </a:txBody>
                  <a:tcPr>
                    <a:solidFill>
                      <a:srgbClr val="F6F5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kern="1200" dirty="0" smtClean="0">
                        <a:solidFill>
                          <a:schemeClr val="dk1"/>
                        </a:solidFill>
                        <a:latin typeface="Arial" pitchFamily="34" charset="0"/>
                        <a:ea typeface="+mn-ea"/>
                        <a:cs typeface="Arial" pitchFamily="34" charset="0"/>
                      </a:endParaRPr>
                    </a:p>
                  </a:txBody>
                  <a:tcPr>
                    <a:solidFill>
                      <a:srgbClr val="F6F5F0"/>
                    </a:solidFill>
                  </a:tcPr>
                </a:tc>
              </a:tr>
              <a:tr h="1201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Arial" pitchFamily="34" charset="0"/>
                          <a:ea typeface="+mn-ea"/>
                          <a:cs typeface="Arial" pitchFamily="34" charset="0"/>
                        </a:rPr>
                        <a:t>   Mentors tell you what to do</a:t>
                      </a:r>
                    </a:p>
                    <a:p>
                      <a:endParaRPr lang="en-GB" sz="1800" dirty="0">
                        <a:latin typeface="Arial" pitchFamily="34" charset="0"/>
                        <a:cs typeface="Arial" pitchFamily="34" charset="0"/>
                      </a:endParaRPr>
                    </a:p>
                  </a:txBody>
                  <a:tcPr>
                    <a:solidFill>
                      <a:srgbClr val="F6F5F0"/>
                    </a:solidFill>
                  </a:tcPr>
                </a:tc>
                <a:tc>
                  <a:txBody>
                    <a:bodyPr/>
                    <a:lstStyle/>
                    <a:p>
                      <a:endParaRPr lang="en-GB" sz="2000" kern="1200" dirty="0" smtClean="0">
                        <a:solidFill>
                          <a:schemeClr val="dk1"/>
                        </a:solidFill>
                        <a:latin typeface="Arial" pitchFamily="34" charset="0"/>
                        <a:ea typeface="+mn-ea"/>
                        <a:cs typeface="Arial" pitchFamily="34" charset="0"/>
                      </a:endParaRPr>
                    </a:p>
                  </a:txBody>
                  <a:tcPr>
                    <a:solidFill>
                      <a:srgbClr val="F6F5F0"/>
                    </a:solidFill>
                  </a:tcPr>
                </a:tc>
              </a:tr>
              <a:tr h="929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Arial" pitchFamily="34" charset="0"/>
                          <a:ea typeface="+mn-ea"/>
                          <a:cs typeface="Arial" pitchFamily="34" charset="0"/>
                        </a:rPr>
                        <a:t>   You have one mentor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kern="1200" dirty="0" smtClean="0">
                        <a:solidFill>
                          <a:schemeClr val="dk1"/>
                        </a:solidFill>
                        <a:latin typeface="Arial" pitchFamily="34" charset="0"/>
                        <a:ea typeface="+mn-ea"/>
                        <a:cs typeface="Arial" pitchFamily="34" charset="0"/>
                      </a:endParaRPr>
                    </a:p>
                  </a:txBody>
                  <a:tcPr>
                    <a:solidFill>
                      <a:srgbClr val="F6F5F0"/>
                    </a:solidFill>
                  </a:tcPr>
                </a:tc>
                <a:tc>
                  <a:txBody>
                    <a:bodyPr/>
                    <a:lstStyle/>
                    <a:p>
                      <a:endParaRPr lang="en-GB" sz="2000" kern="1200" dirty="0" smtClean="0">
                        <a:solidFill>
                          <a:schemeClr val="dk1"/>
                        </a:solidFill>
                        <a:latin typeface="Arial" pitchFamily="34" charset="0"/>
                        <a:ea typeface="+mn-ea"/>
                        <a:cs typeface="Arial" pitchFamily="34" charset="0"/>
                      </a:endParaRPr>
                    </a:p>
                  </a:txBody>
                  <a:tcPr>
                    <a:solidFill>
                      <a:srgbClr val="F6F5F0"/>
                    </a:solidFill>
                  </a:tcPr>
                </a:tc>
              </a:tr>
              <a:tr h="948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itchFamily="34" charset="0"/>
                          <a:cs typeface="Arial" pitchFamily="34" charset="0"/>
                        </a:rPr>
                        <a:t>   You can be either a mentor or a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itchFamily="34" charset="0"/>
                          <a:cs typeface="Arial" pitchFamily="34" charset="0"/>
                        </a:rPr>
                        <a:t>    mentee at any given time</a:t>
                      </a:r>
                    </a:p>
                  </a:txBody>
                  <a:tcPr>
                    <a:solidFill>
                      <a:srgbClr val="F6F5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smtClean="0">
                        <a:latin typeface="Arial" pitchFamily="34" charset="0"/>
                        <a:cs typeface="Arial" pitchFamily="34" charset="0"/>
                      </a:endParaRPr>
                    </a:p>
                  </a:txBody>
                  <a:tcPr>
                    <a:solidFill>
                      <a:srgbClr val="F6F5F0"/>
                    </a:solidFill>
                  </a:tcPr>
                </a:tc>
              </a:tr>
              <a:tr h="1031922">
                <a:tc>
                  <a:txBody>
                    <a:bodyPr/>
                    <a:lstStyle/>
                    <a:p>
                      <a:r>
                        <a:rPr lang="en-GB" sz="1800" kern="1200" dirty="0" smtClean="0">
                          <a:solidFill>
                            <a:schemeClr val="dk1"/>
                          </a:solidFill>
                          <a:latin typeface="Arial" pitchFamily="34" charset="0"/>
                          <a:ea typeface="+mn-ea"/>
                          <a:cs typeface="Arial" pitchFamily="34" charset="0"/>
                        </a:rPr>
                        <a:t>   You should have a lot in common</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baseline="0" dirty="0" smtClean="0">
                          <a:solidFill>
                            <a:schemeClr val="dk1"/>
                          </a:solidFill>
                          <a:latin typeface="Arial" pitchFamily="34" charset="0"/>
                          <a:ea typeface="+mn-ea"/>
                          <a:cs typeface="Arial" pitchFamily="34" charset="0"/>
                        </a:rPr>
                        <a:t>   </a:t>
                      </a:r>
                      <a:r>
                        <a:rPr lang="en-GB" sz="1800" kern="1200" dirty="0" smtClean="0">
                          <a:solidFill>
                            <a:schemeClr val="dk1"/>
                          </a:solidFill>
                          <a:latin typeface="Arial" pitchFamily="34" charset="0"/>
                          <a:ea typeface="+mn-ea"/>
                          <a:cs typeface="Arial" pitchFamily="34" charset="0"/>
                        </a:rPr>
                        <a:t>with your mentor</a:t>
                      </a:r>
                      <a:endParaRPr lang="en-GB" sz="1800" dirty="0" smtClean="0">
                        <a:latin typeface="Arial" pitchFamily="34" charset="0"/>
                        <a:cs typeface="Arial" pitchFamily="34" charset="0"/>
                      </a:endParaRPr>
                    </a:p>
                  </a:txBody>
                  <a:tcPr>
                    <a:solidFill>
                      <a:srgbClr val="F6F5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smtClean="0">
                        <a:latin typeface="Arial" pitchFamily="34" charset="0"/>
                        <a:cs typeface="Arial" pitchFamily="34" charset="0"/>
                      </a:endParaRPr>
                    </a:p>
                  </a:txBody>
                  <a:tcPr>
                    <a:solidFill>
                      <a:srgbClr val="F6F5F0"/>
                    </a:solidFill>
                  </a:tcPr>
                </a:tc>
              </a:tr>
              <a:tr h="8454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Arial" pitchFamily="34" charset="0"/>
                          <a:ea typeface="+mn-ea"/>
                          <a:cs typeface="Arial" pitchFamily="34" charset="0"/>
                        </a:rPr>
                        <a:t>  Mentoring is one-to-one</a:t>
                      </a:r>
                    </a:p>
                    <a:p>
                      <a:endParaRPr lang="en-GB" sz="1800" dirty="0">
                        <a:latin typeface="Arial" pitchFamily="34" charset="0"/>
                        <a:cs typeface="Arial" pitchFamily="34" charset="0"/>
                      </a:endParaRPr>
                    </a:p>
                  </a:txBody>
                  <a:tcPr>
                    <a:solidFill>
                      <a:srgbClr val="F6F5F0"/>
                    </a:solidFill>
                  </a:tcPr>
                </a:tc>
                <a:tc>
                  <a:txBody>
                    <a:bodyPr/>
                    <a:lstStyle/>
                    <a:p>
                      <a:endParaRPr lang="en-GB" sz="2000" kern="1200" dirty="0" smtClean="0">
                        <a:solidFill>
                          <a:schemeClr val="dk1"/>
                        </a:solidFill>
                        <a:latin typeface="Arial" pitchFamily="34" charset="0"/>
                        <a:ea typeface="+mn-ea"/>
                        <a:cs typeface="Arial" pitchFamily="34" charset="0"/>
                      </a:endParaRPr>
                    </a:p>
                  </a:txBody>
                  <a:tcPr>
                    <a:solidFill>
                      <a:srgbClr val="F6F5F0"/>
                    </a:solidFill>
                  </a:tcPr>
                </a:tc>
              </a:tr>
            </a:tbl>
          </a:graphicData>
        </a:graphic>
      </p:graphicFrame>
      <p:sp>
        <p:nvSpPr>
          <p:cNvPr id="6" name="TextBox 5"/>
          <p:cNvSpPr txBox="1">
            <a:spLocks noChangeArrowheads="1"/>
          </p:cNvSpPr>
          <p:nvPr/>
        </p:nvSpPr>
        <p:spPr bwMode="auto">
          <a:xfrm>
            <a:off x="4427538" y="765175"/>
            <a:ext cx="3744912" cy="368300"/>
          </a:xfrm>
          <a:prstGeom prst="rect">
            <a:avLst/>
          </a:prstGeom>
          <a:noFill/>
          <a:ln w="9525">
            <a:noFill/>
            <a:miter lim="800000"/>
            <a:headEnd/>
            <a:tailEnd/>
          </a:ln>
        </p:spPr>
        <p:txBody>
          <a:bodyPr>
            <a:spAutoFit/>
          </a:bodyPr>
          <a:lstStyle/>
          <a:p>
            <a:r>
              <a:rPr lang="en-GB"/>
              <a:t>Mentee chooses their mentor</a:t>
            </a:r>
          </a:p>
        </p:txBody>
      </p:sp>
      <p:sp>
        <p:nvSpPr>
          <p:cNvPr id="8" name="TextBox 7"/>
          <p:cNvSpPr txBox="1">
            <a:spLocks noChangeArrowheads="1"/>
          </p:cNvSpPr>
          <p:nvPr/>
        </p:nvSpPr>
        <p:spPr bwMode="auto">
          <a:xfrm>
            <a:off x="4427538" y="1484313"/>
            <a:ext cx="4716462" cy="646112"/>
          </a:xfrm>
          <a:prstGeom prst="rect">
            <a:avLst/>
          </a:prstGeom>
          <a:noFill/>
          <a:ln w="9525">
            <a:noFill/>
            <a:miter lim="800000"/>
            <a:headEnd/>
            <a:tailEnd/>
          </a:ln>
        </p:spPr>
        <p:txBody>
          <a:bodyPr>
            <a:spAutoFit/>
          </a:bodyPr>
          <a:lstStyle/>
          <a:p>
            <a:r>
              <a:rPr lang="en-GB"/>
              <a:t>Not necessarily – but they </a:t>
            </a:r>
            <a:r>
              <a:rPr lang="en-GB">
                <a:solidFill>
                  <a:srgbClr val="000000"/>
                </a:solidFill>
              </a:rPr>
              <a:t>do need to have greater knowledge and experience</a:t>
            </a:r>
            <a:endParaRPr lang="en-GB"/>
          </a:p>
        </p:txBody>
      </p:sp>
      <p:sp>
        <p:nvSpPr>
          <p:cNvPr id="9" name="TextBox 8"/>
          <p:cNvSpPr txBox="1">
            <a:spLocks noChangeArrowheads="1"/>
          </p:cNvSpPr>
          <p:nvPr/>
        </p:nvSpPr>
        <p:spPr bwMode="auto">
          <a:xfrm>
            <a:off x="4427538" y="2276475"/>
            <a:ext cx="4716462" cy="1200150"/>
          </a:xfrm>
          <a:prstGeom prst="rect">
            <a:avLst/>
          </a:prstGeom>
          <a:noFill/>
          <a:ln w="9525">
            <a:noFill/>
            <a:miter lim="800000"/>
            <a:headEnd/>
            <a:tailEnd/>
          </a:ln>
        </p:spPr>
        <p:txBody>
          <a:bodyPr>
            <a:spAutoFit/>
          </a:bodyPr>
          <a:lstStyle/>
          <a:p>
            <a:r>
              <a:rPr lang="en-GB">
                <a:solidFill>
                  <a:srgbClr val="000000"/>
                </a:solidFill>
              </a:rPr>
              <a:t>The Mentor is a sounding board and helps the mentee with decision-making and problem-solving</a:t>
            </a:r>
          </a:p>
          <a:p>
            <a:endParaRPr lang="en-GB">
              <a:latin typeface="Calibri" pitchFamily="34" charset="0"/>
            </a:endParaRPr>
          </a:p>
        </p:txBody>
      </p:sp>
      <p:sp>
        <p:nvSpPr>
          <p:cNvPr id="10" name="TextBox 9"/>
          <p:cNvSpPr txBox="1">
            <a:spLocks noChangeArrowheads="1"/>
          </p:cNvSpPr>
          <p:nvPr/>
        </p:nvSpPr>
        <p:spPr bwMode="auto">
          <a:xfrm>
            <a:off x="4427538" y="3429000"/>
            <a:ext cx="4464050" cy="646113"/>
          </a:xfrm>
          <a:prstGeom prst="rect">
            <a:avLst/>
          </a:prstGeom>
          <a:noFill/>
          <a:ln w="9525">
            <a:noFill/>
            <a:miter lim="800000"/>
            <a:headEnd/>
            <a:tailEnd/>
          </a:ln>
        </p:spPr>
        <p:txBody>
          <a:bodyPr>
            <a:spAutoFit/>
          </a:bodyPr>
          <a:lstStyle/>
          <a:p>
            <a:r>
              <a:rPr lang="en-GB">
                <a:solidFill>
                  <a:srgbClr val="000000"/>
                </a:solidFill>
              </a:rPr>
              <a:t>You may have mentors for different aspects of life and career</a:t>
            </a:r>
            <a:endParaRPr lang="en-GB"/>
          </a:p>
        </p:txBody>
      </p:sp>
      <p:sp>
        <p:nvSpPr>
          <p:cNvPr id="11" name="TextBox 10"/>
          <p:cNvSpPr txBox="1">
            <a:spLocks noChangeArrowheads="1"/>
          </p:cNvSpPr>
          <p:nvPr/>
        </p:nvSpPr>
        <p:spPr bwMode="auto">
          <a:xfrm>
            <a:off x="4427538" y="4221163"/>
            <a:ext cx="4716462" cy="646112"/>
          </a:xfrm>
          <a:prstGeom prst="rect">
            <a:avLst/>
          </a:prstGeom>
          <a:noFill/>
          <a:ln w="9525">
            <a:noFill/>
            <a:miter lim="800000"/>
            <a:headEnd/>
            <a:tailEnd/>
          </a:ln>
        </p:spPr>
        <p:txBody>
          <a:bodyPr>
            <a:spAutoFit/>
          </a:bodyPr>
          <a:lstStyle/>
          <a:p>
            <a:r>
              <a:rPr lang="en-GB"/>
              <a:t>You can be both a mentor and a mentee at the same time</a:t>
            </a:r>
          </a:p>
        </p:txBody>
      </p:sp>
      <p:sp>
        <p:nvSpPr>
          <p:cNvPr id="12" name="TextBox 11"/>
          <p:cNvSpPr txBox="1">
            <a:spLocks noChangeArrowheads="1"/>
          </p:cNvSpPr>
          <p:nvPr/>
        </p:nvSpPr>
        <p:spPr bwMode="auto">
          <a:xfrm>
            <a:off x="4427538" y="5157788"/>
            <a:ext cx="4392612" cy="646112"/>
          </a:xfrm>
          <a:prstGeom prst="rect">
            <a:avLst/>
          </a:prstGeom>
          <a:noFill/>
          <a:ln w="9525">
            <a:noFill/>
            <a:miter lim="800000"/>
            <a:headEnd/>
            <a:tailEnd/>
          </a:ln>
        </p:spPr>
        <p:txBody>
          <a:bodyPr>
            <a:spAutoFit/>
          </a:bodyPr>
          <a:lstStyle/>
          <a:p>
            <a:r>
              <a:rPr lang="en-GB"/>
              <a:t>D</a:t>
            </a:r>
            <a:r>
              <a:rPr lang="en-GB">
                <a:solidFill>
                  <a:srgbClr val="000000"/>
                </a:solidFill>
              </a:rPr>
              <a:t>ifference provides potential for greater discovery, challenge and growth</a:t>
            </a:r>
            <a:endParaRPr lang="en-GB"/>
          </a:p>
        </p:txBody>
      </p:sp>
      <p:sp>
        <p:nvSpPr>
          <p:cNvPr id="15" name="TextBox 14"/>
          <p:cNvSpPr txBox="1">
            <a:spLocks noChangeArrowheads="1"/>
          </p:cNvSpPr>
          <p:nvPr/>
        </p:nvSpPr>
        <p:spPr bwMode="auto">
          <a:xfrm>
            <a:off x="4427538" y="6149975"/>
            <a:ext cx="4537075" cy="646113"/>
          </a:xfrm>
          <a:prstGeom prst="rect">
            <a:avLst/>
          </a:prstGeom>
          <a:noFill/>
          <a:ln w="9525">
            <a:noFill/>
            <a:miter lim="800000"/>
            <a:headEnd/>
            <a:tailEnd/>
          </a:ln>
        </p:spPr>
        <p:txBody>
          <a:bodyPr>
            <a:spAutoFit/>
          </a:bodyPr>
          <a:lstStyle/>
          <a:p>
            <a:r>
              <a:rPr lang="en-GB" dirty="0"/>
              <a:t>Many ways to mentor – individual, </a:t>
            </a:r>
            <a:r>
              <a:rPr lang="en-GB" dirty="0" err="1">
                <a:solidFill>
                  <a:srgbClr val="FF0000"/>
                </a:solidFill>
              </a:rPr>
              <a:t>e.</a:t>
            </a:r>
            <a:r>
              <a:rPr lang="en-GB" dirty="0" err="1"/>
              <a:t>mentoring</a:t>
            </a:r>
            <a:r>
              <a:rPr lang="en-GB" dirty="0"/>
              <a:t>, peer and group mentoring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1+#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10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1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619672" y="1340768"/>
            <a:ext cx="7128792" cy="5229200"/>
          </a:xfrm>
        </p:spPr>
        <p:txBody>
          <a:bodyPr>
            <a:normAutofit/>
          </a:bodyPr>
          <a:lstStyle/>
          <a:p>
            <a:pPr eaLnBrk="1" hangingPunct="1">
              <a:buClr>
                <a:srgbClr val="C00000"/>
              </a:buClr>
              <a:buFont typeface="Wingdings" pitchFamily="2" charset="2"/>
              <a:buChar char="§"/>
            </a:pPr>
            <a:r>
              <a:rPr lang="en-GB" sz="2200" dirty="0" smtClean="0">
                <a:latin typeface="+mn-lt"/>
                <a:cs typeface="Arial" charset="0"/>
              </a:rPr>
              <a:t>Be in a power-free relationship based on mutual respect, trust and confidentiality</a:t>
            </a:r>
          </a:p>
          <a:p>
            <a:pPr eaLnBrk="1" hangingPunct="1">
              <a:buClr>
                <a:srgbClr val="C00000"/>
              </a:buClr>
              <a:buFont typeface="Arial" charset="0"/>
              <a:buNone/>
            </a:pPr>
            <a:endParaRPr lang="en-GB" sz="1400" dirty="0" smtClean="0">
              <a:latin typeface="+mn-lt"/>
              <a:cs typeface="Arial" charset="0"/>
            </a:endParaRPr>
          </a:p>
          <a:p>
            <a:pPr eaLnBrk="1" hangingPunct="1">
              <a:buClr>
                <a:srgbClr val="C00000"/>
              </a:buClr>
              <a:buFont typeface="Wingdings" pitchFamily="2" charset="2"/>
              <a:buChar char="§"/>
            </a:pPr>
            <a:r>
              <a:rPr lang="en-GB" sz="2200" dirty="0" smtClean="0">
                <a:latin typeface="+mn-lt"/>
                <a:cs typeface="Arial" charset="0"/>
              </a:rPr>
              <a:t>Involve reciprocal roles – you (the mentee) bringing enthusiasm and creative ideas and your mentor bringing experience and knowledge to the relationship</a:t>
            </a:r>
          </a:p>
          <a:p>
            <a:pPr eaLnBrk="1" hangingPunct="1">
              <a:buClr>
                <a:srgbClr val="C00000"/>
              </a:buClr>
              <a:buFont typeface="Wingdings" pitchFamily="2" charset="2"/>
              <a:buChar char="§"/>
            </a:pPr>
            <a:endParaRPr lang="en-GB" sz="1400" dirty="0" smtClean="0">
              <a:latin typeface="+mn-lt"/>
              <a:cs typeface="Arial" charset="0"/>
            </a:endParaRPr>
          </a:p>
          <a:p>
            <a:pPr eaLnBrk="1" hangingPunct="1">
              <a:buClr>
                <a:srgbClr val="C00000"/>
              </a:buClr>
              <a:buFont typeface="Wingdings" pitchFamily="2" charset="2"/>
              <a:buChar char="§"/>
            </a:pPr>
            <a:r>
              <a:rPr lang="en-GB" sz="2200" dirty="0" smtClean="0">
                <a:latin typeface="+mn-lt"/>
                <a:cs typeface="Arial" charset="0"/>
              </a:rPr>
              <a:t>Be a mutual learning process – the relationship fosters critical thinking for both you as a mentee and your mentor  as you challenge and engage each other</a:t>
            </a:r>
          </a:p>
          <a:p>
            <a:pPr eaLnBrk="1" hangingPunct="1">
              <a:buClr>
                <a:srgbClr val="C00000"/>
              </a:buClr>
              <a:buFont typeface="Wingdings" pitchFamily="2" charset="2"/>
              <a:buChar char="§"/>
            </a:pPr>
            <a:endParaRPr lang="en-GB" sz="1400" dirty="0" smtClean="0">
              <a:latin typeface="+mn-lt"/>
              <a:cs typeface="Arial" charset="0"/>
            </a:endParaRPr>
          </a:p>
          <a:p>
            <a:pPr eaLnBrk="1" hangingPunct="1">
              <a:buClr>
                <a:srgbClr val="C00000"/>
              </a:buClr>
              <a:buFont typeface="Wingdings" pitchFamily="2" charset="2"/>
              <a:buChar char="§"/>
            </a:pPr>
            <a:r>
              <a:rPr lang="en-GB" sz="2200" dirty="0" smtClean="0">
                <a:latin typeface="+mn-lt"/>
                <a:cs typeface="Arial" charset="0"/>
              </a:rPr>
              <a:t>Foster your personal, professional and career development and growth through your mentor enabling you rather than directly teaching you </a:t>
            </a:r>
          </a:p>
          <a:p>
            <a:pPr>
              <a:buClr>
                <a:srgbClr val="C00000"/>
              </a:buClr>
              <a:buFont typeface="Wingdings" pitchFamily="2" charset="2"/>
              <a:buChar char="§"/>
            </a:pPr>
            <a:r>
              <a:rPr lang="en-GB" sz="2000" dirty="0" smtClean="0">
                <a:cs typeface="Arial" charset="0"/>
              </a:rPr>
              <a:t>A mentee-driven process</a:t>
            </a:r>
          </a:p>
          <a:p>
            <a:pPr eaLnBrk="1" hangingPunct="1">
              <a:buClr>
                <a:srgbClr val="C00000"/>
              </a:buClr>
              <a:buNone/>
            </a:pPr>
            <a:endParaRPr lang="en-GB" sz="2200" dirty="0" smtClean="0">
              <a:latin typeface="+mn-lt"/>
              <a:cs typeface="Arial" charset="0"/>
            </a:endParaRPr>
          </a:p>
          <a:p>
            <a:pPr eaLnBrk="1" hangingPunct="1">
              <a:buClr>
                <a:srgbClr val="C00000"/>
              </a:buClr>
              <a:buFont typeface="Wingdings" pitchFamily="2" charset="2"/>
              <a:buChar char="§"/>
            </a:pPr>
            <a:endParaRPr lang="en-GB" sz="900" dirty="0" smtClean="0">
              <a:latin typeface="+mn-lt"/>
              <a:cs typeface="Arial" charset="0"/>
            </a:endParaRPr>
          </a:p>
          <a:p>
            <a:pPr eaLnBrk="1" hangingPunct="1">
              <a:buFont typeface="Arial" charset="0"/>
              <a:buNone/>
            </a:pPr>
            <a:endParaRPr lang="en-GB" sz="4000" dirty="0" smtClean="0"/>
          </a:p>
        </p:txBody>
      </p:sp>
      <p:sp>
        <p:nvSpPr>
          <p:cNvPr id="9219" name="TextBox 13"/>
          <p:cNvSpPr txBox="1">
            <a:spLocks noChangeArrowheads="1"/>
          </p:cNvSpPr>
          <p:nvPr/>
        </p:nvSpPr>
        <p:spPr bwMode="auto">
          <a:xfrm>
            <a:off x="899592" y="260648"/>
            <a:ext cx="7416824" cy="646331"/>
          </a:xfrm>
          <a:prstGeom prst="rect">
            <a:avLst/>
          </a:prstGeom>
          <a:solidFill>
            <a:schemeClr val="accent1">
              <a:lumMod val="75000"/>
            </a:schemeClr>
          </a:solidFill>
          <a:ln w="9525">
            <a:noFill/>
            <a:miter lim="800000"/>
            <a:headEnd/>
            <a:tailEnd/>
          </a:ln>
        </p:spPr>
        <p:txBody>
          <a:bodyPr wrap="square">
            <a:spAutoFit/>
          </a:bodyPr>
          <a:lstStyle/>
          <a:p>
            <a:pPr algn="ctr">
              <a:defRPr/>
            </a:pPr>
            <a:r>
              <a:rPr lang="en-GB" sz="3600" b="1" dirty="0" smtClean="0">
                <a:solidFill>
                  <a:schemeClr val="bg1"/>
                </a:solidFill>
                <a:latin typeface="+mj-lt"/>
              </a:rPr>
              <a:t>Your mentoring should... </a:t>
            </a:r>
            <a:endParaRPr lang="en-US" sz="3600" b="1" dirty="0">
              <a:solidFill>
                <a:schemeClr val="bg1"/>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6857999"/>
        </p:xfrm>
        <a:graphic>
          <a:graphicData uri="http://schemas.openxmlformats.org/drawingml/2006/table">
            <a:tbl>
              <a:tblPr firstRow="1" bandRow="1">
                <a:tableStyleId>{ED083AE6-46FA-4A59-8FB0-9F97EB10719F}</a:tableStyleId>
              </a:tblPr>
              <a:tblGrid>
                <a:gridCol w="4572000"/>
                <a:gridCol w="4572000"/>
              </a:tblGrid>
              <a:tr h="649619">
                <a:tc>
                  <a:txBody>
                    <a:bodyPr/>
                    <a:lstStyle/>
                    <a:p>
                      <a:pPr algn="ctr"/>
                      <a:r>
                        <a:rPr lang="en-GB" sz="2000" dirty="0" smtClean="0">
                          <a:solidFill>
                            <a:schemeClr val="bg1"/>
                          </a:solidFill>
                          <a:latin typeface="Arial" pitchFamily="34" charset="0"/>
                          <a:cs typeface="Arial" pitchFamily="34" charset="0"/>
                        </a:rPr>
                        <a:t>SUPERVISION</a:t>
                      </a:r>
                      <a:endParaRPr lang="en-GB" sz="2000" dirty="0">
                        <a:solidFill>
                          <a:schemeClr val="bg1"/>
                        </a:solidFill>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2000" dirty="0" smtClean="0">
                          <a:solidFill>
                            <a:schemeClr val="bg1"/>
                          </a:solidFill>
                          <a:latin typeface="Arial" pitchFamily="34" charset="0"/>
                          <a:cs typeface="Arial" pitchFamily="34" charset="0"/>
                        </a:rPr>
                        <a:t>MENTORING</a:t>
                      </a:r>
                      <a:endParaRPr lang="en-GB" sz="2000" dirty="0">
                        <a:solidFill>
                          <a:schemeClr val="bg1"/>
                        </a:solidFill>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solidFill>
                      <a:srgbClr val="002060"/>
                    </a:solidFill>
                  </a:tcPr>
                </a:tc>
              </a:tr>
              <a:tr h="1392167">
                <a:tc>
                  <a:txBody>
                    <a:bodyPr/>
                    <a:lstStyle/>
                    <a:p>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r>
              <a:tr h="858275">
                <a:tc>
                  <a:txBody>
                    <a:bodyPr/>
                    <a:lstStyle/>
                    <a:p>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algn="l"/>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r>
              <a:tr h="1116969">
                <a:tc>
                  <a:txBody>
                    <a:bodyPr/>
                    <a:lstStyle/>
                    <a:p>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r>
              <a:tr h="1245588">
                <a:tc>
                  <a:txBody>
                    <a:bodyPr/>
                    <a:lstStyle/>
                    <a:p>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endParaRPr lang="en-GB"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r>
              <a:tr h="723471">
                <a:tc>
                  <a:txBody>
                    <a:bodyPr/>
                    <a:lstStyle/>
                    <a:p>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endParaRPr lang="en-GB"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r>
              <a:tr h="871910">
                <a:tc>
                  <a:txBody>
                    <a:bodyPr/>
                    <a:lstStyle/>
                    <a:p>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endParaRPr lang="en-GB"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r>
            </a:tbl>
          </a:graphicData>
        </a:graphic>
      </p:graphicFrame>
      <p:sp>
        <p:nvSpPr>
          <p:cNvPr id="7" name="TextBox 6"/>
          <p:cNvSpPr txBox="1">
            <a:spLocks noChangeArrowheads="1"/>
          </p:cNvSpPr>
          <p:nvPr/>
        </p:nvSpPr>
        <p:spPr bwMode="auto">
          <a:xfrm>
            <a:off x="4716463" y="981075"/>
            <a:ext cx="4176712" cy="923925"/>
          </a:xfrm>
          <a:prstGeom prst="rect">
            <a:avLst/>
          </a:prstGeom>
          <a:noFill/>
          <a:ln w="9525">
            <a:noFill/>
            <a:miter lim="800000"/>
            <a:headEnd/>
            <a:tailEnd/>
          </a:ln>
        </p:spPr>
        <p:txBody>
          <a:bodyPr>
            <a:spAutoFit/>
          </a:bodyPr>
          <a:lstStyle/>
          <a:p>
            <a:r>
              <a:rPr lang="en-GB"/>
              <a:t>The goal is to support and guide personal and professional growth of the mentee </a:t>
            </a:r>
          </a:p>
        </p:txBody>
      </p:sp>
      <p:sp>
        <p:nvSpPr>
          <p:cNvPr id="8" name="TextBox 7"/>
          <p:cNvSpPr txBox="1">
            <a:spLocks noChangeArrowheads="1"/>
          </p:cNvSpPr>
          <p:nvPr/>
        </p:nvSpPr>
        <p:spPr bwMode="auto">
          <a:xfrm>
            <a:off x="4716463" y="2205038"/>
            <a:ext cx="4427537" cy="369887"/>
          </a:xfrm>
          <a:prstGeom prst="rect">
            <a:avLst/>
          </a:prstGeom>
          <a:noFill/>
          <a:ln w="9525">
            <a:noFill/>
            <a:miter lim="800000"/>
            <a:headEnd/>
            <a:tailEnd/>
          </a:ln>
        </p:spPr>
        <p:txBody>
          <a:bodyPr>
            <a:spAutoFit/>
          </a:bodyPr>
          <a:lstStyle/>
          <a:p>
            <a:r>
              <a:rPr lang="en-GB"/>
              <a:t>Mentee  is in charge of his or her learning </a:t>
            </a:r>
          </a:p>
        </p:txBody>
      </p:sp>
      <p:sp>
        <p:nvSpPr>
          <p:cNvPr id="9" name="TextBox 8"/>
          <p:cNvSpPr txBox="1">
            <a:spLocks noChangeArrowheads="1"/>
          </p:cNvSpPr>
          <p:nvPr/>
        </p:nvSpPr>
        <p:spPr bwMode="auto">
          <a:xfrm>
            <a:off x="4716463" y="3068638"/>
            <a:ext cx="4427537" cy="646112"/>
          </a:xfrm>
          <a:prstGeom prst="rect">
            <a:avLst/>
          </a:prstGeom>
          <a:noFill/>
          <a:ln w="9525">
            <a:noFill/>
            <a:miter lim="800000"/>
            <a:headEnd/>
            <a:tailEnd/>
          </a:ln>
        </p:spPr>
        <p:txBody>
          <a:bodyPr>
            <a:spAutoFit/>
          </a:bodyPr>
          <a:lstStyle/>
          <a:p>
            <a:r>
              <a:rPr lang="en-GB"/>
              <a:t>The focus of mentoring is on long-term personal career development</a:t>
            </a:r>
          </a:p>
        </p:txBody>
      </p:sp>
      <p:sp>
        <p:nvSpPr>
          <p:cNvPr id="10" name="TextBox 9"/>
          <p:cNvSpPr txBox="1">
            <a:spLocks noChangeArrowheads="1"/>
          </p:cNvSpPr>
          <p:nvPr/>
        </p:nvSpPr>
        <p:spPr bwMode="auto">
          <a:xfrm>
            <a:off x="4787900" y="4076700"/>
            <a:ext cx="4356100" cy="923925"/>
          </a:xfrm>
          <a:prstGeom prst="rect">
            <a:avLst/>
          </a:prstGeom>
          <a:noFill/>
          <a:ln w="9525">
            <a:noFill/>
            <a:miter lim="800000"/>
            <a:headEnd/>
            <a:tailEnd/>
          </a:ln>
        </p:spPr>
        <p:txBody>
          <a:bodyPr>
            <a:spAutoFit/>
          </a:bodyPr>
          <a:lstStyle/>
          <a:p>
            <a:r>
              <a:rPr lang="en-GB"/>
              <a:t>The role of the mentor is about listening, providing a role model, and making suggestions and connections </a:t>
            </a:r>
          </a:p>
        </p:txBody>
      </p:sp>
      <p:sp>
        <p:nvSpPr>
          <p:cNvPr id="11" name="TextBox 10"/>
          <p:cNvSpPr txBox="1">
            <a:spLocks noChangeArrowheads="1"/>
          </p:cNvSpPr>
          <p:nvPr/>
        </p:nvSpPr>
        <p:spPr bwMode="auto">
          <a:xfrm>
            <a:off x="4643438" y="5300663"/>
            <a:ext cx="4500562" cy="646112"/>
          </a:xfrm>
          <a:prstGeom prst="rect">
            <a:avLst/>
          </a:prstGeom>
          <a:noFill/>
          <a:ln w="9525">
            <a:noFill/>
            <a:miter lim="800000"/>
            <a:headEnd/>
            <a:tailEnd/>
          </a:ln>
        </p:spPr>
        <p:txBody>
          <a:bodyPr>
            <a:spAutoFit/>
          </a:bodyPr>
          <a:lstStyle/>
          <a:p>
            <a:r>
              <a:rPr lang="en-GB"/>
              <a:t>Mentoring is by choice, with both mentor and mentee participating as volunteers</a:t>
            </a:r>
          </a:p>
        </p:txBody>
      </p:sp>
      <p:sp>
        <p:nvSpPr>
          <p:cNvPr id="12" name="TextBox 11"/>
          <p:cNvSpPr txBox="1">
            <a:spLocks noChangeArrowheads="1"/>
          </p:cNvSpPr>
          <p:nvPr/>
        </p:nvSpPr>
        <p:spPr bwMode="auto">
          <a:xfrm>
            <a:off x="4787900" y="6092825"/>
            <a:ext cx="4103688" cy="646113"/>
          </a:xfrm>
          <a:prstGeom prst="rect">
            <a:avLst/>
          </a:prstGeom>
          <a:noFill/>
          <a:ln w="9525">
            <a:noFill/>
            <a:miter lim="800000"/>
            <a:headEnd/>
            <a:tailEnd/>
          </a:ln>
        </p:spPr>
        <p:txBody>
          <a:bodyPr>
            <a:spAutoFit/>
          </a:bodyPr>
          <a:lstStyle/>
          <a:p>
            <a:r>
              <a:rPr lang="en-GB"/>
              <a:t>The mentor should not be in the mentee's chain of command</a:t>
            </a:r>
          </a:p>
        </p:txBody>
      </p:sp>
      <p:sp>
        <p:nvSpPr>
          <p:cNvPr id="13" name="TextBox 12"/>
          <p:cNvSpPr txBox="1">
            <a:spLocks noChangeArrowheads="1"/>
          </p:cNvSpPr>
          <p:nvPr/>
        </p:nvSpPr>
        <p:spPr bwMode="auto">
          <a:xfrm>
            <a:off x="179388" y="908050"/>
            <a:ext cx="4319587" cy="923925"/>
          </a:xfrm>
          <a:prstGeom prst="rect">
            <a:avLst/>
          </a:prstGeom>
          <a:noFill/>
          <a:ln w="9525">
            <a:noFill/>
            <a:miter lim="800000"/>
            <a:headEnd/>
            <a:tailEnd/>
          </a:ln>
        </p:spPr>
        <p:txBody>
          <a:bodyPr>
            <a:spAutoFit/>
          </a:bodyPr>
          <a:lstStyle/>
          <a:p>
            <a:r>
              <a:rPr lang="en-GB"/>
              <a:t>The goal is to improve performance,  teach specific skills and behaviour that the student needs to know</a:t>
            </a:r>
          </a:p>
        </p:txBody>
      </p:sp>
      <p:sp>
        <p:nvSpPr>
          <p:cNvPr id="14" name="TextBox 13"/>
          <p:cNvSpPr txBox="1">
            <a:spLocks noChangeArrowheads="1"/>
          </p:cNvSpPr>
          <p:nvPr/>
        </p:nvSpPr>
        <p:spPr bwMode="auto">
          <a:xfrm>
            <a:off x="0" y="2205038"/>
            <a:ext cx="4462463" cy="369887"/>
          </a:xfrm>
          <a:prstGeom prst="rect">
            <a:avLst/>
          </a:prstGeom>
          <a:noFill/>
          <a:ln w="9525">
            <a:noFill/>
            <a:miter lim="800000"/>
            <a:headEnd/>
            <a:tailEnd/>
          </a:ln>
        </p:spPr>
        <p:txBody>
          <a:bodyPr>
            <a:spAutoFit/>
          </a:bodyPr>
          <a:lstStyle/>
          <a:p>
            <a:r>
              <a:rPr lang="en-GB"/>
              <a:t>  The supervisor often directs the learning</a:t>
            </a:r>
          </a:p>
        </p:txBody>
      </p:sp>
      <p:sp>
        <p:nvSpPr>
          <p:cNvPr id="15" name="TextBox 14"/>
          <p:cNvSpPr txBox="1">
            <a:spLocks noChangeArrowheads="1"/>
          </p:cNvSpPr>
          <p:nvPr/>
        </p:nvSpPr>
        <p:spPr bwMode="auto">
          <a:xfrm>
            <a:off x="179388" y="2997200"/>
            <a:ext cx="4464050" cy="923925"/>
          </a:xfrm>
          <a:prstGeom prst="rect">
            <a:avLst/>
          </a:prstGeom>
          <a:noFill/>
          <a:ln w="9525">
            <a:noFill/>
            <a:miter lim="800000"/>
            <a:headEnd/>
            <a:tailEnd/>
          </a:ln>
        </p:spPr>
        <p:txBody>
          <a:bodyPr>
            <a:spAutoFit/>
          </a:bodyPr>
          <a:lstStyle/>
          <a:p>
            <a:r>
              <a:rPr lang="en-GB"/>
              <a:t>The focus of the relationship is on immediate problems and learning requirements</a:t>
            </a:r>
          </a:p>
        </p:txBody>
      </p:sp>
      <p:sp>
        <p:nvSpPr>
          <p:cNvPr id="16" name="TextBox 15"/>
          <p:cNvSpPr txBox="1">
            <a:spLocks noChangeArrowheads="1"/>
          </p:cNvSpPr>
          <p:nvPr/>
        </p:nvSpPr>
        <p:spPr bwMode="auto">
          <a:xfrm>
            <a:off x="179388" y="4076700"/>
            <a:ext cx="4103687" cy="923925"/>
          </a:xfrm>
          <a:prstGeom prst="rect">
            <a:avLst/>
          </a:prstGeom>
          <a:noFill/>
          <a:ln w="9525">
            <a:noFill/>
            <a:miter lim="800000"/>
            <a:headEnd/>
            <a:tailEnd/>
          </a:ln>
        </p:spPr>
        <p:txBody>
          <a:bodyPr>
            <a:spAutoFit/>
          </a:bodyPr>
          <a:lstStyle/>
          <a:p>
            <a:r>
              <a:rPr lang="en-GB"/>
              <a:t>The role of the supervisor is about telling and showing, with appropriate feedback</a:t>
            </a:r>
          </a:p>
        </p:txBody>
      </p:sp>
      <p:sp>
        <p:nvSpPr>
          <p:cNvPr id="17" name="TextBox 16"/>
          <p:cNvSpPr txBox="1">
            <a:spLocks noChangeArrowheads="1"/>
          </p:cNvSpPr>
          <p:nvPr/>
        </p:nvSpPr>
        <p:spPr bwMode="auto">
          <a:xfrm>
            <a:off x="179388" y="5300663"/>
            <a:ext cx="4213225" cy="646112"/>
          </a:xfrm>
          <a:prstGeom prst="rect">
            <a:avLst/>
          </a:prstGeom>
          <a:noFill/>
          <a:ln w="9525">
            <a:noFill/>
            <a:miter lim="800000"/>
            <a:headEnd/>
            <a:tailEnd/>
          </a:ln>
        </p:spPr>
        <p:txBody>
          <a:bodyPr>
            <a:spAutoFit/>
          </a:bodyPr>
          <a:lstStyle/>
          <a:p>
            <a:r>
              <a:rPr lang="en-GB"/>
              <a:t>Research supervision is a requirement and not a voluntary action </a:t>
            </a:r>
          </a:p>
        </p:txBody>
      </p:sp>
      <p:sp>
        <p:nvSpPr>
          <p:cNvPr id="18" name="TextBox 17"/>
          <p:cNvSpPr txBox="1">
            <a:spLocks noChangeArrowheads="1"/>
          </p:cNvSpPr>
          <p:nvPr/>
        </p:nvSpPr>
        <p:spPr bwMode="auto">
          <a:xfrm>
            <a:off x="250825" y="6092825"/>
            <a:ext cx="4248150" cy="646113"/>
          </a:xfrm>
          <a:prstGeom prst="rect">
            <a:avLst/>
          </a:prstGeom>
          <a:noFill/>
          <a:ln w="9525">
            <a:noFill/>
            <a:miter lim="800000"/>
            <a:headEnd/>
            <a:tailEnd/>
          </a:ln>
        </p:spPr>
        <p:txBody>
          <a:bodyPr>
            <a:spAutoFit/>
          </a:bodyPr>
          <a:lstStyle/>
          <a:p>
            <a:r>
              <a:rPr lang="en-GB"/>
              <a:t>The research supervisor is directly related to the work of the student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1000"/>
                                        <p:tgtEl>
                                          <p:spTgt spid="15"/>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1000"/>
                                        <p:tgtEl>
                                          <p:spTgt spid="17"/>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31913" y="2205038"/>
            <a:ext cx="6911975" cy="2962513"/>
          </a:xfrm>
          <a:prstGeom prst="flowChartAlternateProcess">
            <a:avLst/>
          </a:prstGeom>
          <a:ln w="38100"/>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en-GB" sz="2800" dirty="0">
              <a:solidFill>
                <a:schemeClr val="tx1"/>
              </a:solidFill>
            </a:endParaRPr>
          </a:p>
          <a:p>
            <a:pPr algn="ctr" fontAlgn="auto">
              <a:spcBef>
                <a:spcPts val="0"/>
              </a:spcBef>
              <a:spcAft>
                <a:spcPts val="0"/>
              </a:spcAft>
              <a:defRPr/>
            </a:pPr>
            <a:r>
              <a:rPr lang="en-GB" sz="2800" dirty="0">
                <a:solidFill>
                  <a:schemeClr val="tx1"/>
                </a:solidFill>
              </a:rPr>
              <a:t>Your supervisor will help you do what you </a:t>
            </a:r>
            <a:r>
              <a:rPr lang="en-GB" sz="2800" b="1" u="sng" dirty="0">
                <a:solidFill>
                  <a:schemeClr val="tx2"/>
                </a:solidFill>
              </a:rPr>
              <a:t>NEED</a:t>
            </a:r>
            <a:r>
              <a:rPr lang="en-GB" sz="2800" b="1" u="sng" dirty="0">
                <a:solidFill>
                  <a:schemeClr val="tx1"/>
                </a:solidFill>
              </a:rPr>
              <a:t> </a:t>
            </a:r>
            <a:r>
              <a:rPr lang="en-GB" sz="2800" dirty="0">
                <a:solidFill>
                  <a:schemeClr val="tx1"/>
                </a:solidFill>
              </a:rPr>
              <a:t>to do but a mentor will  help you do what  you </a:t>
            </a:r>
            <a:r>
              <a:rPr lang="en-GB" sz="2800" b="1" u="sng" dirty="0">
                <a:solidFill>
                  <a:schemeClr val="tx2"/>
                </a:solidFill>
              </a:rPr>
              <a:t>WANT</a:t>
            </a:r>
            <a:r>
              <a:rPr lang="en-GB" sz="2800" dirty="0">
                <a:solidFill>
                  <a:schemeClr val="tx1"/>
                </a:solidFill>
              </a:rPr>
              <a:t> to </a:t>
            </a:r>
            <a:r>
              <a:rPr lang="en-GB" sz="2800" dirty="0" smtClean="0">
                <a:solidFill>
                  <a:schemeClr val="tx1"/>
                </a:solidFill>
              </a:rPr>
              <a:t>do</a:t>
            </a:r>
          </a:p>
          <a:p>
            <a:pPr algn="ctr" fontAlgn="auto">
              <a:spcBef>
                <a:spcPts val="0"/>
              </a:spcBef>
              <a:spcAft>
                <a:spcPts val="0"/>
              </a:spcAft>
              <a:defRPr/>
            </a:pPr>
            <a:endParaRPr lang="en-GB" sz="2800" dirty="0">
              <a:solidFill>
                <a:schemeClr val="tx1"/>
              </a:solidFill>
            </a:endParaRPr>
          </a:p>
          <a:p>
            <a:pPr algn="ctr" fontAlgn="auto">
              <a:spcBef>
                <a:spcPts val="0"/>
              </a:spcBef>
              <a:spcAft>
                <a:spcPts val="0"/>
              </a:spcAft>
              <a:defRPr/>
            </a:pPr>
            <a:endParaRPr lang="en-GB" sz="2800" dirty="0"/>
          </a:p>
        </p:txBody>
      </p:sp>
      <p:sp>
        <p:nvSpPr>
          <p:cNvPr id="17413" name="TextBox 3"/>
          <p:cNvSpPr txBox="1">
            <a:spLocks noChangeArrowheads="1"/>
          </p:cNvSpPr>
          <p:nvPr/>
        </p:nvSpPr>
        <p:spPr bwMode="auto">
          <a:xfrm>
            <a:off x="1087438" y="548681"/>
            <a:ext cx="7032625" cy="1077218"/>
          </a:xfrm>
          <a:prstGeom prst="rect">
            <a:avLst/>
          </a:prstGeom>
          <a:solidFill>
            <a:schemeClr val="accent1">
              <a:lumMod val="75000"/>
            </a:schemeClr>
          </a:solidFill>
          <a:ln w="9525">
            <a:noFill/>
            <a:miter lim="800000"/>
            <a:headEnd/>
            <a:tailEnd/>
          </a:ln>
        </p:spPr>
        <p:txBody>
          <a:bodyPr wrap="square">
            <a:spAutoFit/>
          </a:bodyPr>
          <a:lstStyle/>
          <a:p>
            <a:pPr algn="ctr">
              <a:defRPr/>
            </a:pPr>
            <a:r>
              <a:rPr lang="en-GB" sz="3200" b="1" dirty="0">
                <a:solidFill>
                  <a:schemeClr val="bg1"/>
                </a:solidFill>
                <a:latin typeface="+mj-lt"/>
              </a:rPr>
              <a:t>Difference in purpose of the two </a:t>
            </a:r>
            <a:r>
              <a:rPr lang="en-GB" sz="3200" b="1" dirty="0" smtClean="0">
                <a:solidFill>
                  <a:schemeClr val="bg1"/>
                </a:solidFill>
                <a:latin typeface="+mj-lt"/>
              </a:rPr>
              <a:t>relationships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3528" y="1772816"/>
            <a:ext cx="4040188" cy="423738"/>
          </a:xfrm>
        </p:spPr>
        <p:txBody>
          <a:bodyPr>
            <a:normAutofit fontScale="40000" lnSpcReduction="20000"/>
          </a:bodyPr>
          <a:lstStyle/>
          <a:p>
            <a:pPr algn="ctr"/>
            <a:endParaRPr lang="en-GB" sz="6000" dirty="0" smtClean="0">
              <a:sym typeface="Wingdings"/>
            </a:endParaRPr>
          </a:p>
          <a:p>
            <a:pPr algn="ctr"/>
            <a:endParaRPr lang="en-GB" sz="6000" dirty="0" smtClean="0">
              <a:sym typeface="Wingdings"/>
            </a:endParaRPr>
          </a:p>
        </p:txBody>
      </p:sp>
      <p:sp>
        <p:nvSpPr>
          <p:cNvPr id="3" name="Content Placeholder 2"/>
          <p:cNvSpPr>
            <a:spLocks noGrp="1"/>
          </p:cNvSpPr>
          <p:nvPr>
            <p:ph sz="half" idx="2"/>
          </p:nvPr>
        </p:nvSpPr>
        <p:spPr>
          <a:xfrm>
            <a:off x="251520" y="2420888"/>
            <a:ext cx="4040188" cy="3324225"/>
          </a:xfrm>
        </p:spPr>
        <p:txBody>
          <a:bodyPr/>
          <a:lstStyle/>
          <a:p>
            <a:pPr>
              <a:buClr>
                <a:srgbClr val="C00000"/>
              </a:buClr>
              <a:buSzPct val="96000"/>
              <a:buFont typeface="Wingdings" pitchFamily="2" charset="2"/>
              <a:buChar char="§"/>
            </a:pPr>
            <a:r>
              <a:rPr lang="en-GB" dirty="0" smtClean="0">
                <a:latin typeface="+mn-lt"/>
              </a:rPr>
              <a:t>Find you a job</a:t>
            </a:r>
          </a:p>
          <a:p>
            <a:pPr>
              <a:buClr>
                <a:srgbClr val="C00000"/>
              </a:buClr>
              <a:buSzPct val="96000"/>
              <a:buFont typeface="Wingdings" pitchFamily="2" charset="2"/>
              <a:buChar char="§"/>
            </a:pPr>
            <a:r>
              <a:rPr lang="en-GB" dirty="0" smtClean="0">
                <a:latin typeface="+mn-lt"/>
              </a:rPr>
              <a:t>Get you out of a situation</a:t>
            </a:r>
          </a:p>
          <a:p>
            <a:pPr>
              <a:buClr>
                <a:srgbClr val="C00000"/>
              </a:buClr>
              <a:buSzPct val="96000"/>
              <a:buFont typeface="Wingdings" pitchFamily="2" charset="2"/>
              <a:buChar char="§"/>
            </a:pPr>
            <a:r>
              <a:rPr lang="en-GB" dirty="0" smtClean="0">
                <a:latin typeface="+mn-lt"/>
              </a:rPr>
              <a:t>Tell you how to solve problems</a:t>
            </a:r>
          </a:p>
          <a:p>
            <a:pPr>
              <a:buClr>
                <a:srgbClr val="C00000"/>
              </a:buClr>
              <a:buSzPct val="96000"/>
              <a:buFont typeface="Wingdings" pitchFamily="2" charset="2"/>
              <a:buChar char="§"/>
            </a:pPr>
            <a:r>
              <a:rPr lang="en-GB" dirty="0" smtClean="0">
                <a:latin typeface="+mn-lt"/>
              </a:rPr>
              <a:t>Directly teach you specific skills to do your job</a:t>
            </a:r>
          </a:p>
          <a:p>
            <a:pPr>
              <a:buClr>
                <a:srgbClr val="C00000"/>
              </a:buClr>
              <a:buSzPct val="96000"/>
              <a:buFont typeface="Wingdings" pitchFamily="2" charset="2"/>
              <a:buChar char="§"/>
            </a:pPr>
            <a:endParaRPr lang="en-GB" dirty="0" smtClean="0">
              <a:latin typeface="+mn-lt"/>
            </a:endParaRPr>
          </a:p>
          <a:p>
            <a:pPr>
              <a:buClr>
                <a:srgbClr val="C00000"/>
              </a:buClr>
              <a:buSzPct val="96000"/>
              <a:buFont typeface="Wingdings" pitchFamily="2" charset="2"/>
              <a:buChar char="§"/>
            </a:pPr>
            <a:endParaRPr lang="en-GB" dirty="0"/>
          </a:p>
        </p:txBody>
      </p:sp>
      <p:sp>
        <p:nvSpPr>
          <p:cNvPr id="4" name="Text Placeholder 3"/>
          <p:cNvSpPr>
            <a:spLocks noGrp="1"/>
          </p:cNvSpPr>
          <p:nvPr>
            <p:ph type="body" sz="quarter" idx="3"/>
          </p:nvPr>
        </p:nvSpPr>
        <p:spPr>
          <a:xfrm>
            <a:off x="4716016" y="1556792"/>
            <a:ext cx="4041775" cy="864096"/>
          </a:xfrm>
        </p:spPr>
        <p:txBody>
          <a:bodyPr>
            <a:normAutofit fontScale="47500" lnSpcReduction="20000"/>
          </a:bodyPr>
          <a:lstStyle/>
          <a:p>
            <a:pPr algn="ctr"/>
            <a:endParaRPr lang="en-GB" sz="6000" dirty="0" smtClean="0">
              <a:sym typeface="Wingdings"/>
            </a:endParaRPr>
          </a:p>
          <a:p>
            <a:pPr algn="ctr"/>
            <a:r>
              <a:rPr lang="en-GB" sz="5400" dirty="0" smtClean="0">
                <a:sym typeface="Wingdings"/>
              </a:rPr>
              <a:t></a:t>
            </a:r>
          </a:p>
        </p:txBody>
      </p:sp>
      <p:sp>
        <p:nvSpPr>
          <p:cNvPr id="5" name="Content Placeholder 4"/>
          <p:cNvSpPr>
            <a:spLocks noGrp="1"/>
          </p:cNvSpPr>
          <p:nvPr>
            <p:ph sz="quarter" idx="4"/>
          </p:nvPr>
        </p:nvSpPr>
        <p:spPr>
          <a:xfrm>
            <a:off x="4644008" y="2348880"/>
            <a:ext cx="4248472" cy="4248472"/>
          </a:xfrm>
        </p:spPr>
        <p:txBody>
          <a:bodyPr/>
          <a:lstStyle/>
          <a:p>
            <a:pPr>
              <a:buClr>
                <a:srgbClr val="C00000"/>
              </a:buClr>
              <a:buSzPct val="96000"/>
              <a:buFont typeface="Wingdings" pitchFamily="2" charset="2"/>
              <a:buChar char="§"/>
            </a:pPr>
            <a:r>
              <a:rPr lang="en-GB" sz="2200" dirty="0" smtClean="0">
                <a:latin typeface="+mn-lt"/>
              </a:rPr>
              <a:t>Stretch you – out of your comfort zone</a:t>
            </a:r>
          </a:p>
          <a:p>
            <a:pPr>
              <a:buClr>
                <a:srgbClr val="C00000"/>
              </a:buClr>
              <a:buSzPct val="96000"/>
              <a:buFont typeface="Wingdings" pitchFamily="2" charset="2"/>
              <a:buChar char="§"/>
            </a:pPr>
            <a:r>
              <a:rPr lang="en-GB" sz="2200" dirty="0" smtClean="0">
                <a:latin typeface="+mn-lt"/>
              </a:rPr>
              <a:t>Be a sounding boarding for you when you have difficult decisions to make</a:t>
            </a:r>
          </a:p>
          <a:p>
            <a:pPr>
              <a:buClr>
                <a:srgbClr val="C00000"/>
              </a:buClr>
              <a:buSzPct val="96000"/>
              <a:buFont typeface="Wingdings" pitchFamily="2" charset="2"/>
              <a:buChar char="§"/>
            </a:pPr>
            <a:r>
              <a:rPr lang="en-GB" sz="2200" dirty="0" smtClean="0">
                <a:latin typeface="+mn-lt"/>
              </a:rPr>
              <a:t>Use their experience to help you build networks</a:t>
            </a:r>
          </a:p>
          <a:p>
            <a:pPr>
              <a:buClr>
                <a:srgbClr val="C00000"/>
              </a:buClr>
              <a:buSzPct val="96000"/>
              <a:buFont typeface="Wingdings" pitchFamily="2" charset="2"/>
              <a:buChar char="§"/>
            </a:pPr>
            <a:r>
              <a:rPr lang="en-GB" sz="2200" dirty="0" smtClean="0">
                <a:latin typeface="+mn-lt"/>
              </a:rPr>
              <a:t>Be a critical friend, </a:t>
            </a:r>
            <a:r>
              <a:rPr lang="en-US" sz="2200" dirty="0" smtClean="0"/>
              <a:t>listen offer encouragement and provide critical personal feedback </a:t>
            </a:r>
          </a:p>
          <a:p>
            <a:pPr>
              <a:buClr>
                <a:srgbClr val="C00000"/>
              </a:buClr>
              <a:buSzPct val="96000"/>
              <a:buFont typeface="Wingdings" pitchFamily="2" charset="2"/>
              <a:buChar char="§"/>
            </a:pPr>
            <a:r>
              <a:rPr lang="en-US" sz="2200" dirty="0" smtClean="0">
                <a:latin typeface="+mn-lt"/>
              </a:rPr>
              <a:t>Be a role model and motivator </a:t>
            </a:r>
            <a:endParaRPr lang="en-GB" sz="2200" dirty="0">
              <a:latin typeface="+mn-lt"/>
            </a:endParaRPr>
          </a:p>
        </p:txBody>
      </p:sp>
      <p:sp>
        <p:nvSpPr>
          <p:cNvPr id="6" name="TextBox 5"/>
          <p:cNvSpPr txBox="1"/>
          <p:nvPr/>
        </p:nvSpPr>
        <p:spPr>
          <a:xfrm>
            <a:off x="251520" y="188640"/>
            <a:ext cx="8640960" cy="1200329"/>
          </a:xfrm>
          <a:prstGeom prst="rect">
            <a:avLst/>
          </a:prstGeom>
          <a:solidFill>
            <a:schemeClr val="accent1">
              <a:lumMod val="75000"/>
            </a:schemeClr>
          </a:solidFill>
        </p:spPr>
        <p:txBody>
          <a:bodyPr wrap="square" rtlCol="0">
            <a:spAutoFit/>
          </a:bodyPr>
          <a:lstStyle/>
          <a:p>
            <a:pPr algn="ctr"/>
            <a:r>
              <a:rPr lang="en-GB" sz="3600" b="1" dirty="0" smtClean="0">
                <a:solidFill>
                  <a:schemeClr val="bg1"/>
                </a:solidFill>
              </a:rPr>
              <a:t>What does a mentor do? </a:t>
            </a:r>
          </a:p>
          <a:p>
            <a:pPr algn="ctr"/>
            <a:r>
              <a:rPr lang="en-GB" sz="3600" b="1" dirty="0" smtClean="0">
                <a:solidFill>
                  <a:schemeClr val="bg1"/>
                </a:solidFill>
              </a:rPr>
              <a:t>What does a mentor not do</a:t>
            </a:r>
            <a:r>
              <a:rPr lang="en-GB" sz="3600" b="1" dirty="0">
                <a:solidFill>
                  <a:schemeClr val="bg1"/>
                </a:solidFill>
              </a:rPr>
              <a:t>?</a:t>
            </a:r>
          </a:p>
        </p:txBody>
      </p:sp>
      <p:sp>
        <p:nvSpPr>
          <p:cNvPr id="7" name="TextBox 6"/>
          <p:cNvSpPr txBox="1"/>
          <p:nvPr/>
        </p:nvSpPr>
        <p:spPr>
          <a:xfrm>
            <a:off x="395536" y="1556792"/>
            <a:ext cx="3168352" cy="1015663"/>
          </a:xfrm>
          <a:prstGeom prst="rect">
            <a:avLst/>
          </a:prstGeom>
          <a:noFill/>
        </p:spPr>
        <p:txBody>
          <a:bodyPr wrap="square" rtlCol="0">
            <a:spAutoFit/>
          </a:bodyPr>
          <a:lstStyle/>
          <a:p>
            <a:pPr algn="ctr"/>
            <a:r>
              <a:rPr lang="en-GB" sz="6000" dirty="0" smtClean="0">
                <a:latin typeface="+mj-lt"/>
                <a:sym typeface="Wingdings"/>
              </a:rPr>
              <a:t></a:t>
            </a:r>
            <a:endParaRPr lang="en-GB" sz="6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up)">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up)">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up)">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up)">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wipe(up)">
                                      <p:cBhvr>
                                        <p:cTn id="4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1104</Words>
  <Application>Microsoft Office PowerPoint</Application>
  <PresentationFormat>On-screen Show (4:3)</PresentationFormat>
  <Paragraphs>205</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Making the most of your mentoring relationship </vt:lpstr>
      <vt:lpstr>What is mentoring?</vt:lpstr>
      <vt:lpstr>Slide 3</vt:lpstr>
      <vt:lpstr>Slide 4</vt:lpstr>
      <vt:lpstr>Slide 5</vt:lpstr>
      <vt:lpstr>Slide 6</vt:lpstr>
      <vt:lpstr>Slide 7</vt:lpstr>
      <vt:lpstr>Slide 8</vt:lpstr>
      <vt:lpstr>Slide 9</vt:lpstr>
      <vt:lpstr> What do you as a mentee need to do? </vt:lpstr>
      <vt:lpstr>Slide 11</vt:lpstr>
      <vt:lpstr>Slide 12</vt:lpstr>
      <vt:lpstr>Starting your mentoring relationship</vt:lpstr>
      <vt:lpstr>Slide 14</vt:lpstr>
      <vt:lpstr>Slide 15</vt:lpstr>
      <vt:lpstr>Take home message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most of your mentoring relationship</dc:title>
  <dc:creator>Elizabeth</dc:creator>
  <cp:lastModifiedBy>Elizabeth</cp:lastModifiedBy>
  <cp:revision>25</cp:revision>
  <dcterms:created xsi:type="dcterms:W3CDTF">2013-11-26T11:48:31Z</dcterms:created>
  <dcterms:modified xsi:type="dcterms:W3CDTF">2013-11-29T08:05:21Z</dcterms:modified>
</cp:coreProperties>
</file>