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70" r:id="rId12"/>
    <p:sldId id="266" r:id="rId13"/>
    <p:sldId id="267" r:id="rId14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56" autoAdjust="0"/>
  </p:normalViewPr>
  <p:slideViewPr>
    <p:cSldViewPr>
      <p:cViewPr>
        <p:scale>
          <a:sx n="75" d="100"/>
          <a:sy n="75" d="100"/>
        </p:scale>
        <p:origin x="-1056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65" d="100"/>
          <a:sy n="65" d="100"/>
        </p:scale>
        <p:origin x="-2880" y="-12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BBFB6-6771-45B9-B02E-3A9C7FC9B1B1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5A6B0-8FB6-4CC9-83B8-BB1AE45C3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3E14E-1ACE-45C8-94EE-2CCD083CB7E6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5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9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3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4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3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1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4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0B9D-9A02-4B7E-986D-4A8CBE70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5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Hellow</a:t>
            </a:r>
            <a:r>
              <a:rPr lang="en-US" dirty="0" smtClean="0"/>
              <a:t> people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CD0B-9230-435F-B099-A9CB0C73A26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30B9D-9A02-4B7E-986D-4A8CBE701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3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suhh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kcri.ac.tz/" TargetMode="External"/><Relationship Id="rId4" Type="http://schemas.openxmlformats.org/officeDocument/2006/relationships/hyperlink" Target="http://www.bsuud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40532" y="2286001"/>
            <a:ext cx="8420100" cy="4038600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BUILDING STRONGER UNIVERSITIES IN DEVELOPING COUNTRIES</a:t>
            </a:r>
            <a:br>
              <a:rPr lang="da-DK" sz="3600" b="1" dirty="0" smtClean="0"/>
            </a:br>
            <a:r>
              <a:rPr lang="da-DK" b="1" dirty="0" smtClean="0"/>
              <a:t> (BSU) </a:t>
            </a:r>
            <a:br>
              <a:rPr lang="da-DK" b="1" dirty="0" smtClean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/>
              <a:t/>
            </a:r>
            <a:br>
              <a:rPr lang="da-DK" b="1" dirty="0"/>
            </a:br>
            <a:r>
              <a:rPr lang="da-DK" sz="2700" b="1" dirty="0"/>
              <a:t>G</a:t>
            </a:r>
            <a:r>
              <a:rPr lang="da-DK" sz="2700" b="1" dirty="0" smtClean="0"/>
              <a:t>ibson Kibiki</a:t>
            </a:r>
            <a:endParaRPr lang="en-GB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 descr="BSUHH_4-farve_logo_4_platforme_RGB halv størrel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35164"/>
            <a:ext cx="3432381" cy="9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9F39E-4A7B-40AA-A06A-8370A95FA71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346075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BSU partners in Africa and Nepal (Phases l and II)</a:t>
            </a:r>
          </a:p>
        </p:txBody>
      </p:sp>
      <p:graphicFrame>
        <p:nvGraphicFramePr>
          <p:cNvPr id="1643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99042"/>
              </p:ext>
            </p:extLst>
          </p:nvPr>
        </p:nvGraphicFramePr>
        <p:xfrm>
          <a:off x="152400" y="1066800"/>
          <a:ext cx="9601198" cy="4835462"/>
        </p:xfrm>
        <a:graphic>
          <a:graphicData uri="http://schemas.openxmlformats.org/drawingml/2006/table">
            <a:tbl>
              <a:tblPr/>
              <a:tblGrid>
                <a:gridCol w="1345962"/>
                <a:gridCol w="2063809"/>
                <a:gridCol w="2063809"/>
                <a:gridCol w="2063809"/>
                <a:gridCol w="2063809"/>
              </a:tblGrid>
              <a:tr h="928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Country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Stability, Democracy &amp; Rights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Growth &amp; Employment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Environment &amp; Climate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Human Health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600"/>
                    </a:solidFill>
                  </a:tcPr>
                </a:tc>
              </a:tr>
              <a:tr h="742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Ghana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Ghana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Kwame Nkrumah Uni. of Science &amp; Technology, KNUST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Ghana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KNUST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Ghana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KNUST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00"/>
                    </a:solidFill>
                  </a:tcPr>
                </a:tc>
              </a:tr>
              <a:tr h="364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Kenya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Maseno University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00"/>
                    </a:solidFill>
                  </a:tcPr>
                </a:tc>
              </a:tr>
              <a:tr h="456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Tanzania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Dar es Salaam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Sokoine University of Agriculture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Dar es Salaam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Sokoine  University of Agriculture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Kilimanjaro Christian Medical Center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National Institute for Medical Research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State University of Zanzibar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Zanzibar College of Health Sciences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00"/>
                    </a:solidFill>
                  </a:tcPr>
                </a:tc>
              </a:tr>
              <a:tr h="373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Uganda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Gulu University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Nepal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Tribhuvan   University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bsuhh.org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4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915400" cy="869032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Platform on Human Health partners in Denmark 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06506" y="2420889"/>
            <a:ext cx="8915400" cy="3705275"/>
          </a:xfrm>
        </p:spPr>
        <p:txBody>
          <a:bodyPr anchor="ctr">
            <a:normAutofit fontScale="92500" lnSpcReduction="20000"/>
          </a:bodyPr>
          <a:lstStyle/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Aalborg University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Aarhus University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Roskilde University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Technical University of Denmark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University of Copenhagen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University of Southern Denmark</a:t>
            </a:r>
          </a:p>
          <a:p>
            <a:pPr marL="1350963" indent="-273050"/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  <a:p>
            <a:pPr marL="1077913" indent="0">
              <a:buNone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PARTNERING WITH NORTHERN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UNIVERSITIES FOR PHASE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II WILL TAKE PLACE EARLY 2014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 descr="BSUHH_4-farve_logo_4_platforme_RGB halv størrelse.jpg"/>
          <p:cNvPicPr>
            <a:picLocks noChangeAspect="1"/>
          </p:cNvPicPr>
          <p:nvPr/>
        </p:nvPicPr>
        <p:blipFill rotWithShape="1">
          <a:blip r:embed="rId3" cstate="print"/>
          <a:srcRect r="67070"/>
          <a:stretch/>
        </p:blipFill>
        <p:spPr>
          <a:xfrm>
            <a:off x="4191000" y="838200"/>
            <a:ext cx="1130300" cy="9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6506" y="1340768"/>
            <a:ext cx="8915400" cy="792088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Funding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5300" y="1988840"/>
            <a:ext cx="8915400" cy="4320480"/>
          </a:xfrm>
        </p:spPr>
        <p:txBody>
          <a:bodyPr anchor="ctr"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Core funding from Danish Ministry of Foreign Affairs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MoFA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Co-funding from the participating Danish Universities.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PHH’s share of BSU core funding : </a:t>
            </a:r>
          </a:p>
          <a:p>
            <a:pPr marL="627063" indent="-271463" eaLnBrk="1" hangingPunct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Pilot Phase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(Jan 2010 - Dec 2011): DKK 5 mill. </a:t>
            </a:r>
          </a:p>
          <a:p>
            <a:pPr marL="627063" indent="-271463" eaLnBrk="1" hangingPunct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Phase 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(Aug 2011 - July 2013): DKK 20 mill.</a:t>
            </a:r>
          </a:p>
          <a:p>
            <a:pPr marL="627063" indent="-271463" eaLnBrk="1" hangingPunct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Additional funds for communication and dissemination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627063" indent="-271463" eaLnBrk="1" hangingPunct="1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(Dec 2012 - July 2015): DKK 4.75 mill.</a:t>
            </a:r>
          </a:p>
          <a:p>
            <a:pPr marL="627063" indent="-271463" eaLnBrk="1" hangingPunct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Phase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ll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(Aug 2013 - July 2015): Total core funding </a:t>
            </a:r>
          </a:p>
          <a:p>
            <a:pPr marL="627063" indent="-271463" eaLnBrk="1" hangingPunct="1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DKK 92 mill. to be divided between the four platforms.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" name="Picture 9" descr="BSUHH_4-farve_logo_4_platforme_RGB halv størrelse.jpg"/>
          <p:cNvPicPr>
            <a:picLocks noChangeAspect="1"/>
          </p:cNvPicPr>
          <p:nvPr/>
        </p:nvPicPr>
        <p:blipFill rotWithShape="1">
          <a:blip r:embed="rId3" cstate="print"/>
          <a:srcRect r="67070"/>
          <a:stretch/>
        </p:blipFill>
        <p:spPr>
          <a:xfrm>
            <a:off x="4229100" y="533400"/>
            <a:ext cx="1130300" cy="9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28497" y="1772816"/>
            <a:ext cx="8915400" cy="792088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More information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5300" y="2667000"/>
            <a:ext cx="8915400" cy="3459164"/>
          </a:xfrm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404040"/>
                </a:solidFill>
                <a:hlinkClick r:id="rId3"/>
              </a:rPr>
              <a:t>www.bsuhh.org</a:t>
            </a:r>
            <a:endParaRPr lang="en-US" sz="2800" dirty="0" smtClean="0">
              <a:solidFill>
                <a:srgbClr val="404040"/>
              </a:solidFill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2800" kern="0" dirty="0" smtClean="0">
                <a:hlinkClick r:id="rId4"/>
              </a:rPr>
              <a:t>www.bsuud.org</a:t>
            </a:r>
            <a:endParaRPr lang="en-US" sz="2800" kern="0" dirty="0" smtClean="0"/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2800" kern="0" dirty="0" smtClean="0">
                <a:hlinkClick r:id="rId5"/>
              </a:rPr>
              <a:t>www.kcri.ac.tz</a:t>
            </a:r>
            <a:r>
              <a:rPr lang="en-US" sz="2800" kern="0" dirty="0" smtClean="0"/>
              <a:t> </a:t>
            </a:r>
            <a:endParaRPr lang="da-DK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4040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" name="Picture 9" descr="BSUHH_4-farve_logo_4_platforme_RGB halv størrelse.jpg"/>
          <p:cNvPicPr>
            <a:picLocks noChangeAspect="1"/>
          </p:cNvPicPr>
          <p:nvPr/>
        </p:nvPicPr>
        <p:blipFill rotWithShape="1">
          <a:blip r:embed="rId6" cstate="print"/>
          <a:srcRect r="67070"/>
          <a:stretch/>
        </p:blipFill>
        <p:spPr>
          <a:xfrm>
            <a:off x="4191000" y="838200"/>
            <a:ext cx="1130300" cy="9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6506" y="1340768"/>
            <a:ext cx="8915400" cy="936104"/>
          </a:xfrm>
        </p:spPr>
        <p:txBody>
          <a:bodyPr/>
          <a:lstStyle/>
          <a:p>
            <a:r>
              <a:rPr lang="en-GB" dirty="0" smtClean="0"/>
              <a:t>Vision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5300" y="2276873"/>
            <a:ext cx="8915400" cy="3849291"/>
          </a:xfrm>
        </p:spPr>
        <p:txBody>
          <a:bodyPr anchor="ctr"/>
          <a:lstStyle/>
          <a:p>
            <a:pPr>
              <a:buNone/>
            </a:pPr>
            <a:r>
              <a:rPr lang="en-US" sz="2800" dirty="0" smtClean="0"/>
              <a:t>To strengthen universities in developing countries to:</a:t>
            </a:r>
          </a:p>
          <a:p>
            <a:r>
              <a:rPr lang="en-US" sz="2400" b="1" dirty="0" smtClean="0"/>
              <a:t>Play an increasing role </a:t>
            </a:r>
            <a:r>
              <a:rPr lang="en-US" sz="2400" dirty="0" smtClean="0"/>
              <a:t>in the </a:t>
            </a:r>
            <a:r>
              <a:rPr lang="en-US" sz="2400" b="1" dirty="0" smtClean="0"/>
              <a:t>economic, social and political development</a:t>
            </a:r>
            <a:r>
              <a:rPr lang="en-US" sz="2400" dirty="0" smtClean="0"/>
              <a:t> of the societies in which they are located</a:t>
            </a:r>
          </a:p>
          <a:p>
            <a:r>
              <a:rPr lang="en-US" sz="2400" dirty="0" smtClean="0"/>
              <a:t>Function as </a:t>
            </a:r>
            <a:r>
              <a:rPr lang="en-US" sz="2400" b="1" dirty="0" smtClean="0"/>
              <a:t>nodes of innovation and knowledge </a:t>
            </a:r>
            <a:r>
              <a:rPr lang="en-US" sz="2400" dirty="0" smtClean="0"/>
              <a:t>production, providing solutions to local and global challenges</a:t>
            </a:r>
          </a:p>
          <a:p>
            <a:r>
              <a:rPr lang="en-US" sz="2400" b="1" dirty="0" smtClean="0"/>
              <a:t>Produce skilled and motivated graduates </a:t>
            </a:r>
            <a:r>
              <a:rPr lang="en-US" sz="2400" dirty="0" smtClean="0"/>
              <a:t>that can contribute to the further development of the societies and address the challenges faced</a:t>
            </a:r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 descr="BSUHH_4-farve_logo_4_platforme_RGB halv størrel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617396"/>
            <a:ext cx="3432381" cy="9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915400" cy="864096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5300" y="2204864"/>
            <a:ext cx="8915400" cy="3960440"/>
          </a:xfrm>
        </p:spPr>
        <p:txBody>
          <a:bodyPr anchor="ctr"/>
          <a:lstStyle/>
          <a:p>
            <a:pPr eaLnBrk="1" hangingPunct="1">
              <a:spcAft>
                <a:spcPct val="25000"/>
              </a:spcAft>
              <a:buNone/>
            </a:pPr>
            <a:r>
              <a:rPr lang="en-US" sz="2800" dirty="0" smtClean="0"/>
              <a:t>	Support to health research and education has often been </a:t>
            </a:r>
            <a:r>
              <a:rPr lang="en-US" sz="2800" b="1" dirty="0" smtClean="0"/>
              <a:t>stand-alone interventions </a:t>
            </a:r>
            <a:r>
              <a:rPr lang="en-US" sz="2800" dirty="0" smtClean="0"/>
              <a:t>driven by individual researchers or smaller research groups</a:t>
            </a:r>
          </a:p>
          <a:p>
            <a:pPr eaLnBrk="1" hangingPunct="1">
              <a:spcAft>
                <a:spcPct val="25000"/>
              </a:spcAft>
              <a:buNone/>
            </a:pPr>
            <a:r>
              <a:rPr lang="en-US" sz="2800" dirty="0" smtClean="0"/>
              <a:t>	The BSU concept focuses on </a:t>
            </a:r>
            <a:r>
              <a:rPr lang="en-US" sz="2800" b="1" dirty="0" smtClean="0"/>
              <a:t>long term collaboration and institutional capacity building </a:t>
            </a:r>
            <a:r>
              <a:rPr lang="en-US" sz="2800" dirty="0" smtClean="0"/>
              <a:t>across the partner universities.</a:t>
            </a:r>
            <a:endParaRPr lang="da-DK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 descr="BSUHH_4-farve_logo_4_platforme_RGB halv størrel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170895"/>
            <a:ext cx="3432381" cy="9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915400" cy="864096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2133600"/>
            <a:ext cx="9677400" cy="4320480"/>
          </a:xfrm>
        </p:spPr>
        <p:txBody>
          <a:bodyPr anchor="ctr">
            <a:norm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sz="2400" dirty="0" smtClean="0"/>
              <a:t>2009: The BSU concept developed in a dialogue between the Vice Chancellors from </a:t>
            </a:r>
            <a:r>
              <a:rPr lang="en-US" sz="2400" dirty="0" smtClean="0"/>
              <a:t>eight </a:t>
            </a:r>
            <a:r>
              <a:rPr lang="en-US" sz="2400" b="1" dirty="0" smtClean="0"/>
              <a:t>Danish universities </a:t>
            </a:r>
            <a:r>
              <a:rPr lang="en-US" sz="2400" dirty="0" smtClean="0"/>
              <a:t>and the </a:t>
            </a:r>
            <a:r>
              <a:rPr lang="en-US" sz="2400" b="1" dirty="0" smtClean="0"/>
              <a:t>Danish Minister of Development Cooperation</a:t>
            </a:r>
          </a:p>
          <a:p>
            <a:pPr eaLnBrk="1" hangingPunct="1">
              <a:spcAft>
                <a:spcPct val="25000"/>
              </a:spcAft>
            </a:pPr>
            <a:r>
              <a:rPr lang="en-US" sz="2400" dirty="0" smtClean="0"/>
              <a:t>BSU Working Group established and managed via Universities Denmark</a:t>
            </a:r>
          </a:p>
          <a:p>
            <a:pPr eaLnBrk="1" hangingPunct="1">
              <a:spcAft>
                <a:spcPct val="25000"/>
              </a:spcAft>
            </a:pPr>
            <a:r>
              <a:rPr lang="en-US" sz="2400" dirty="0" smtClean="0"/>
              <a:t>2010: PHH Pilot Phase</a:t>
            </a:r>
          </a:p>
          <a:p>
            <a:pPr eaLnBrk="1" hangingPunct="1">
              <a:spcAft>
                <a:spcPct val="25000"/>
              </a:spcAft>
            </a:pPr>
            <a:r>
              <a:rPr lang="en-US" sz="2400" dirty="0" smtClean="0"/>
              <a:t>2011-2013: 	BSU Phase I      </a:t>
            </a:r>
          </a:p>
          <a:p>
            <a:pPr lvl="1">
              <a:spcAft>
                <a:spcPct val="25000"/>
              </a:spcAft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2013-2015: BSU Phase II </a:t>
            </a:r>
          </a:p>
          <a:p>
            <a:pPr lvl="2">
              <a:spcAft>
                <a:spcPct val="25000"/>
              </a:spcAft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Rescheduled for 2014 – 2017 </a:t>
            </a:r>
          </a:p>
          <a:p>
            <a:pPr lvl="2">
              <a:spcAft>
                <a:spcPct val="25000"/>
              </a:spcAft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After review of the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</a:rPr>
              <a:t>programme</a:t>
            </a:r>
            <a:endParaRPr lang="en-US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 descr="BSUHH_4-farve_logo_4_platforme_RGB halv størrel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609600"/>
            <a:ext cx="3432381" cy="9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915400" cy="792088"/>
          </a:xfrm>
        </p:spPr>
        <p:txBody>
          <a:bodyPr/>
          <a:lstStyle/>
          <a:p>
            <a:r>
              <a:rPr lang="en-GB" dirty="0" smtClean="0"/>
              <a:t>Four thematic BSU platforms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8890" y="2590800"/>
            <a:ext cx="8915400" cy="3849291"/>
          </a:xfrm>
        </p:spPr>
        <p:txBody>
          <a:bodyPr anchor="ctr">
            <a:normAutofit lnSpcReduction="10000"/>
          </a:bodyPr>
          <a:lstStyle/>
          <a:p>
            <a:pPr marL="627063" indent="-271463" defTabSz="723900" eaLnBrk="1" hangingPunct="1">
              <a:tabLst>
                <a:tab pos="627063" algn="l"/>
              </a:tabLst>
            </a:pPr>
            <a:r>
              <a:rPr lang="en-GB" sz="2800" dirty="0" smtClean="0"/>
              <a:t>Stability, Democracy and Rights </a:t>
            </a:r>
          </a:p>
          <a:p>
            <a:pPr marL="627063" indent="-271463" defTabSz="723900" eaLnBrk="1" hangingPunct="1">
              <a:tabLst>
                <a:tab pos="627063" algn="l"/>
              </a:tabLst>
            </a:pPr>
            <a:r>
              <a:rPr lang="en-GB" sz="2800" dirty="0" smtClean="0"/>
              <a:t>Growth and Employment </a:t>
            </a:r>
          </a:p>
          <a:p>
            <a:pPr marL="627063" indent="-271463" defTabSz="723900" eaLnBrk="1" hangingPunct="1">
              <a:tabLst>
                <a:tab pos="627063" algn="l"/>
              </a:tabLst>
            </a:pPr>
            <a:r>
              <a:rPr lang="en-GB" sz="2800" dirty="0" smtClean="0"/>
              <a:t>Environment and Climate </a:t>
            </a:r>
          </a:p>
          <a:p>
            <a:pPr marL="627063" indent="-271463" defTabSz="723900" eaLnBrk="1" hangingPunct="1">
              <a:tabLst>
                <a:tab pos="627063" algn="l"/>
              </a:tabLst>
            </a:pPr>
            <a:r>
              <a:rPr lang="en-GB" sz="2800" dirty="0" smtClean="0"/>
              <a:t>Human Health</a:t>
            </a:r>
          </a:p>
          <a:p>
            <a:pPr eaLnBrk="1" hangingPunct="1">
              <a:buNone/>
            </a:pPr>
            <a:endParaRPr lang="en-GB" sz="2400" dirty="0" smtClean="0"/>
          </a:p>
          <a:p>
            <a:pPr eaLnBrk="1" hangingPunct="1">
              <a:buNone/>
            </a:pPr>
            <a:r>
              <a:rPr lang="en-GB" sz="2400" dirty="0" smtClean="0"/>
              <a:t>	The aim is to establish close collaboration and interactions within, across and between platforms.</a:t>
            </a:r>
          </a:p>
          <a:p>
            <a:pPr eaLnBrk="1" hangingPunct="1">
              <a:buNone/>
            </a:pPr>
            <a:endParaRPr lang="en-GB" sz="2400" dirty="0"/>
          </a:p>
          <a:p>
            <a:pPr eaLnBrk="1" hangingPunct="1">
              <a:buNone/>
            </a:pP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Integrated approach, platforms merged where necessary</a:t>
            </a:r>
          </a:p>
          <a:p>
            <a:pPr eaLnBrk="1" hangingPunct="1">
              <a:spcAft>
                <a:spcPct val="25000"/>
              </a:spcAft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 descr="BSUHH_4-farve_logo_4_platforme_RGB halv størrel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685800"/>
            <a:ext cx="3432381" cy="9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9F39E-4A7B-40AA-A06A-8370A95FA71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346075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BSU partners in Africa and Nepal (Phases l and II)</a:t>
            </a:r>
          </a:p>
        </p:txBody>
      </p:sp>
      <p:graphicFrame>
        <p:nvGraphicFramePr>
          <p:cNvPr id="1643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87302"/>
              </p:ext>
            </p:extLst>
          </p:nvPr>
        </p:nvGraphicFramePr>
        <p:xfrm>
          <a:off x="152400" y="1066800"/>
          <a:ext cx="9601198" cy="4835462"/>
        </p:xfrm>
        <a:graphic>
          <a:graphicData uri="http://schemas.openxmlformats.org/drawingml/2006/table">
            <a:tbl>
              <a:tblPr/>
              <a:tblGrid>
                <a:gridCol w="1345962"/>
                <a:gridCol w="2063809"/>
                <a:gridCol w="2063809"/>
                <a:gridCol w="2063809"/>
                <a:gridCol w="2063809"/>
              </a:tblGrid>
              <a:tr h="928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Country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Stability, Democracy &amp; Rights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Growth &amp; Employment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Environment &amp; Climate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Human Health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600"/>
                    </a:solidFill>
                  </a:tcPr>
                </a:tc>
              </a:tr>
              <a:tr h="742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Ghana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Ghana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Kwame Nkrumah Uni. of Science &amp; Technology, KNUST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Ghana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KNUST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Ghana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KNUST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00"/>
                    </a:solidFill>
                  </a:tcPr>
                </a:tc>
              </a:tr>
              <a:tr h="364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Kenya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Maseno University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00"/>
                    </a:solidFill>
                  </a:tcPr>
                </a:tc>
              </a:tr>
              <a:tr h="456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Tanzania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Dar es Salaam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Sokoine University of Agriculture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University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Dar es Salaam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Sokoine  University of Agriculture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Kilimanjaro Christian Medical Center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National Institute for Medical Research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State University of Zanzibar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Zanzibar College of Health Sciences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00"/>
                    </a:solidFill>
                  </a:tcPr>
                </a:tc>
              </a:tr>
              <a:tr h="373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Uganda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Gulu University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Nepal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Tribhuvan   University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bsuhh.org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49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915400" cy="869032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Platform on Human Health partners in Denmark 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06506" y="2420889"/>
            <a:ext cx="8915400" cy="3705275"/>
          </a:xfrm>
        </p:spPr>
        <p:txBody>
          <a:bodyPr anchor="ctr">
            <a:normAutofit fontScale="92500" lnSpcReduction="20000"/>
          </a:bodyPr>
          <a:lstStyle/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Aalborg University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Aarhus University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Roskilde University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Technical University of Denmark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University of Copenhagen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University of Southern Denmark</a:t>
            </a:r>
          </a:p>
          <a:p>
            <a:pPr marL="1350963" indent="-273050"/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  <a:p>
            <a:pPr marL="1077913" indent="0">
              <a:buNone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PARTNERING WITH NORTHERN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UNIVERSITIES FOR PHASE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II WILL TAKE PLACE EARLY 2014</a:t>
            </a:r>
            <a:endParaRPr lang="da-DK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50963" indent="-27305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BSUHH_4-farve_logo_4_platforme_RGB halv størrelse.jpg"/>
          <p:cNvPicPr>
            <a:picLocks noChangeAspect="1"/>
          </p:cNvPicPr>
          <p:nvPr/>
        </p:nvPicPr>
        <p:blipFill rotWithShape="1">
          <a:blip r:embed="rId3" cstate="print"/>
          <a:srcRect r="67070"/>
          <a:stretch/>
        </p:blipFill>
        <p:spPr>
          <a:xfrm>
            <a:off x="4191000" y="838200"/>
            <a:ext cx="1130300" cy="9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915400" cy="79208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ACTIVITIES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5300" y="2276873"/>
            <a:ext cx="8915400" cy="3849291"/>
          </a:xfrm>
        </p:spPr>
        <p:txBody>
          <a:bodyPr anchor="ctr"/>
          <a:lstStyle/>
          <a:p>
            <a:pPr marL="0" indent="0">
              <a:buNone/>
            </a:pPr>
            <a:r>
              <a:rPr lang="en-US" sz="2800" dirty="0" smtClean="0"/>
              <a:t>Focus on strengthening capacities in relation to </a:t>
            </a:r>
            <a:r>
              <a:rPr lang="en-US" sz="2800" b="1" dirty="0" smtClean="0"/>
              <a:t>research based education, health research, and dissemination</a:t>
            </a:r>
            <a:r>
              <a:rPr lang="en-US" sz="2800" dirty="0" smtClean="0"/>
              <a:t>. The main areas of activities include:</a:t>
            </a:r>
          </a:p>
          <a:p>
            <a:pPr marL="627063" indent="-271463"/>
            <a:r>
              <a:rPr lang="en-US" sz="2400" dirty="0" smtClean="0"/>
              <a:t>Development of postgraduate courses and support to PhD and MSc projects</a:t>
            </a:r>
          </a:p>
          <a:p>
            <a:pPr marL="627063" indent="-271463"/>
            <a:r>
              <a:rPr lang="en-US" sz="2400" dirty="0" smtClean="0"/>
              <a:t>Enabling Research Environment</a:t>
            </a:r>
          </a:p>
          <a:p>
            <a:pPr marL="627063" indent="-271463"/>
            <a:r>
              <a:rPr lang="en-US" sz="2400" dirty="0" smtClean="0"/>
              <a:t>Institutional Capacity Building</a:t>
            </a:r>
          </a:p>
          <a:p>
            <a:pPr marL="627063" indent="-271463">
              <a:buNone/>
            </a:pPr>
            <a:r>
              <a:rPr lang="en-US" sz="2400" dirty="0" smtClean="0"/>
              <a:t>	Incl. networking, communication, dissemination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err="1" smtClean="0"/>
              <a:t>bsuhh.org</a:t>
            </a:r>
            <a:endParaRPr lang="da-DK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F40F-0D0A-4F62-BE03-43E1EF2EE83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2" name="Picture 11" descr="BSUHH_4-farve_logo_4_platforme_RGB halv størrel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867498"/>
            <a:ext cx="3432381" cy="9563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48200" y="13901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Phase II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362200"/>
            <a:ext cx="48006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en-US" sz="2900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 July 2013</a:t>
            </a:r>
          </a:p>
          <a:p>
            <a:pPr lvl="1"/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DANIDA initiative </a:t>
            </a:r>
          </a:p>
          <a:p>
            <a:pPr lvl="1"/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To get the most suitable support to strengthen the research capacity</a:t>
            </a:r>
          </a:p>
          <a:p>
            <a:pPr lvl="1"/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Current structure was  </a:t>
            </a:r>
          </a:p>
          <a:p>
            <a:pPr lvl="2"/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Too complex and administratively cumbersome</a:t>
            </a:r>
          </a:p>
          <a:p>
            <a:pPr lvl="1"/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Redesign the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programme</a:t>
            </a:r>
            <a:endParaRPr lang="en-US" sz="23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Lean, focus, and southern driven</a:t>
            </a:r>
          </a:p>
          <a:p>
            <a:pPr marL="914400" lvl="2" indent="0">
              <a:buNone/>
            </a:pPr>
            <a:endParaRPr lang="en-US" sz="23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2900" dirty="0" smtClean="0">
                <a:solidFill>
                  <a:schemeClr val="tx2">
                    <a:lumMod val="75000"/>
                  </a:schemeClr>
                </a:solidFill>
              </a:rPr>
              <a:t>IMMEDIATE OBJECTIVES </a:t>
            </a:r>
          </a:p>
          <a:p>
            <a:pPr lvl="2"/>
            <a:r>
              <a:rPr lang="en-GB" sz="2600" b="1" dirty="0">
                <a:solidFill>
                  <a:schemeClr val="tx2">
                    <a:lumMod val="75000"/>
                  </a:schemeClr>
                </a:solidFill>
              </a:rPr>
              <a:t>Strengthen institutional capacity to deliver quality research and PhD </a:t>
            </a:r>
            <a:r>
              <a:rPr lang="en-GB" sz="2600" b="1" dirty="0" smtClean="0">
                <a:solidFill>
                  <a:schemeClr val="tx2">
                    <a:lumMod val="75000"/>
                  </a:schemeClr>
                </a:solidFill>
              </a:rPr>
              <a:t>education</a:t>
            </a:r>
          </a:p>
          <a:p>
            <a:pPr lvl="2"/>
            <a:r>
              <a:rPr lang="en-GB" sz="2600" b="1" dirty="0">
                <a:solidFill>
                  <a:schemeClr val="tx2">
                    <a:lumMod val="75000"/>
                  </a:schemeClr>
                </a:solidFill>
              </a:rPr>
              <a:t>Strengthen university-wide services and facilities that support </a:t>
            </a:r>
            <a:r>
              <a:rPr lang="en-GB" sz="2600" b="1" dirty="0" smtClean="0">
                <a:solidFill>
                  <a:schemeClr val="tx2">
                    <a:lumMod val="75000"/>
                  </a:schemeClr>
                </a:solidFill>
              </a:rPr>
              <a:t>research</a:t>
            </a: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286000"/>
            <a:ext cx="471805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16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– 17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Sept 2013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Visit of the DANIDA consultant to Southern institutions 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Dialogue 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Formulation of the new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programme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Good documentation of results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October 2013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Submission of the draft to DANIDA from Southern Institutions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25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October 2013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Additional information needed to DANIDA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AT PRESENT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DANIDA reviewing the proposed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programmes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and feedback in January 2013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6" descr="BSUHH_4-farve_logo_4_platforme_RGB halv størrelse.jpg"/>
          <p:cNvPicPr>
            <a:picLocks noChangeAspect="1"/>
          </p:cNvPicPr>
          <p:nvPr/>
        </p:nvPicPr>
        <p:blipFill rotWithShape="1">
          <a:blip r:embed="rId2" cstate="print"/>
          <a:srcRect r="67070"/>
          <a:stretch/>
        </p:blipFill>
        <p:spPr>
          <a:xfrm>
            <a:off x="6781800" y="867498"/>
            <a:ext cx="1130300" cy="956398"/>
          </a:xfrm>
          <a:prstGeom prst="rect">
            <a:avLst/>
          </a:prstGeom>
        </p:spPr>
      </p:pic>
      <p:pic>
        <p:nvPicPr>
          <p:cNvPr id="8" name="Picture 7" descr="BSUHH_4-farve_logo_4_platforme_RGB halv størrel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4419" y="867498"/>
            <a:ext cx="3432381" cy="95639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876800" y="1390134"/>
            <a:ext cx="1676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69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616</Words>
  <Application>Microsoft Office PowerPoint</Application>
  <PresentationFormat>A4 Paper (210x297 mm)</PresentationFormat>
  <Paragraphs>186</Paragraphs>
  <Slides>13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BUILDING STRONGER UNIVERSITIES IN DEVELOPING COUNTRIES  (BSU)    Gibson Kibiki</vt:lpstr>
      <vt:lpstr>Vision</vt:lpstr>
      <vt:lpstr>Background</vt:lpstr>
      <vt:lpstr>Background</vt:lpstr>
      <vt:lpstr>Four thematic BSU platforms</vt:lpstr>
      <vt:lpstr>BSU partners in Africa and Nepal (Phases l and II)</vt:lpstr>
      <vt:lpstr>Platform on Human Health partners in Denmark </vt:lpstr>
      <vt:lpstr>ACTIVITIES</vt:lpstr>
      <vt:lpstr>Phase II</vt:lpstr>
      <vt:lpstr>BSU partners in Africa and Nepal (Phases l and II)</vt:lpstr>
      <vt:lpstr>Platform on Human Health partners in Denmark </vt:lpstr>
      <vt:lpstr>Funding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Gudy</dc:creator>
  <cp:lastModifiedBy>Gibson</cp:lastModifiedBy>
  <cp:revision>17</cp:revision>
  <dcterms:created xsi:type="dcterms:W3CDTF">2012-03-26T06:15:14Z</dcterms:created>
  <dcterms:modified xsi:type="dcterms:W3CDTF">2013-11-27T05:21:11Z</dcterms:modified>
</cp:coreProperties>
</file>