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394" r:id="rId3"/>
    <p:sldId id="372" r:id="rId4"/>
    <p:sldId id="365" r:id="rId5"/>
    <p:sldId id="348" r:id="rId6"/>
    <p:sldId id="351" r:id="rId7"/>
    <p:sldId id="366" r:id="rId8"/>
    <p:sldId id="264" r:id="rId9"/>
    <p:sldId id="374" r:id="rId10"/>
    <p:sldId id="371" r:id="rId11"/>
    <p:sldId id="321" r:id="rId12"/>
    <p:sldId id="322" r:id="rId13"/>
    <p:sldId id="266" r:id="rId14"/>
    <p:sldId id="380" r:id="rId15"/>
    <p:sldId id="305" r:id="rId16"/>
    <p:sldId id="379" r:id="rId17"/>
    <p:sldId id="387" r:id="rId18"/>
    <p:sldId id="395" r:id="rId19"/>
    <p:sldId id="396" r:id="rId20"/>
    <p:sldId id="397" r:id="rId21"/>
    <p:sldId id="278" r:id="rId22"/>
    <p:sldId id="282" r:id="rId23"/>
    <p:sldId id="385" r:id="rId24"/>
    <p:sldId id="359" r:id="rId25"/>
    <p:sldId id="283" r:id="rId26"/>
    <p:sldId id="285" r:id="rId27"/>
    <p:sldId id="336" r:id="rId28"/>
    <p:sldId id="296" r:id="rId29"/>
    <p:sldId id="297" r:id="rId30"/>
    <p:sldId id="299" r:id="rId31"/>
    <p:sldId id="388" r:id="rId32"/>
    <p:sldId id="389" r:id="rId33"/>
    <p:sldId id="390" r:id="rId34"/>
    <p:sldId id="386" r:id="rId35"/>
    <p:sldId id="391" r:id="rId36"/>
    <p:sldId id="344" r:id="rId37"/>
    <p:sldId id="345"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2" autoAdjust="0"/>
  </p:normalViewPr>
  <p:slideViewPr>
    <p:cSldViewPr>
      <p:cViewPr varScale="1">
        <p:scale>
          <a:sx n="87" d="100"/>
          <a:sy n="87" d="100"/>
        </p:scale>
        <p:origin x="-10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02A6B82-B2C4-4D51-8B90-EED07A7D0D16}" type="datetimeFigureOut">
              <a:rPr lang="en-US" smtClean="0"/>
              <a:pPr/>
              <a:t>11/28/2013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9EFC919-D112-48F4-8AA6-4B62A8996F99}" type="slidenum">
              <a:rPr lang="en-US" smtClean="0"/>
              <a:pPr/>
              <a:t>‹#›</a:t>
            </a:fld>
            <a:endParaRPr lang="en-US"/>
          </a:p>
        </p:txBody>
      </p:sp>
    </p:spTree>
    <p:extLst>
      <p:ext uri="{BB962C8B-B14F-4D97-AF65-F5344CB8AC3E}">
        <p14:creationId xmlns:p14="http://schemas.microsoft.com/office/powerpoint/2010/main" val="2467705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A89B4D-E0D2-4771-B5D9-53A77D120914}" type="datetimeFigureOut">
              <a:rPr lang="en-US" smtClean="0"/>
              <a:pPr/>
              <a:t>11/28/2013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0A1FB5-475B-4D77-A0F7-9B1A9B0CD863}" type="slidenum">
              <a:rPr lang="en-US" smtClean="0"/>
              <a:pPr/>
              <a:t>‹#›</a:t>
            </a:fld>
            <a:endParaRPr lang="en-US"/>
          </a:p>
        </p:txBody>
      </p:sp>
    </p:spTree>
    <p:extLst>
      <p:ext uri="{BB962C8B-B14F-4D97-AF65-F5344CB8AC3E}">
        <p14:creationId xmlns:p14="http://schemas.microsoft.com/office/powerpoint/2010/main" val="312307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A1FB5-475B-4D77-A0F7-9B1A9B0CD863}" type="slidenum">
              <a:rPr lang="en-US" smtClean="0"/>
              <a:pPr/>
              <a:t>5</a:t>
            </a:fld>
            <a:endParaRPr lang="en-US"/>
          </a:p>
        </p:txBody>
      </p:sp>
    </p:spTree>
    <p:extLst>
      <p:ext uri="{BB962C8B-B14F-4D97-AF65-F5344CB8AC3E}">
        <p14:creationId xmlns:p14="http://schemas.microsoft.com/office/powerpoint/2010/main" val="4774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A1FB5-475B-4D77-A0F7-9B1A9B0CD863}" type="slidenum">
              <a:rPr lang="en-US" smtClean="0"/>
              <a:pPr/>
              <a:t>23</a:t>
            </a:fld>
            <a:endParaRPr lang="en-US"/>
          </a:p>
        </p:txBody>
      </p:sp>
    </p:spTree>
    <p:extLst>
      <p:ext uri="{BB962C8B-B14F-4D97-AF65-F5344CB8AC3E}">
        <p14:creationId xmlns:p14="http://schemas.microsoft.com/office/powerpoint/2010/main" val="399091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194830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292867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386897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301063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163345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301717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407090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275986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293967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84201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E4264-A135-4D72-9BCE-B0660F2092B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AE0C2-CC01-4C64-A4C0-FB0ED6B0B364}" type="slidenum">
              <a:rPr lang="en-US" smtClean="0"/>
              <a:pPr/>
              <a:t>‹#›</a:t>
            </a:fld>
            <a:endParaRPr lang="en-US"/>
          </a:p>
        </p:txBody>
      </p:sp>
    </p:spTree>
    <p:extLst>
      <p:ext uri="{BB962C8B-B14F-4D97-AF65-F5344CB8AC3E}">
        <p14:creationId xmlns:p14="http://schemas.microsoft.com/office/powerpoint/2010/main" val="340180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4264-A135-4D72-9BCE-B0660F2092B9}" type="datetimeFigureOut">
              <a:rPr lang="en-US" smtClean="0"/>
              <a:pPr/>
              <a:t>11/28/2013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AE0C2-CC01-4C64-A4C0-FB0ED6B0B364}" type="slidenum">
              <a:rPr lang="en-US" smtClean="0"/>
              <a:pPr/>
              <a:t>‹#›</a:t>
            </a:fld>
            <a:endParaRPr lang="en-US"/>
          </a:p>
        </p:txBody>
      </p:sp>
    </p:spTree>
    <p:extLst>
      <p:ext uri="{BB962C8B-B14F-4D97-AF65-F5344CB8AC3E}">
        <p14:creationId xmlns:p14="http://schemas.microsoft.com/office/powerpoint/2010/main" val="178926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hyperlink" Target="http://www.google.com/imgres?imgurl=http://www.hcs.harvard.edu/heen/hsph_logo.png&amp;imgrefurl=http://www.hcs.harvard.edu/heen/orgs.html&amp;usg=__HpIAazjcGb3a3bCNgUBMS3YEtqU=&amp;h=175&amp;w=150&amp;sz=22&amp;hl=en&amp;start=2&amp;zoom=1&amp;tbnid=79-aLPpcOLm2FM:&amp;tbnh=100&amp;tbnw=86&amp;ei=7IFXT8XQK6nM2AXphsXRDg&amp;prev=/images?q=hsph+logo&amp;hl=en&amp;sa=X&amp;gbv=2&amp;tbm=isch&amp;itbs=1"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ekir.de/sipcc/images/moshi/kcmc-logo.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google.com/imgres?imgurl=http://www.hcs.harvard.edu/heen/hsph_logo.png&amp;imgrefurl=http://www.hcs.harvard.edu/heen/orgs.html&amp;usg=__HpIAazjcGb3a3bCNgUBMS3YEtqU=&amp;h=175&amp;w=150&amp;sz=22&amp;hl=en&amp;start=2&amp;zoom=1&amp;tbnid=79-aLPpcOLm2FM:&amp;tbnh=100&amp;tbnw=86&amp;ei=7IFXT8XQK6nM2AXphsXRDg&amp;prev=/images?q=hsph+logo&amp;hl=en&amp;sa=X&amp;gbv=2&amp;tbm=isch&amp;itbs=1" TargetMode="External"/><Relationship Id="rId7"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ekir.de/sipcc/images/moshi/kcmc-logo.jpg" TargetMode="Externa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dirty="0" smtClean="0">
                <a:latin typeface="Trebuchet MS" pitchFamily="34" charset="0"/>
                <a:cs typeface="Times New Roman" pitchFamily="18" charset="0"/>
              </a:rPr>
              <a:t>HIV-1 pol diversity  and drug resistance mutations among female bar and hotel workers in Northern Tanzania </a:t>
            </a:r>
            <a:endParaRPr lang="en-US" sz="3200" dirty="0">
              <a:latin typeface="Trebuchet MS" pitchFamily="34" charset="0"/>
              <a:cs typeface="Times New Roman" pitchFamily="18" charset="0"/>
            </a:endParaRPr>
          </a:p>
        </p:txBody>
      </p:sp>
      <p:sp>
        <p:nvSpPr>
          <p:cNvPr id="3" name="Subtitle 2"/>
          <p:cNvSpPr>
            <a:spLocks noGrp="1"/>
          </p:cNvSpPr>
          <p:nvPr>
            <p:ph type="subTitle" idx="1"/>
          </p:nvPr>
        </p:nvSpPr>
        <p:spPr/>
        <p:txBody>
          <a:bodyPr>
            <a:normAutofit fontScale="92500"/>
          </a:bodyPr>
          <a:lstStyle/>
          <a:p>
            <a:r>
              <a:rPr lang="en-US" sz="2800" dirty="0" smtClean="0">
                <a:latin typeface="Trebuchet MS" pitchFamily="34" charset="0"/>
              </a:rPr>
              <a:t>Ireen Kiwelu</a:t>
            </a:r>
          </a:p>
          <a:p>
            <a:r>
              <a:rPr lang="en-US" sz="2800" dirty="0" smtClean="0">
                <a:latin typeface="Trebuchet MS" pitchFamily="34" charset="0"/>
              </a:rPr>
              <a:t>Kilimanjaro International PhD symposium</a:t>
            </a:r>
          </a:p>
          <a:p>
            <a:r>
              <a:rPr lang="en-US" sz="2800" dirty="0" smtClean="0">
                <a:latin typeface="Trebuchet MS" pitchFamily="34" charset="0"/>
              </a:rPr>
              <a:t>KCMC, Nov 28, 2013</a:t>
            </a:r>
            <a:endParaRPr lang="en-US" sz="2800" dirty="0">
              <a:latin typeface="Trebuchet MS" pitchFamily="34" charset="0"/>
            </a:endParaRPr>
          </a:p>
        </p:txBody>
      </p:sp>
      <p:pic>
        <p:nvPicPr>
          <p:cNvPr id="4" name="Picture 2" descr="http://t2.gstatic.com/images?q=tbn:ANd9GcSwYMNVF1L1zjM0hgGSrGfpcf9cVKL2h8wA5jWCGLsN13WVo4B024aU2Q">
            <a:hlinkClick r:id="rId2"/>
          </p:cNvPr>
          <p:cNvPicPr>
            <a:picLocks noChangeAspect="1" noChangeArrowheads="1"/>
          </p:cNvPicPr>
          <p:nvPr/>
        </p:nvPicPr>
        <p:blipFill>
          <a:blip r:embed="rId3" cstate="print"/>
          <a:srcRect/>
          <a:stretch>
            <a:fillRect/>
          </a:stretch>
        </p:blipFill>
        <p:spPr bwMode="auto">
          <a:xfrm>
            <a:off x="7805056" y="-9083"/>
            <a:ext cx="1186543" cy="926971"/>
          </a:xfrm>
          <a:prstGeom prst="rect">
            <a:avLst/>
          </a:prstGeom>
          <a:noFill/>
        </p:spPr>
      </p:pic>
      <p:pic>
        <p:nvPicPr>
          <p:cNvPr id="5" name="Picture 2" descr="See full size image">
            <a:hlinkClick r:id="rId4"/>
          </p:cNvPr>
          <p:cNvPicPr>
            <a:picLocks noChangeAspect="1" noChangeArrowheads="1"/>
          </p:cNvPicPr>
          <p:nvPr/>
        </p:nvPicPr>
        <p:blipFill>
          <a:blip r:embed="rId5" cstate="print"/>
          <a:srcRect/>
          <a:stretch>
            <a:fillRect/>
          </a:stretch>
        </p:blipFill>
        <p:spPr bwMode="auto">
          <a:xfrm>
            <a:off x="44086" y="-9083"/>
            <a:ext cx="1556113" cy="899908"/>
          </a:xfrm>
          <a:prstGeom prst="rect">
            <a:avLst/>
          </a:prstGeom>
          <a:noFill/>
        </p:spPr>
      </p:pic>
      <p:pic>
        <p:nvPicPr>
          <p:cNvPr id="1026" name="Picture 2" descr="Kilimanjaro Christian Medical University College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0"/>
            <a:ext cx="1447800" cy="9904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43" t="22944" r="20833" b="22078"/>
          <a:stretch/>
        </p:blipFill>
        <p:spPr bwMode="auto">
          <a:xfrm>
            <a:off x="2743200" y="-9083"/>
            <a:ext cx="1524000" cy="91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320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779463" y="533400"/>
            <a:ext cx="7583487" cy="1066800"/>
          </a:xfrm>
        </p:spPr>
        <p:txBody>
          <a:bodyPr>
            <a:normAutofit/>
          </a:bodyPr>
          <a:lstStyle/>
          <a:p>
            <a:r>
              <a:rPr lang="en-US" sz="2800" dirty="0" smtClean="0">
                <a:latin typeface="Trebuchet MS" panose="020B0603020202020204" pitchFamily="34" charset="0"/>
              </a:rPr>
              <a:t>HIV-1 Prevalence among Women Bar / Hotel workers in </a:t>
            </a:r>
            <a:r>
              <a:rPr lang="en-US" sz="2800" dirty="0" err="1" smtClean="0">
                <a:latin typeface="Trebuchet MS" panose="020B0603020202020204" pitchFamily="34" charset="0"/>
              </a:rPr>
              <a:t>Moshi</a:t>
            </a:r>
            <a:r>
              <a:rPr lang="en-US" sz="2800" dirty="0" smtClean="0">
                <a:latin typeface="Trebuchet MS" panose="020B0603020202020204" pitchFamily="34" charset="0"/>
              </a:rPr>
              <a:t> town</a:t>
            </a:r>
          </a:p>
        </p:txBody>
      </p:sp>
      <p:graphicFrame>
        <p:nvGraphicFramePr>
          <p:cNvPr id="23603" name="Group 51"/>
          <p:cNvGraphicFramePr>
            <a:graphicFrameLocks noGrp="1"/>
          </p:cNvGraphicFramePr>
          <p:nvPr>
            <p:ph idx="1"/>
            <p:extLst>
              <p:ext uri="{D42A27DB-BD31-4B8C-83A1-F6EECF244321}">
                <p14:modId xmlns:p14="http://schemas.microsoft.com/office/powerpoint/2010/main" val="3215611031"/>
              </p:ext>
            </p:extLst>
          </p:nvPr>
        </p:nvGraphicFramePr>
        <p:xfrm>
          <a:off x="779463" y="1905000"/>
          <a:ext cx="7583487" cy="3577590"/>
        </p:xfrm>
        <a:graphic>
          <a:graphicData uri="http://schemas.openxmlformats.org/drawingml/2006/table">
            <a:tbl>
              <a:tblPr/>
              <a:tblGrid>
                <a:gridCol w="820737"/>
                <a:gridCol w="1524000"/>
                <a:gridCol w="1600200"/>
                <a:gridCol w="1447800"/>
                <a:gridCol w="762000"/>
                <a:gridCol w="1428750"/>
              </a:tblGrid>
              <a:tr h="568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rebuchet MS" pitchFamily="34" charset="0"/>
                        </a:rPr>
                        <a:t>Study No.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Trebuchet MS"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rPr>
                        <a:t>Year of Sampling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rPr>
                        <a:t>Study Design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rPr>
                        <a:t>Study Population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rPr>
                        <a:t>HIV-1 Prevalence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2000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Cross-sectional study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(Pilot Study)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Men and Women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519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rPr>
                        <a:t> 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371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pitchFamily="34" charset="0"/>
                        </a:rPr>
                        <a:t>Women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pitchFamily="34" charset="0"/>
                        </a:rPr>
                        <a:t>312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pitchFamily="34" charset="0"/>
                        </a:rPr>
                        <a:t>26.3%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r>
              <a:tr h="371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207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rPr>
                        <a:t> 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rPr>
                        <a:t>2002 / 2005*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Prospective cohort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Women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rPr>
                        <a:t>1050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2B2C"/>
                          </a:solidFill>
                          <a:effectLst/>
                          <a:latin typeface="Trebuchet MS" pitchFamily="34" charset="0"/>
                        </a:rPr>
                        <a:t>3.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2B2C"/>
                          </a:solidFill>
                          <a:effectLst/>
                          <a:latin typeface="Trebuchet MS" pitchFamily="34" charset="0"/>
                        </a:rPr>
                        <a:t>2004 / 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2B2C"/>
                          </a:solidFill>
                          <a:effectLst/>
                          <a:latin typeface="Trebuchet MS" pitchFamily="34" charset="0"/>
                        </a:rPr>
                        <a:t>Prospective cohort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2B2C"/>
                          </a:solidFill>
                          <a:effectLst/>
                          <a:latin typeface="Trebuchet MS" pitchFamily="34" charset="0"/>
                        </a:rPr>
                        <a:t>Women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2B2C"/>
                          </a:solidFill>
                          <a:effectLst/>
                          <a:latin typeface="Trebuchet MS" pitchFamily="34" charset="0"/>
                        </a:rPr>
                        <a:t>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2B2C"/>
                          </a:solidFill>
                          <a:effectLst/>
                          <a:latin typeface="Trebuchet MS" pitchFamily="34" charset="0"/>
                        </a:rPr>
                        <a:t> 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bl>
          </a:graphicData>
        </a:graphic>
      </p:graphicFrame>
      <p:sp>
        <p:nvSpPr>
          <p:cNvPr id="23599" name="TextBox 4"/>
          <p:cNvSpPr txBox="1">
            <a:spLocks noChangeArrowheads="1"/>
          </p:cNvSpPr>
          <p:nvPr/>
        </p:nvSpPr>
        <p:spPr bwMode="auto">
          <a:xfrm>
            <a:off x="762000" y="5867400"/>
            <a:ext cx="3839513" cy="369332"/>
          </a:xfrm>
          <a:prstGeom prst="rect">
            <a:avLst/>
          </a:prstGeom>
          <a:noFill/>
          <a:ln w="9525">
            <a:noFill/>
            <a:miter lim="800000"/>
            <a:headEnd/>
            <a:tailEnd/>
          </a:ln>
        </p:spPr>
        <p:txBody>
          <a:bodyPr wrap="none">
            <a:spAutoFit/>
          </a:bodyPr>
          <a:lstStyle/>
          <a:p>
            <a:r>
              <a:rPr lang="en-US" dirty="0">
                <a:solidFill>
                  <a:schemeClr val="bg1"/>
                </a:solidFill>
                <a:latin typeface="Trebuchet MS" pitchFamily="34" charset="0"/>
              </a:rPr>
              <a:t>* </a:t>
            </a:r>
            <a:r>
              <a:rPr lang="en-US" dirty="0" err="1">
                <a:latin typeface="Trebuchet MS" pitchFamily="34" charset="0"/>
              </a:rPr>
              <a:t>Kapiga</a:t>
            </a:r>
            <a:r>
              <a:rPr lang="en-US" dirty="0">
                <a:latin typeface="Trebuchet MS" pitchFamily="34" charset="0"/>
              </a:rPr>
              <a:t> et al., </a:t>
            </a:r>
            <a:r>
              <a:rPr lang="en-US" dirty="0" smtClean="0">
                <a:latin typeface="Trebuchet MS" pitchFamily="34" charset="0"/>
              </a:rPr>
              <a:t>2002</a:t>
            </a:r>
            <a:r>
              <a:rPr lang="en-US" b="1" dirty="0" smtClean="0"/>
              <a:t> ; </a:t>
            </a:r>
            <a:r>
              <a:rPr lang="en-US" b="1" dirty="0" err="1" smtClean="0"/>
              <a:t>Ao</a:t>
            </a:r>
            <a:r>
              <a:rPr lang="en-US" b="1" dirty="0" smtClean="0"/>
              <a:t> et al., 2006</a:t>
            </a:r>
            <a:endParaRPr lang="en-US" dirty="0">
              <a:latin typeface="Trebuchet MS" pitchFamily="34" charset="0"/>
            </a:endParaRPr>
          </a:p>
        </p:txBody>
      </p:sp>
    </p:spTree>
    <p:extLst>
      <p:ext uri="{BB962C8B-B14F-4D97-AF65-F5344CB8AC3E}">
        <p14:creationId xmlns:p14="http://schemas.microsoft.com/office/powerpoint/2010/main" val="3813773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pPr algn="l"/>
            <a:r>
              <a:rPr lang="en-US" sz="3200" dirty="0" smtClean="0">
                <a:latin typeface="Trebuchet MS" pitchFamily="34" charset="0"/>
              </a:rPr>
              <a:t>Study rationale</a:t>
            </a:r>
            <a:endParaRPr lang="en-US" sz="3200" dirty="0">
              <a:latin typeface="Trebuchet MS" pitchFamily="34" charset="0"/>
            </a:endParaRPr>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US" sz="2800" dirty="0" smtClean="0">
                <a:latin typeface="Trebuchet MS" pitchFamily="34" charset="0"/>
              </a:rPr>
              <a:t>Recently we reported that HIV-1 subtypes A1, C, D, inter- and intra-subtype recombinant viruses were prevalent among female bar and hotel workers in northern Tanzania </a:t>
            </a:r>
            <a:r>
              <a:rPr lang="en-US" sz="2800" b="1" dirty="0" smtClean="0">
                <a:latin typeface="Trebuchet MS" pitchFamily="34" charset="0"/>
              </a:rPr>
              <a:t>(Kiwelu et al., 2012 &amp; 2013)</a:t>
            </a:r>
          </a:p>
          <a:p>
            <a:pPr marL="0" indent="0">
              <a:buNone/>
            </a:pPr>
            <a:endParaRPr lang="en-US" sz="2800" dirty="0" smtClean="0">
              <a:latin typeface="Trebuchet MS" pitchFamily="34" charset="0"/>
            </a:endParaRPr>
          </a:p>
          <a:p>
            <a:r>
              <a:rPr lang="en-US" sz="2800" dirty="0" smtClean="0">
                <a:latin typeface="Trebuchet MS" pitchFamily="34" charset="0"/>
              </a:rPr>
              <a:t>Within HIV-1 group M, it has been reported that isolates of subtype D tend to be less susceptible to </a:t>
            </a:r>
            <a:r>
              <a:rPr lang="en-US" sz="2800" dirty="0" err="1" smtClean="0">
                <a:latin typeface="Trebuchet MS" pitchFamily="34" charset="0"/>
              </a:rPr>
              <a:t>zidovudine</a:t>
            </a:r>
            <a:r>
              <a:rPr lang="en-US" sz="2800" dirty="0" smtClean="0">
                <a:latin typeface="Trebuchet MS" pitchFamily="34" charset="0"/>
              </a:rPr>
              <a:t>, lamivudine, </a:t>
            </a:r>
            <a:r>
              <a:rPr lang="en-US" sz="2800" dirty="0" err="1" smtClean="0">
                <a:latin typeface="Trebuchet MS" pitchFamily="34" charset="0"/>
              </a:rPr>
              <a:t>didanosine</a:t>
            </a:r>
            <a:r>
              <a:rPr lang="en-US" sz="2800" dirty="0" smtClean="0">
                <a:latin typeface="Trebuchet MS" pitchFamily="34" charset="0"/>
              </a:rPr>
              <a:t>, </a:t>
            </a:r>
            <a:r>
              <a:rPr lang="en-US" sz="2800" dirty="0" err="1" smtClean="0">
                <a:latin typeface="Trebuchet MS" pitchFamily="34" charset="0"/>
              </a:rPr>
              <a:t>nevirapine</a:t>
            </a:r>
            <a:r>
              <a:rPr lang="en-US" sz="2800" dirty="0" smtClean="0">
                <a:latin typeface="Trebuchet MS" pitchFamily="34" charset="0"/>
              </a:rPr>
              <a:t> and ritonavir </a:t>
            </a:r>
            <a:r>
              <a:rPr lang="en-US" sz="2800" b="1" dirty="0" smtClean="0">
                <a:latin typeface="Trebuchet MS" pitchFamily="34" charset="0"/>
              </a:rPr>
              <a:t>(Palmer et al., 1998)</a:t>
            </a:r>
          </a:p>
          <a:p>
            <a:endParaRPr lang="en-US" sz="2800" b="1" dirty="0" smtClean="0">
              <a:latin typeface="Trebuchet MS" pitchFamily="34" charset="0"/>
            </a:endParaRPr>
          </a:p>
          <a:p>
            <a:r>
              <a:rPr lang="en-US" sz="2800" dirty="0">
                <a:latin typeface="Trebuchet MS" pitchFamily="34" charset="0"/>
              </a:rPr>
              <a:t>It has been reported that some subtype G strains have decreased susceptibility  to PIs </a:t>
            </a:r>
            <a:r>
              <a:rPr lang="en-US" sz="2800" b="1" dirty="0">
                <a:latin typeface="Trebuchet MS" pitchFamily="34" charset="0"/>
              </a:rPr>
              <a:t>(</a:t>
            </a:r>
            <a:r>
              <a:rPr lang="en-US" sz="2800" b="1" dirty="0" err="1">
                <a:latin typeface="Trebuchet MS" pitchFamily="34" charset="0"/>
              </a:rPr>
              <a:t>Vergne</a:t>
            </a:r>
            <a:r>
              <a:rPr lang="en-US" sz="2800" b="1" dirty="0">
                <a:latin typeface="Trebuchet MS" pitchFamily="34" charset="0"/>
              </a:rPr>
              <a:t> et al., 2000)</a:t>
            </a:r>
          </a:p>
          <a:p>
            <a:pPr marL="0" indent="0">
              <a:buNone/>
            </a:pPr>
            <a:endParaRPr lang="en-US" sz="2000" dirty="0">
              <a:latin typeface="Trebuchet MS" pitchFamily="34" charset="0"/>
            </a:endParaRPr>
          </a:p>
          <a:p>
            <a:endParaRPr lang="en-US" sz="2000" b="1" dirty="0">
              <a:latin typeface="Trebuchet MS" pitchFamily="34" charset="0"/>
            </a:endParaRPr>
          </a:p>
        </p:txBody>
      </p:sp>
    </p:spTree>
    <p:extLst>
      <p:ext uri="{BB962C8B-B14F-4D97-AF65-F5344CB8AC3E}">
        <p14:creationId xmlns:p14="http://schemas.microsoft.com/office/powerpoint/2010/main" val="309981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pPr algn="l"/>
            <a:r>
              <a:rPr lang="en-US" sz="3200" dirty="0">
                <a:latin typeface="Trebuchet MS" pitchFamily="34" charset="0"/>
              </a:rPr>
              <a:t>Study rationale</a:t>
            </a:r>
            <a:endParaRPr lang="en-US" sz="3200" dirty="0"/>
          </a:p>
        </p:txBody>
      </p:sp>
      <p:sp>
        <p:nvSpPr>
          <p:cNvPr id="3" name="Content Placeholder 2"/>
          <p:cNvSpPr>
            <a:spLocks noGrp="1"/>
          </p:cNvSpPr>
          <p:nvPr>
            <p:ph idx="1"/>
          </p:nvPr>
        </p:nvSpPr>
        <p:spPr>
          <a:xfrm>
            <a:off x="457200" y="381000"/>
            <a:ext cx="8229600" cy="5943600"/>
          </a:xfrm>
        </p:spPr>
        <p:txBody>
          <a:bodyPr>
            <a:noAutofit/>
          </a:bodyPr>
          <a:lstStyle/>
          <a:p>
            <a:pPr marL="0" indent="0">
              <a:buNone/>
            </a:pPr>
            <a:endParaRPr lang="en-US" sz="2400" dirty="0" smtClean="0">
              <a:latin typeface="Trebuchet MS" pitchFamily="34" charset="0"/>
            </a:endParaRPr>
          </a:p>
          <a:p>
            <a:r>
              <a:rPr lang="en-US" sz="2000" dirty="0" smtClean="0">
                <a:latin typeface="Trebuchet MS" pitchFamily="34" charset="0"/>
              </a:rPr>
              <a:t>However, most drug-resistance mutation studies have focused on HIV-1 subtype B</a:t>
            </a:r>
          </a:p>
          <a:p>
            <a:endParaRPr lang="en-US" sz="2000" dirty="0" smtClean="0">
              <a:latin typeface="Trebuchet MS" pitchFamily="34" charset="0"/>
            </a:endParaRPr>
          </a:p>
          <a:p>
            <a:r>
              <a:rPr lang="en-US" sz="2000" dirty="0">
                <a:latin typeface="Trebuchet MS" pitchFamily="34" charset="0"/>
              </a:rPr>
              <a:t>Limited information is available on non-B HIV-1 subtypes, particularly in regions like Tanzania where HIV-1 multiple subtypes A1, C, D as well as a high number of unique inter- and intra-subtype  recombinant viruses </a:t>
            </a:r>
            <a:r>
              <a:rPr lang="en-US" sz="2000" dirty="0" smtClean="0">
                <a:latin typeface="Trebuchet MS" pitchFamily="34" charset="0"/>
              </a:rPr>
              <a:t>co-circulate</a:t>
            </a:r>
          </a:p>
          <a:p>
            <a:endParaRPr lang="en-US" sz="2000" dirty="0" smtClean="0">
              <a:latin typeface="Trebuchet MS" pitchFamily="34" charset="0"/>
            </a:endParaRPr>
          </a:p>
          <a:p>
            <a:r>
              <a:rPr lang="en-US" sz="2000" dirty="0">
                <a:latin typeface="Trebuchet MS" pitchFamily="34" charset="0"/>
              </a:rPr>
              <a:t>The evolution of drug-resistant  mutations in the non-B HIV-1 epidemic may not necessarily follow the patterns observed in HIV-1B infection </a:t>
            </a:r>
            <a:r>
              <a:rPr lang="en-US" sz="2000" b="1" dirty="0">
                <a:latin typeface="Trebuchet MS" pitchFamily="34" charset="0"/>
              </a:rPr>
              <a:t>(Novitsky et al., 2007)</a:t>
            </a:r>
          </a:p>
          <a:p>
            <a:pPr marL="0" indent="0">
              <a:buNone/>
            </a:pPr>
            <a:endParaRPr lang="en-US" sz="2000" dirty="0" smtClean="0">
              <a:latin typeface="Trebuchet MS" pitchFamily="34" charset="0"/>
            </a:endParaRPr>
          </a:p>
          <a:p>
            <a:r>
              <a:rPr lang="en-US" sz="2000" dirty="0">
                <a:latin typeface="Trebuchet MS" pitchFamily="34" charset="0"/>
              </a:rPr>
              <a:t>It is important to estimate the baseline prevalence of viral mutations and polymorphisms that might be associated with HIV-1 drug resistance in regions with HIV-1 multiple subtypes (non-B subtypes</a:t>
            </a:r>
            <a:r>
              <a:rPr lang="en-US" sz="2000" dirty="0" smtClean="0">
                <a:latin typeface="Trebuchet MS" pitchFamily="34" charset="0"/>
              </a:rPr>
              <a:t>)</a:t>
            </a:r>
            <a:endParaRPr lang="en-US" sz="2000" dirty="0">
              <a:latin typeface="Trebuchet MS" pitchFamily="34" charset="0"/>
            </a:endParaRPr>
          </a:p>
          <a:p>
            <a:pPr marL="0" indent="0">
              <a:buNone/>
            </a:pPr>
            <a:endParaRPr lang="en-US" sz="2000" dirty="0" smtClean="0">
              <a:latin typeface="Trebuchet MS" pitchFamily="34" charset="0"/>
            </a:endParaRPr>
          </a:p>
        </p:txBody>
      </p:sp>
    </p:spTree>
    <p:extLst>
      <p:ext uri="{BB962C8B-B14F-4D97-AF65-F5344CB8AC3E}">
        <p14:creationId xmlns:p14="http://schemas.microsoft.com/office/powerpoint/2010/main" val="1759822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pPr algn="l"/>
            <a:r>
              <a:rPr lang="en-US" sz="3200" dirty="0" smtClean="0">
                <a:latin typeface="Trebuchet MS" pitchFamily="34" charset="0"/>
              </a:rPr>
              <a:t>Study aims</a:t>
            </a:r>
            <a:endParaRPr lang="en-US" sz="3200" dirty="0">
              <a:latin typeface="Trebuchet MS" pitchFamily="34" charset="0"/>
            </a:endParaRPr>
          </a:p>
        </p:txBody>
      </p:sp>
      <p:sp>
        <p:nvSpPr>
          <p:cNvPr id="3" name="Content Placeholder 2"/>
          <p:cNvSpPr>
            <a:spLocks noGrp="1"/>
          </p:cNvSpPr>
          <p:nvPr>
            <p:ph idx="1"/>
          </p:nvPr>
        </p:nvSpPr>
        <p:spPr>
          <a:xfrm>
            <a:off x="457200" y="457201"/>
            <a:ext cx="8229600" cy="3657599"/>
          </a:xfrm>
        </p:spPr>
        <p:txBody>
          <a:bodyPr>
            <a:normAutofit fontScale="92500"/>
          </a:bodyPr>
          <a:lstStyle/>
          <a:p>
            <a:pPr marL="0" indent="0">
              <a:buNone/>
            </a:pPr>
            <a:endParaRPr lang="en-US" dirty="0" smtClean="0"/>
          </a:p>
          <a:p>
            <a:r>
              <a:rPr lang="en-US" sz="2800" dirty="0" smtClean="0">
                <a:latin typeface="Trebuchet MS" pitchFamily="34" charset="0"/>
              </a:rPr>
              <a:t>To determine the prevalence of HIV-1 subtypes and inter-subtype recombinant viruses among </a:t>
            </a:r>
            <a:r>
              <a:rPr lang="en-US" sz="2800" dirty="0">
                <a:latin typeface="Trebuchet MS" pitchFamily="34" charset="0"/>
              </a:rPr>
              <a:t>female bar and hotel workers in Moshi, </a:t>
            </a:r>
            <a:r>
              <a:rPr lang="en-US" sz="2800" dirty="0" smtClean="0">
                <a:latin typeface="Trebuchet MS" pitchFamily="34" charset="0"/>
              </a:rPr>
              <a:t>Tanzania</a:t>
            </a:r>
          </a:p>
          <a:p>
            <a:pPr marL="0" indent="0">
              <a:buNone/>
            </a:pPr>
            <a:endParaRPr lang="en-US" sz="2800" dirty="0">
              <a:latin typeface="Trebuchet MS" pitchFamily="34" charset="0"/>
            </a:endParaRPr>
          </a:p>
          <a:p>
            <a:pPr algn="just"/>
            <a:r>
              <a:rPr lang="en-US" sz="2800" dirty="0" smtClean="0">
                <a:latin typeface="Trebuchet MS" pitchFamily="34" charset="0"/>
              </a:rPr>
              <a:t>To determine the prevalence of HIV-1 drug resistance mutations among HIV-1 treatment naïve female bar and hotel workers in Moshi, Tanzania</a:t>
            </a:r>
          </a:p>
          <a:p>
            <a:pPr algn="just"/>
            <a:endParaRPr lang="en-US" sz="3000" dirty="0" smtClean="0">
              <a:latin typeface="Trebuchet MS" pitchFamily="34" charset="0"/>
            </a:endParaRPr>
          </a:p>
          <a:p>
            <a:pPr algn="just"/>
            <a:endParaRPr lang="en-US" dirty="0"/>
          </a:p>
        </p:txBody>
      </p:sp>
      <p:grpSp>
        <p:nvGrpSpPr>
          <p:cNvPr id="4" name="Group 3"/>
          <p:cNvGrpSpPr/>
          <p:nvPr/>
        </p:nvGrpSpPr>
        <p:grpSpPr>
          <a:xfrm>
            <a:off x="457201" y="4648200"/>
            <a:ext cx="8305800" cy="1828800"/>
            <a:chOff x="1192213" y="3402013"/>
            <a:chExt cx="6759575" cy="2644775"/>
          </a:xfrm>
        </p:grpSpPr>
        <p:pic>
          <p:nvPicPr>
            <p:cNvPr id="5" name="Picture 2"/>
            <p:cNvPicPr>
              <a:picLocks noChangeAspect="1" noChangeArrowheads="1"/>
            </p:cNvPicPr>
            <p:nvPr/>
          </p:nvPicPr>
          <p:blipFill>
            <a:blip r:embed="rId2"/>
            <a:srcRect/>
            <a:stretch>
              <a:fillRect/>
            </a:stretch>
          </p:blipFill>
          <p:spPr bwMode="auto">
            <a:xfrm>
              <a:off x="1192213" y="3402013"/>
              <a:ext cx="6759575" cy="2644775"/>
            </a:xfrm>
            <a:prstGeom prst="rect">
              <a:avLst/>
            </a:prstGeom>
            <a:noFill/>
            <a:ln w="9525">
              <a:noFill/>
              <a:miter lim="800000"/>
              <a:headEnd/>
              <a:tailEnd/>
            </a:ln>
          </p:spPr>
        </p:pic>
        <p:sp>
          <p:nvSpPr>
            <p:cNvPr id="6" name="Rectangle 5"/>
            <p:cNvSpPr/>
            <p:nvPr/>
          </p:nvSpPr>
          <p:spPr>
            <a:xfrm>
              <a:off x="2133600" y="4038600"/>
              <a:ext cx="21336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8241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8229600" cy="1143000"/>
          </a:xfrm>
        </p:spPr>
        <p:txBody>
          <a:bodyPr>
            <a:normAutofit/>
          </a:bodyPr>
          <a:lstStyle/>
          <a:p>
            <a:pPr algn="l"/>
            <a:r>
              <a:rPr lang="en-US" dirty="0" smtClean="0">
                <a:latin typeface="Trebuchet MS" panose="020B0603020202020204" pitchFamily="34" charset="0"/>
              </a:rPr>
              <a:t>Methodology</a:t>
            </a:r>
            <a:endParaRPr lang="en-US" dirty="0">
              <a:latin typeface="Trebuchet MS" panose="020B0603020202020204" pitchFamily="34" charset="0"/>
            </a:endParaRPr>
          </a:p>
        </p:txBody>
      </p:sp>
    </p:spTree>
    <p:extLst>
      <p:ext uri="{BB962C8B-B14F-4D97-AF65-F5344CB8AC3E}">
        <p14:creationId xmlns:p14="http://schemas.microsoft.com/office/powerpoint/2010/main" val="345561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565342" y="1295400"/>
            <a:ext cx="2450541" cy="923330"/>
          </a:xfrm>
          <a:prstGeom prst="rect">
            <a:avLst/>
          </a:prstGeom>
          <a:noFill/>
        </p:spPr>
        <p:txBody>
          <a:bodyPr wrap="square" rtlCol="0">
            <a:spAutoFit/>
          </a:bodyPr>
          <a:lstStyle/>
          <a:p>
            <a:r>
              <a:rPr lang="en-US" dirty="0" smtClean="0">
                <a:latin typeface="Trebuchet MS" panose="020B0603020202020204" pitchFamily="34" charset="0"/>
              </a:rPr>
              <a:t>Blood samples were</a:t>
            </a:r>
          </a:p>
          <a:p>
            <a:r>
              <a:rPr lang="en-US" dirty="0" smtClean="0">
                <a:latin typeface="Trebuchet MS" panose="020B0603020202020204" pitchFamily="34" charset="0"/>
              </a:rPr>
              <a:t>Collected for HIV-1 testing</a:t>
            </a:r>
            <a:endParaRPr lang="en-US" dirty="0">
              <a:latin typeface="Trebuchet MS" panose="020B0603020202020204" pitchFamily="34" charset="0"/>
            </a:endParaRPr>
          </a:p>
        </p:txBody>
      </p:sp>
      <p:sp>
        <p:nvSpPr>
          <p:cNvPr id="38" name="TextBox 37"/>
          <p:cNvSpPr txBox="1"/>
          <p:nvPr/>
        </p:nvSpPr>
        <p:spPr>
          <a:xfrm>
            <a:off x="6565342" y="3326564"/>
            <a:ext cx="2514599" cy="923330"/>
          </a:xfrm>
          <a:prstGeom prst="rect">
            <a:avLst/>
          </a:prstGeom>
          <a:noFill/>
        </p:spPr>
        <p:txBody>
          <a:bodyPr wrap="square" rtlCol="0">
            <a:spAutoFit/>
          </a:bodyPr>
          <a:lstStyle/>
          <a:p>
            <a:r>
              <a:rPr lang="en-US" dirty="0" smtClean="0">
                <a:latin typeface="Trebuchet MS" panose="020B0603020202020204" pitchFamily="34" charset="0"/>
              </a:rPr>
              <a:t>Blood and genital </a:t>
            </a:r>
          </a:p>
          <a:p>
            <a:r>
              <a:rPr lang="en-US" dirty="0" smtClean="0">
                <a:latin typeface="Trebuchet MS" panose="020B0603020202020204" pitchFamily="34" charset="0"/>
              </a:rPr>
              <a:t>Samples collected</a:t>
            </a:r>
          </a:p>
          <a:p>
            <a:r>
              <a:rPr lang="en-US" dirty="0" smtClean="0">
                <a:latin typeface="Trebuchet MS" panose="020B0603020202020204" pitchFamily="34" charset="0"/>
              </a:rPr>
              <a:t>For HIV-1 genotyping</a:t>
            </a:r>
            <a:endParaRPr lang="en-US" dirty="0">
              <a:latin typeface="Trebuchet MS" panose="020B0603020202020204" pitchFamily="34" charset="0"/>
            </a:endParaRPr>
          </a:p>
        </p:txBody>
      </p:sp>
      <p:sp>
        <p:nvSpPr>
          <p:cNvPr id="13" name="TextBox 12"/>
          <p:cNvSpPr txBox="1"/>
          <p:nvPr/>
        </p:nvSpPr>
        <p:spPr>
          <a:xfrm>
            <a:off x="0" y="533400"/>
            <a:ext cx="5943600" cy="461665"/>
          </a:xfrm>
          <a:prstGeom prst="rect">
            <a:avLst/>
          </a:prstGeom>
          <a:noFill/>
        </p:spPr>
        <p:txBody>
          <a:bodyPr wrap="square" rtlCol="0">
            <a:spAutoFit/>
          </a:bodyPr>
          <a:lstStyle/>
          <a:p>
            <a:r>
              <a:rPr lang="en-US" sz="2400" b="1" dirty="0" smtClean="0">
                <a:latin typeface="Trebuchet MS" panose="020B0603020202020204" pitchFamily="34" charset="0"/>
                <a:cs typeface="Arial" pitchFamily="34" charset="0"/>
              </a:rPr>
              <a:t>Study population and design</a:t>
            </a:r>
            <a:endParaRPr lang="en-US" sz="2400" b="1" dirty="0">
              <a:latin typeface="Trebuchet MS" panose="020B0603020202020204" pitchFamily="34" charset="0"/>
              <a:cs typeface="Arial" pitchFamily="34" charset="0"/>
            </a:endParaRPr>
          </a:p>
        </p:txBody>
      </p:sp>
      <p:grpSp>
        <p:nvGrpSpPr>
          <p:cNvPr id="4" name="Group 3"/>
          <p:cNvGrpSpPr/>
          <p:nvPr/>
        </p:nvGrpSpPr>
        <p:grpSpPr>
          <a:xfrm>
            <a:off x="2743200" y="1273629"/>
            <a:ext cx="3657600" cy="5127171"/>
            <a:chOff x="2743200" y="304800"/>
            <a:chExt cx="3657600" cy="5127171"/>
          </a:xfrm>
        </p:grpSpPr>
        <p:sp>
          <p:nvSpPr>
            <p:cNvPr id="2" name="Flowchart: Process 1"/>
            <p:cNvSpPr/>
            <p:nvPr/>
          </p:nvSpPr>
          <p:spPr>
            <a:xfrm>
              <a:off x="2743200" y="304800"/>
              <a:ext cx="3657600" cy="1295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rebuchet MS" panose="020B0603020202020204" pitchFamily="34" charset="0"/>
                </a:rPr>
                <a:t>800 women aged 16-55yrs</a:t>
              </a:r>
            </a:p>
            <a:p>
              <a:pPr algn="ctr"/>
              <a:r>
                <a:rPr lang="en-US" dirty="0" smtClean="0">
                  <a:latin typeface="Trebuchet MS" panose="020B0603020202020204" pitchFamily="34" charset="0"/>
                </a:rPr>
                <a:t>From Dec 2004 to Mar 2007</a:t>
              </a:r>
            </a:p>
            <a:p>
              <a:pPr algn="ctr"/>
              <a:r>
                <a:rPr lang="en-US" dirty="0" smtClean="0">
                  <a:latin typeface="Trebuchet MS" panose="020B0603020202020204" pitchFamily="34" charset="0"/>
                </a:rPr>
                <a:t>Followed quarterly-1year </a:t>
              </a:r>
            </a:p>
            <a:p>
              <a:pPr algn="ctr"/>
              <a:r>
                <a:rPr lang="en-US" dirty="0" smtClean="0">
                  <a:latin typeface="Trebuchet MS" panose="020B0603020202020204" pitchFamily="34" charset="0"/>
                </a:rPr>
                <a:t>Interviewed</a:t>
              </a:r>
            </a:p>
            <a:p>
              <a:pPr algn="ctr"/>
              <a:endParaRPr lang="en-US" dirty="0"/>
            </a:p>
          </p:txBody>
        </p:sp>
        <p:sp>
          <p:nvSpPr>
            <p:cNvPr id="3" name="Flowchart: Process 2"/>
            <p:cNvSpPr/>
            <p:nvPr/>
          </p:nvSpPr>
          <p:spPr>
            <a:xfrm>
              <a:off x="2743201" y="2286000"/>
              <a:ext cx="3570514"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rebuchet MS" panose="020B0603020202020204" pitchFamily="34" charset="0"/>
                </a:rPr>
                <a:t>139 (17%)</a:t>
              </a:r>
            </a:p>
            <a:p>
              <a:pPr algn="ctr"/>
              <a:r>
                <a:rPr lang="en-US" dirty="0" smtClean="0">
                  <a:latin typeface="Trebuchet MS" panose="020B0603020202020204" pitchFamily="34" charset="0"/>
                </a:rPr>
                <a:t>HIV-1 positive</a:t>
              </a:r>
              <a:endParaRPr lang="en-US" dirty="0">
                <a:latin typeface="Trebuchet MS" panose="020B0603020202020204" pitchFamily="34" charset="0"/>
              </a:endParaRPr>
            </a:p>
          </p:txBody>
        </p:sp>
        <p:sp>
          <p:nvSpPr>
            <p:cNvPr id="16" name="Flowchart: Process 15"/>
            <p:cNvSpPr/>
            <p:nvPr/>
          </p:nvSpPr>
          <p:spPr>
            <a:xfrm>
              <a:off x="2756808" y="4288971"/>
              <a:ext cx="3543299" cy="1143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rebuchet MS" panose="020B0603020202020204" pitchFamily="34" charset="0"/>
                </a:rPr>
                <a:t>50 women </a:t>
              </a:r>
            </a:p>
            <a:p>
              <a:pPr algn="ctr"/>
              <a:r>
                <a:rPr lang="en-US" dirty="0" smtClean="0">
                  <a:latin typeface="Trebuchet MS" panose="020B0603020202020204" pitchFamily="34" charset="0"/>
                </a:rPr>
                <a:t>Provided samples in all five time points</a:t>
              </a:r>
            </a:p>
          </p:txBody>
        </p:sp>
        <p:sp>
          <p:nvSpPr>
            <p:cNvPr id="12" name="Down Arrow 11"/>
            <p:cNvSpPr/>
            <p:nvPr/>
          </p:nvSpPr>
          <p:spPr>
            <a:xfrm>
              <a:off x="4419600" y="16002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376058" y="33528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4583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pPr algn="l"/>
            <a:r>
              <a:rPr lang="en-US" sz="3200" dirty="0" smtClean="0">
                <a:latin typeface="Trebuchet MS" panose="020B0603020202020204" pitchFamily="34" charset="0"/>
              </a:rPr>
              <a:t>Laboratory methods</a:t>
            </a:r>
            <a:endParaRPr lang="en-US" sz="3200" dirty="0">
              <a:latin typeface="Trebuchet MS" panose="020B0603020202020204" pitchFamily="34" charset="0"/>
            </a:endParaRPr>
          </a:p>
        </p:txBody>
      </p:sp>
      <p:sp>
        <p:nvSpPr>
          <p:cNvPr id="3" name="Content Placeholder 2"/>
          <p:cNvSpPr>
            <a:spLocks noGrp="1"/>
          </p:cNvSpPr>
          <p:nvPr>
            <p:ph idx="1"/>
          </p:nvPr>
        </p:nvSpPr>
        <p:spPr>
          <a:xfrm>
            <a:off x="457200" y="533400"/>
            <a:ext cx="8229600" cy="6248400"/>
          </a:xfrm>
        </p:spPr>
        <p:txBody>
          <a:bodyPr>
            <a:noAutofit/>
          </a:bodyPr>
          <a:lstStyle/>
          <a:p>
            <a:r>
              <a:rPr lang="en-US" sz="2400" dirty="0" smtClean="0">
                <a:latin typeface="Trebuchet MS" panose="020B0603020202020204" pitchFamily="34" charset="0"/>
              </a:rPr>
              <a:t>A subset of 50 samples collected at early time point from treatment naïve female bar and hotel workers (enrollment) was selected for this study</a:t>
            </a:r>
          </a:p>
          <a:p>
            <a:pPr marL="0" indent="0">
              <a:buNone/>
            </a:pPr>
            <a:endParaRPr lang="en-US" sz="2400" dirty="0" smtClean="0">
              <a:latin typeface="Trebuchet MS" panose="020B0603020202020204" pitchFamily="34" charset="0"/>
            </a:endParaRPr>
          </a:p>
          <a:p>
            <a:r>
              <a:rPr lang="en-US" sz="2400" dirty="0" smtClean="0">
                <a:latin typeface="Trebuchet MS" panose="020B0603020202020204" pitchFamily="34" charset="0"/>
              </a:rPr>
              <a:t>Samples collected in 2005</a:t>
            </a:r>
          </a:p>
          <a:p>
            <a:endParaRPr lang="en-US" sz="2400" dirty="0" smtClean="0">
              <a:latin typeface="Trebuchet MS" panose="020B0603020202020204" pitchFamily="34" charset="0"/>
            </a:endParaRPr>
          </a:p>
          <a:p>
            <a:r>
              <a:rPr lang="en-US" sz="2400" dirty="0" smtClean="0">
                <a:latin typeface="Trebuchet MS" panose="020B0603020202020204" pitchFamily="34" charset="0"/>
              </a:rPr>
              <a:t>A fragment of the HIV-1 </a:t>
            </a:r>
            <a:r>
              <a:rPr lang="en-US" sz="2400" i="1" dirty="0" smtClean="0">
                <a:latin typeface="Trebuchet MS" panose="020B0603020202020204" pitchFamily="34" charset="0"/>
              </a:rPr>
              <a:t>pol </a:t>
            </a:r>
            <a:r>
              <a:rPr lang="en-US" sz="2400" dirty="0" smtClean="0">
                <a:latin typeface="Trebuchet MS" panose="020B0603020202020204" pitchFamily="34" charset="0"/>
              </a:rPr>
              <a:t>gene encoding entire protease and reverse transcriptase  was amplified by SGA/S technique</a:t>
            </a:r>
          </a:p>
          <a:p>
            <a:endParaRPr lang="en-US" sz="2400" dirty="0" smtClean="0">
              <a:latin typeface="Trebuchet MS" panose="020B0603020202020204" pitchFamily="34" charset="0"/>
            </a:endParaRPr>
          </a:p>
          <a:p>
            <a:pPr fontAlgn="auto">
              <a:spcAft>
                <a:spcPts val="0"/>
              </a:spcAft>
              <a:defRPr/>
            </a:pPr>
            <a:r>
              <a:rPr lang="en-US" sz="2400" dirty="0">
                <a:latin typeface="Trebuchet MS" pitchFamily="34" charset="0"/>
              </a:rPr>
              <a:t>HIV-1Subtype  determination</a:t>
            </a:r>
          </a:p>
          <a:p>
            <a:pPr lvl="1">
              <a:buFont typeface="Arial" pitchFamily="34" charset="0"/>
              <a:buChar char="•"/>
              <a:defRPr/>
            </a:pPr>
            <a:r>
              <a:rPr lang="en-US" sz="2400" dirty="0">
                <a:latin typeface="Trebuchet MS" pitchFamily="34" charset="0"/>
              </a:rPr>
              <a:t>Phylogenetic tree analysis – Neighbor-Joining method, Kimura  2-parameter</a:t>
            </a:r>
          </a:p>
          <a:p>
            <a:endParaRPr lang="en-US" sz="2400" dirty="0" smtClean="0">
              <a:latin typeface="Trebuchet MS" panose="020B0603020202020204" pitchFamily="34" charset="0"/>
            </a:endParaRPr>
          </a:p>
          <a:p>
            <a:pPr fontAlgn="auto">
              <a:spcAft>
                <a:spcPts val="0"/>
              </a:spcAft>
              <a:defRPr/>
            </a:pPr>
            <a:r>
              <a:rPr lang="en-US" sz="2400" dirty="0">
                <a:latin typeface="Trebuchet MS" panose="020B0603020202020204" pitchFamily="34" charset="0"/>
              </a:rPr>
              <a:t>Recombinant virus determination: </a:t>
            </a:r>
            <a:r>
              <a:rPr lang="en-US" sz="2000" dirty="0" smtClean="0">
                <a:latin typeface="Trebuchet MS" panose="020B0603020202020204" pitchFamily="34" charset="0"/>
              </a:rPr>
              <a:t>RIP and Simplot analysis</a:t>
            </a:r>
            <a:endParaRPr lang="en-US" sz="2000" dirty="0">
              <a:latin typeface="Trebuchet MS" panose="020B0603020202020204" pitchFamily="34" charset="0"/>
            </a:endParaRPr>
          </a:p>
          <a:p>
            <a:pPr marL="0" indent="0">
              <a:buNone/>
            </a:pPr>
            <a:endParaRPr lang="en-US" sz="2000" dirty="0" smtClean="0"/>
          </a:p>
          <a:p>
            <a:endParaRPr lang="en-US" sz="1400" dirty="0" smtClean="0"/>
          </a:p>
        </p:txBody>
      </p:sp>
    </p:spTree>
    <p:extLst>
      <p:ext uri="{BB962C8B-B14F-4D97-AF65-F5344CB8AC3E}">
        <p14:creationId xmlns:p14="http://schemas.microsoft.com/office/powerpoint/2010/main" val="2920628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Trebuchet MS" panose="020B0603020202020204" pitchFamily="34" charset="0"/>
              </a:rPr>
              <a:t>Drug resistance mutations analysis</a:t>
            </a:r>
            <a:endParaRPr lang="en-US" sz="3200" dirty="0"/>
          </a:p>
        </p:txBody>
      </p:sp>
      <p:sp>
        <p:nvSpPr>
          <p:cNvPr id="3" name="Content Placeholder 2"/>
          <p:cNvSpPr>
            <a:spLocks noGrp="1"/>
          </p:cNvSpPr>
          <p:nvPr>
            <p:ph idx="1"/>
          </p:nvPr>
        </p:nvSpPr>
        <p:spPr/>
        <p:txBody>
          <a:bodyPr>
            <a:normAutofit/>
          </a:bodyPr>
          <a:lstStyle/>
          <a:p>
            <a:r>
              <a:rPr lang="en-US" sz="2400" dirty="0">
                <a:latin typeface="Trebuchet MS" panose="020B0603020202020204" pitchFamily="34" charset="0"/>
              </a:rPr>
              <a:t>PR and RT drug resistance associated  mutations  and </a:t>
            </a:r>
            <a:r>
              <a:rPr lang="en-US" sz="2400" dirty="0" err="1">
                <a:latin typeface="Trebuchet MS" pitchFamily="34" charset="0"/>
              </a:rPr>
              <a:t>polyphophisms</a:t>
            </a:r>
            <a:r>
              <a:rPr lang="en-US" sz="2400" dirty="0">
                <a:latin typeface="Trebuchet MS" pitchFamily="34" charset="0"/>
              </a:rPr>
              <a:t> were analyzed and interpreted by using:</a:t>
            </a:r>
          </a:p>
          <a:p>
            <a:pPr marL="0" indent="0">
              <a:buNone/>
            </a:pPr>
            <a:endParaRPr lang="en-US" sz="2400" dirty="0">
              <a:latin typeface="Trebuchet MS" pitchFamily="34" charset="0"/>
            </a:endParaRPr>
          </a:p>
          <a:p>
            <a:pPr lvl="1">
              <a:buFont typeface="Arial" pitchFamily="34" charset="0"/>
              <a:buChar char="•"/>
            </a:pPr>
            <a:r>
              <a:rPr lang="en-US" sz="2400" dirty="0">
                <a:latin typeface="Trebuchet MS" pitchFamily="34" charset="0"/>
              </a:rPr>
              <a:t>International society –USA (IAS-USA) major mutation list (Johnson et al., 2013)- sequences were translated to amino acids and manually inspected for drug resistance mutations for PR and RT</a:t>
            </a:r>
          </a:p>
          <a:p>
            <a:pPr marL="457200" lvl="1" indent="0">
              <a:buNone/>
            </a:pPr>
            <a:endParaRPr lang="en-US" sz="2400" dirty="0">
              <a:latin typeface="Trebuchet MS" pitchFamily="34" charset="0"/>
            </a:endParaRPr>
          </a:p>
          <a:p>
            <a:pPr lvl="1">
              <a:buFont typeface="Arial" pitchFamily="34" charset="0"/>
              <a:buChar char="•"/>
            </a:pPr>
            <a:r>
              <a:rPr lang="en-US" sz="2400" dirty="0">
                <a:latin typeface="Trebuchet MS" pitchFamily="34" charset="0"/>
              </a:rPr>
              <a:t>Stanford University HIV-1 drug resistance database (http://hivdb6.stanford.edu)</a:t>
            </a:r>
          </a:p>
          <a:p>
            <a:pPr marL="457200" lvl="1" indent="0" fontAlgn="auto">
              <a:spcAft>
                <a:spcPts val="0"/>
              </a:spcAft>
              <a:buNone/>
              <a:defRPr/>
            </a:pPr>
            <a:endParaRPr lang="en-US" sz="2400" dirty="0">
              <a:latin typeface="Trebuchet MS" pitchFamily="34" charset="0"/>
            </a:endParaRPr>
          </a:p>
          <a:p>
            <a:endParaRPr lang="en-US" sz="2400" dirty="0"/>
          </a:p>
        </p:txBody>
      </p:sp>
    </p:spTree>
    <p:extLst>
      <p:ext uri="{BB962C8B-B14F-4D97-AF65-F5344CB8AC3E}">
        <p14:creationId xmlns:p14="http://schemas.microsoft.com/office/powerpoint/2010/main" val="3258936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685800"/>
            <a:ext cx="830580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53200" y="6292334"/>
            <a:ext cx="2406428" cy="369332"/>
          </a:xfrm>
          <a:prstGeom prst="rect">
            <a:avLst/>
          </a:prstGeom>
          <a:noFill/>
        </p:spPr>
        <p:txBody>
          <a:bodyPr wrap="none" rtlCol="0">
            <a:spAutoFit/>
          </a:bodyPr>
          <a:lstStyle/>
          <a:p>
            <a:r>
              <a:rPr lang="en-US" b="1" dirty="0" smtClean="0">
                <a:latin typeface="Trebuchet MS" pitchFamily="34" charset="0"/>
              </a:rPr>
              <a:t>Johnson et al., 2013</a:t>
            </a:r>
            <a:endParaRPr lang="en-US" b="1" dirty="0">
              <a:latin typeface="Trebuchet MS" pitchFamily="34" charset="0"/>
            </a:endParaRPr>
          </a:p>
        </p:txBody>
      </p:sp>
      <p:sp>
        <p:nvSpPr>
          <p:cNvPr id="3" name="TextBox 2"/>
          <p:cNvSpPr txBox="1"/>
          <p:nvPr/>
        </p:nvSpPr>
        <p:spPr>
          <a:xfrm>
            <a:off x="1643743" y="6248400"/>
            <a:ext cx="3119765" cy="400110"/>
          </a:xfrm>
          <a:prstGeom prst="rect">
            <a:avLst/>
          </a:prstGeom>
          <a:noFill/>
        </p:spPr>
        <p:txBody>
          <a:bodyPr wrap="none" rtlCol="0">
            <a:spAutoFit/>
          </a:bodyPr>
          <a:lstStyle/>
          <a:p>
            <a:r>
              <a:rPr lang="en-US" sz="2000" b="1" dirty="0" smtClean="0">
                <a:latin typeface="Trebuchet MS" pitchFamily="34" charset="0"/>
              </a:rPr>
              <a:t>36 amino acids positions</a:t>
            </a:r>
            <a:endParaRPr lang="en-US" sz="2000" b="1" dirty="0">
              <a:latin typeface="Trebuchet MS" pitchFamily="34" charset="0"/>
            </a:endParaRPr>
          </a:p>
        </p:txBody>
      </p:sp>
      <p:sp>
        <p:nvSpPr>
          <p:cNvPr id="4" name="TextBox 3"/>
          <p:cNvSpPr txBox="1"/>
          <p:nvPr/>
        </p:nvSpPr>
        <p:spPr>
          <a:xfrm>
            <a:off x="685800" y="228600"/>
            <a:ext cx="5888215" cy="369332"/>
          </a:xfrm>
          <a:prstGeom prst="rect">
            <a:avLst/>
          </a:prstGeom>
          <a:noFill/>
        </p:spPr>
        <p:txBody>
          <a:bodyPr wrap="none" rtlCol="0">
            <a:spAutoFit/>
          </a:bodyPr>
          <a:lstStyle/>
          <a:p>
            <a:r>
              <a:rPr lang="en-US" dirty="0">
                <a:latin typeface="Trebuchet MS" pitchFamily="34" charset="0"/>
              </a:rPr>
              <a:t>International society –USA (IAS-USA) </a:t>
            </a:r>
            <a:r>
              <a:rPr lang="en-US" dirty="0" smtClean="0">
                <a:latin typeface="Trebuchet MS" pitchFamily="34" charset="0"/>
              </a:rPr>
              <a:t> mutations list -PIs</a:t>
            </a:r>
            <a:endParaRPr lang="en-US" dirty="0"/>
          </a:p>
        </p:txBody>
      </p:sp>
    </p:spTree>
    <p:extLst>
      <p:ext uri="{BB962C8B-B14F-4D97-AF65-F5344CB8AC3E}">
        <p14:creationId xmlns:p14="http://schemas.microsoft.com/office/powerpoint/2010/main" val="3312052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7620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7000" y="6107668"/>
            <a:ext cx="2659702" cy="400110"/>
          </a:xfrm>
          <a:prstGeom prst="rect">
            <a:avLst/>
          </a:prstGeom>
          <a:noFill/>
        </p:spPr>
        <p:txBody>
          <a:bodyPr wrap="none" rtlCol="0">
            <a:spAutoFit/>
          </a:bodyPr>
          <a:lstStyle/>
          <a:p>
            <a:r>
              <a:rPr lang="en-US" sz="2000" b="1" dirty="0" smtClean="0">
                <a:latin typeface="Trebuchet MS" pitchFamily="34" charset="0"/>
              </a:rPr>
              <a:t>Johnson et al., 2013</a:t>
            </a:r>
            <a:endParaRPr lang="en-US" sz="2000" b="1" dirty="0">
              <a:latin typeface="Trebuchet MS" pitchFamily="34" charset="0"/>
            </a:endParaRPr>
          </a:p>
        </p:txBody>
      </p:sp>
      <p:sp>
        <p:nvSpPr>
          <p:cNvPr id="2" name="TextBox 1"/>
          <p:cNvSpPr txBox="1"/>
          <p:nvPr/>
        </p:nvSpPr>
        <p:spPr>
          <a:xfrm>
            <a:off x="1295400" y="5943600"/>
            <a:ext cx="3009157" cy="400110"/>
          </a:xfrm>
          <a:prstGeom prst="rect">
            <a:avLst/>
          </a:prstGeom>
          <a:noFill/>
        </p:spPr>
        <p:txBody>
          <a:bodyPr wrap="none" rtlCol="0">
            <a:spAutoFit/>
          </a:bodyPr>
          <a:lstStyle/>
          <a:p>
            <a:r>
              <a:rPr lang="en-US" sz="2000" b="1" dirty="0" smtClean="0">
                <a:latin typeface="Trebuchet MS" pitchFamily="34" charset="0"/>
              </a:rPr>
              <a:t>16 amino acid positions</a:t>
            </a:r>
            <a:endParaRPr lang="en-US" sz="2000" b="1" dirty="0">
              <a:latin typeface="Trebuchet MS" pitchFamily="34" charset="0"/>
            </a:endParaRPr>
          </a:p>
        </p:txBody>
      </p:sp>
      <p:sp>
        <p:nvSpPr>
          <p:cNvPr id="5" name="TextBox 4"/>
          <p:cNvSpPr txBox="1"/>
          <p:nvPr/>
        </p:nvSpPr>
        <p:spPr>
          <a:xfrm>
            <a:off x="685800" y="228600"/>
            <a:ext cx="6686639" cy="369332"/>
          </a:xfrm>
          <a:prstGeom prst="rect">
            <a:avLst/>
          </a:prstGeom>
          <a:noFill/>
        </p:spPr>
        <p:txBody>
          <a:bodyPr wrap="none" rtlCol="0">
            <a:spAutoFit/>
          </a:bodyPr>
          <a:lstStyle/>
          <a:p>
            <a:r>
              <a:rPr lang="en-US" dirty="0">
                <a:latin typeface="Trebuchet MS" pitchFamily="34" charset="0"/>
              </a:rPr>
              <a:t>International society –USA (IAS-USA) major mutation </a:t>
            </a:r>
            <a:r>
              <a:rPr lang="en-US" dirty="0" smtClean="0">
                <a:latin typeface="Trebuchet MS" pitchFamily="34" charset="0"/>
              </a:rPr>
              <a:t>list -NRTIs</a:t>
            </a:r>
            <a:endParaRPr lang="en-US" dirty="0"/>
          </a:p>
        </p:txBody>
      </p:sp>
    </p:spTree>
    <p:extLst>
      <p:ext uri="{BB962C8B-B14F-4D97-AF65-F5344CB8AC3E}">
        <p14:creationId xmlns:p14="http://schemas.microsoft.com/office/powerpoint/2010/main" val="725392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Trebuchet MS" panose="020B0603020202020204" pitchFamily="34" charset="0"/>
              </a:rPr>
              <a:t>Supervisors</a:t>
            </a:r>
            <a:endParaRPr lang="en-US" sz="3200" dirty="0"/>
          </a:p>
        </p:txBody>
      </p:sp>
      <p:sp>
        <p:nvSpPr>
          <p:cNvPr id="3" name="Content Placeholder 2"/>
          <p:cNvSpPr>
            <a:spLocks noGrp="1"/>
          </p:cNvSpPr>
          <p:nvPr>
            <p:ph idx="1"/>
          </p:nvPr>
        </p:nvSpPr>
        <p:spPr>
          <a:xfrm>
            <a:off x="457200" y="1600201"/>
            <a:ext cx="8229600" cy="2057400"/>
          </a:xfrm>
        </p:spPr>
        <p:txBody>
          <a:bodyPr/>
          <a:lstStyle/>
          <a:p>
            <a:pPr lvl="1">
              <a:buFont typeface="Arial" panose="020B0604020202020204" pitchFamily="34" charset="0"/>
              <a:buChar char="•"/>
            </a:pPr>
            <a:r>
              <a:rPr lang="en-US" sz="2600" dirty="0" smtClean="0">
                <a:latin typeface="Trebuchet MS" panose="020B0603020202020204" pitchFamily="34" charset="0"/>
              </a:rPr>
              <a:t>Prof. </a:t>
            </a:r>
            <a:r>
              <a:rPr lang="en-US" sz="2600" dirty="0">
                <a:latin typeface="Trebuchet MS" panose="020B0603020202020204" pitchFamily="34" charset="0"/>
              </a:rPr>
              <a:t>Max </a:t>
            </a:r>
            <a:r>
              <a:rPr lang="en-US" sz="2600" dirty="0" smtClean="0">
                <a:latin typeface="Trebuchet MS" panose="020B0603020202020204" pitchFamily="34" charset="0"/>
              </a:rPr>
              <a:t>Essex</a:t>
            </a:r>
            <a:r>
              <a:rPr lang="en-US" sz="2600" baseline="30000" dirty="0" smtClean="0">
                <a:latin typeface="Trebuchet MS" panose="020B0603020202020204" pitchFamily="34" charset="0"/>
              </a:rPr>
              <a:t>1</a:t>
            </a:r>
            <a:endParaRPr lang="en-US" sz="2600" baseline="30000" dirty="0">
              <a:latin typeface="Trebuchet MS" panose="020B0603020202020204" pitchFamily="34" charset="0"/>
            </a:endParaRPr>
          </a:p>
          <a:p>
            <a:pPr lvl="1">
              <a:buFont typeface="Arial" panose="020B0604020202020204" pitchFamily="34" charset="0"/>
              <a:buChar char="•"/>
            </a:pPr>
            <a:r>
              <a:rPr lang="en-US" sz="2600" dirty="0" err="1">
                <a:latin typeface="Trebuchet MS" panose="020B0603020202020204" pitchFamily="34" charset="0"/>
              </a:rPr>
              <a:t>Dr</a:t>
            </a:r>
            <a:r>
              <a:rPr lang="en-US" sz="2600" dirty="0">
                <a:latin typeface="Trebuchet MS" panose="020B0603020202020204" pitchFamily="34" charset="0"/>
              </a:rPr>
              <a:t> </a:t>
            </a:r>
            <a:r>
              <a:rPr lang="en-US" sz="2600" dirty="0" err="1">
                <a:latin typeface="Trebuchet MS" panose="020B0603020202020204" pitchFamily="34" charset="0"/>
              </a:rPr>
              <a:t>Vladmir</a:t>
            </a:r>
            <a:r>
              <a:rPr lang="en-US" sz="2600" dirty="0">
                <a:latin typeface="Trebuchet MS" panose="020B0603020202020204" pitchFamily="34" charset="0"/>
              </a:rPr>
              <a:t> </a:t>
            </a:r>
            <a:r>
              <a:rPr lang="en-US" sz="2600" dirty="0" smtClean="0">
                <a:latin typeface="Trebuchet MS" panose="020B0603020202020204" pitchFamily="34" charset="0"/>
              </a:rPr>
              <a:t>Novitsky</a:t>
            </a:r>
            <a:r>
              <a:rPr lang="en-US" sz="2600" baseline="30000" dirty="0" smtClean="0">
                <a:latin typeface="Trebuchet MS" panose="020B0603020202020204" pitchFamily="34" charset="0"/>
              </a:rPr>
              <a:t>1</a:t>
            </a:r>
          </a:p>
          <a:p>
            <a:pPr lvl="1">
              <a:buFont typeface="Arial" panose="020B0604020202020204" pitchFamily="34" charset="0"/>
              <a:buChar char="•"/>
            </a:pPr>
            <a:r>
              <a:rPr lang="en-US" sz="2600" dirty="0" smtClean="0">
                <a:latin typeface="Trebuchet MS" panose="020B0603020202020204" pitchFamily="34" charset="0"/>
              </a:rPr>
              <a:t>Prof. </a:t>
            </a:r>
            <a:r>
              <a:rPr lang="en-US" sz="2600" dirty="0" err="1" smtClean="0">
                <a:latin typeface="Trebuchet MS" panose="020B0603020202020204" pitchFamily="34" charset="0"/>
              </a:rPr>
              <a:t>Saidi</a:t>
            </a:r>
            <a:r>
              <a:rPr lang="en-US" sz="2600" dirty="0" smtClean="0">
                <a:latin typeface="Trebuchet MS" panose="020B0603020202020204" pitchFamily="34" charset="0"/>
              </a:rPr>
              <a:t> </a:t>
            </a:r>
            <a:r>
              <a:rPr lang="en-US" sz="2600" dirty="0" err="1" smtClean="0">
                <a:latin typeface="Trebuchet MS" panose="020B0603020202020204" pitchFamily="34" charset="0"/>
              </a:rPr>
              <a:t>Kapiga</a:t>
            </a:r>
            <a:r>
              <a:rPr lang="en-US" sz="2600" dirty="0" smtClean="0">
                <a:latin typeface="Trebuchet MS" panose="020B0603020202020204" pitchFamily="34" charset="0"/>
              </a:rPr>
              <a:t> </a:t>
            </a:r>
            <a:r>
              <a:rPr lang="en-US" sz="2600" baseline="30000" dirty="0" smtClean="0">
                <a:latin typeface="Trebuchet MS" panose="020B0603020202020204" pitchFamily="34" charset="0"/>
              </a:rPr>
              <a:t>2</a:t>
            </a:r>
            <a:r>
              <a:rPr lang="en-US" sz="2600" dirty="0" smtClean="0">
                <a:latin typeface="Trebuchet MS" panose="020B0603020202020204" pitchFamily="34" charset="0"/>
              </a:rPr>
              <a:t>  </a:t>
            </a:r>
          </a:p>
          <a:p>
            <a:pPr lvl="1">
              <a:buFont typeface="Arial" panose="020B0604020202020204" pitchFamily="34" charset="0"/>
              <a:buChar char="•"/>
            </a:pPr>
            <a:r>
              <a:rPr lang="en-US" sz="2600" dirty="0" err="1" smtClean="0">
                <a:latin typeface="Trebuchet MS" panose="020B0603020202020204" pitchFamily="34" charset="0"/>
              </a:rPr>
              <a:t>Dr</a:t>
            </a:r>
            <a:r>
              <a:rPr lang="en-US" sz="2600" dirty="0" smtClean="0">
                <a:latin typeface="Trebuchet MS" panose="020B0603020202020204" pitchFamily="34" charset="0"/>
              </a:rPr>
              <a:t> Rachel Manongi</a:t>
            </a:r>
            <a:r>
              <a:rPr lang="en-US" sz="2600" baseline="30000" dirty="0" smtClean="0">
                <a:latin typeface="Trebuchet MS" panose="020B0603020202020204" pitchFamily="34" charset="0"/>
              </a:rPr>
              <a:t>3</a:t>
            </a:r>
            <a:r>
              <a:rPr lang="en-US" sz="2600" dirty="0" smtClean="0">
                <a:latin typeface="Trebuchet MS" panose="020B0603020202020204" pitchFamily="34" charset="0"/>
              </a:rPr>
              <a:t>   </a:t>
            </a:r>
            <a:endParaRPr lang="en-US" sz="2600" dirty="0">
              <a:latin typeface="Trebuchet MS" panose="020B0603020202020204" pitchFamily="34" charset="0"/>
            </a:endParaRPr>
          </a:p>
          <a:p>
            <a:pPr marL="0" indent="0">
              <a:buNone/>
            </a:pPr>
            <a:endParaRPr lang="en-US" dirty="0"/>
          </a:p>
        </p:txBody>
      </p:sp>
      <p:sp>
        <p:nvSpPr>
          <p:cNvPr id="8" name="TextBox 7"/>
          <p:cNvSpPr txBox="1"/>
          <p:nvPr/>
        </p:nvSpPr>
        <p:spPr>
          <a:xfrm>
            <a:off x="1143000" y="4419600"/>
            <a:ext cx="7443769" cy="1569660"/>
          </a:xfrm>
          <a:prstGeom prst="rect">
            <a:avLst/>
          </a:prstGeom>
          <a:noFill/>
        </p:spPr>
        <p:txBody>
          <a:bodyPr wrap="none" rtlCol="0">
            <a:spAutoFit/>
          </a:bodyPr>
          <a:lstStyle/>
          <a:p>
            <a:pPr marL="342900" indent="-342900">
              <a:buAutoNum type="arabicPeriod"/>
            </a:pPr>
            <a:r>
              <a:rPr lang="en-US" sz="2000" dirty="0" smtClean="0">
                <a:latin typeface="Trebuchet MS" panose="020B0603020202020204" pitchFamily="34" charset="0"/>
              </a:rPr>
              <a:t>Harvard School of Public health, Boston, USA</a:t>
            </a:r>
          </a:p>
          <a:p>
            <a:pPr marL="342900" indent="-342900">
              <a:buFontTx/>
              <a:buAutoNum type="arabicPeriod"/>
            </a:pPr>
            <a:r>
              <a:rPr lang="en-US" sz="2000" dirty="0">
                <a:latin typeface="Trebuchet MS" panose="020B0603020202020204" pitchFamily="34" charset="0"/>
              </a:rPr>
              <a:t>London School of Hygiene </a:t>
            </a:r>
            <a:r>
              <a:rPr lang="en-US" sz="2000" dirty="0" smtClean="0">
                <a:latin typeface="Trebuchet MS" panose="020B0603020202020204" pitchFamily="34" charset="0"/>
              </a:rPr>
              <a:t>and Tropical Medicine, London, </a:t>
            </a:r>
            <a:r>
              <a:rPr lang="en-US" sz="2000" dirty="0" err="1" smtClean="0">
                <a:latin typeface="Trebuchet MS" panose="020B0603020202020204" pitchFamily="34" charset="0"/>
              </a:rPr>
              <a:t>Uk</a:t>
            </a:r>
            <a:endParaRPr lang="en-US" sz="2000" dirty="0" smtClean="0">
              <a:latin typeface="Trebuchet MS" panose="020B0603020202020204" pitchFamily="34" charset="0"/>
            </a:endParaRPr>
          </a:p>
          <a:p>
            <a:pPr marL="342900" indent="-342900">
              <a:buFontTx/>
              <a:buAutoNum type="arabicPeriod"/>
            </a:pPr>
            <a:r>
              <a:rPr lang="en-US" sz="2000" dirty="0" smtClean="0">
                <a:latin typeface="Trebuchet MS" panose="020B0603020202020204" pitchFamily="34" charset="0"/>
              </a:rPr>
              <a:t>Kilimanjaro Christian University College, Moshi, Tanzania</a:t>
            </a:r>
            <a:endParaRPr lang="en-US" sz="2000" dirty="0">
              <a:latin typeface="Trebuchet MS" panose="020B0603020202020204" pitchFamily="34" charset="0"/>
            </a:endParaRP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154901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80" y="533400"/>
            <a:ext cx="87058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24600" y="5760221"/>
            <a:ext cx="2659702" cy="400110"/>
          </a:xfrm>
          <a:prstGeom prst="rect">
            <a:avLst/>
          </a:prstGeom>
          <a:noFill/>
        </p:spPr>
        <p:txBody>
          <a:bodyPr wrap="none" rtlCol="0">
            <a:spAutoFit/>
          </a:bodyPr>
          <a:lstStyle/>
          <a:p>
            <a:r>
              <a:rPr lang="en-US" sz="2000" b="1" dirty="0" smtClean="0">
                <a:latin typeface="Trebuchet MS" pitchFamily="34" charset="0"/>
              </a:rPr>
              <a:t>Johnson et al., 2013</a:t>
            </a:r>
            <a:endParaRPr lang="en-US" sz="2000" b="1" dirty="0">
              <a:latin typeface="Trebuchet MS" pitchFamily="34" charset="0"/>
            </a:endParaRPr>
          </a:p>
        </p:txBody>
      </p:sp>
      <p:sp>
        <p:nvSpPr>
          <p:cNvPr id="4" name="TextBox 3"/>
          <p:cNvSpPr txBox="1"/>
          <p:nvPr/>
        </p:nvSpPr>
        <p:spPr>
          <a:xfrm>
            <a:off x="165237" y="5743545"/>
            <a:ext cx="3009157" cy="400110"/>
          </a:xfrm>
          <a:prstGeom prst="rect">
            <a:avLst/>
          </a:prstGeom>
          <a:noFill/>
        </p:spPr>
        <p:txBody>
          <a:bodyPr wrap="none" rtlCol="0">
            <a:spAutoFit/>
          </a:bodyPr>
          <a:lstStyle/>
          <a:p>
            <a:r>
              <a:rPr lang="en-US" sz="2000" b="1" dirty="0" smtClean="0">
                <a:latin typeface="Trebuchet MS" pitchFamily="34" charset="0"/>
              </a:rPr>
              <a:t>16 amino acid positions</a:t>
            </a:r>
            <a:endParaRPr lang="en-US" sz="2000" b="1" dirty="0">
              <a:latin typeface="Trebuchet MS" pitchFamily="34" charset="0"/>
            </a:endParaRPr>
          </a:p>
        </p:txBody>
      </p:sp>
      <p:sp>
        <p:nvSpPr>
          <p:cNvPr id="6" name="TextBox 5"/>
          <p:cNvSpPr txBox="1"/>
          <p:nvPr/>
        </p:nvSpPr>
        <p:spPr>
          <a:xfrm>
            <a:off x="685800" y="228600"/>
            <a:ext cx="6834115" cy="369332"/>
          </a:xfrm>
          <a:prstGeom prst="rect">
            <a:avLst/>
          </a:prstGeom>
          <a:noFill/>
        </p:spPr>
        <p:txBody>
          <a:bodyPr wrap="none" rtlCol="0">
            <a:spAutoFit/>
          </a:bodyPr>
          <a:lstStyle/>
          <a:p>
            <a:r>
              <a:rPr lang="en-US" dirty="0">
                <a:latin typeface="Trebuchet MS" pitchFamily="34" charset="0"/>
              </a:rPr>
              <a:t>International society –USA (IAS-USA) major mutation </a:t>
            </a:r>
            <a:r>
              <a:rPr lang="en-US" dirty="0" smtClean="0">
                <a:latin typeface="Trebuchet MS" pitchFamily="34" charset="0"/>
              </a:rPr>
              <a:t>list -NNRTIs</a:t>
            </a:r>
            <a:endParaRPr lang="en-US" dirty="0"/>
          </a:p>
        </p:txBody>
      </p:sp>
    </p:spTree>
    <p:extLst>
      <p:ext uri="{BB962C8B-B14F-4D97-AF65-F5344CB8AC3E}">
        <p14:creationId xmlns:p14="http://schemas.microsoft.com/office/powerpoint/2010/main" val="1168226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362200"/>
            <a:ext cx="3954716" cy="769441"/>
          </a:xfrm>
          <a:prstGeom prst="rect">
            <a:avLst/>
          </a:prstGeom>
          <a:noFill/>
        </p:spPr>
        <p:txBody>
          <a:bodyPr wrap="square" rtlCol="0">
            <a:spAutoFit/>
          </a:bodyPr>
          <a:lstStyle/>
          <a:p>
            <a:r>
              <a:rPr lang="en-US" sz="4400" dirty="0" smtClean="0">
                <a:latin typeface="Trebuchet MS" pitchFamily="34" charset="0"/>
              </a:rPr>
              <a:t>RESULTS</a:t>
            </a:r>
            <a:endParaRPr lang="en-US" sz="4400" dirty="0">
              <a:latin typeface="Trebuchet MS" pitchFamily="34" charset="0"/>
            </a:endParaRPr>
          </a:p>
        </p:txBody>
      </p:sp>
    </p:spTree>
    <p:extLst>
      <p:ext uri="{BB962C8B-B14F-4D97-AF65-F5344CB8AC3E}">
        <p14:creationId xmlns:p14="http://schemas.microsoft.com/office/powerpoint/2010/main" val="1383849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35615"/>
              </p:ext>
            </p:extLst>
          </p:nvPr>
        </p:nvGraphicFramePr>
        <p:xfrm>
          <a:off x="457200" y="1523999"/>
          <a:ext cx="7924800" cy="3963830"/>
        </p:xfrm>
        <a:graphic>
          <a:graphicData uri="http://schemas.openxmlformats.org/drawingml/2006/table">
            <a:tbl>
              <a:tblPr firstRow="1" firstCol="1" bandRow="1">
                <a:tableStyleId>{5C22544A-7EE6-4342-B048-85BDC9FD1C3A}</a:tableStyleId>
              </a:tblPr>
              <a:tblGrid>
                <a:gridCol w="1981200"/>
                <a:gridCol w="1981200"/>
                <a:gridCol w="1981200"/>
                <a:gridCol w="1981200"/>
              </a:tblGrid>
              <a:tr h="870380">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Subtype </a:t>
                      </a:r>
                      <a:endParaRPr lang="en-US" sz="16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V1-C5 </a:t>
                      </a:r>
                      <a:r>
                        <a:rPr lang="en-US" sz="1600" i="1" dirty="0" err="1">
                          <a:effectLst/>
                          <a:latin typeface="Arial" pitchFamily="34" charset="0"/>
                          <a:cs typeface="Arial" pitchFamily="34" charset="0"/>
                        </a:rPr>
                        <a:t>env</a:t>
                      </a:r>
                      <a:r>
                        <a:rPr lang="en-US" sz="1600" i="1" dirty="0">
                          <a:effectLst/>
                          <a:latin typeface="Arial" pitchFamily="34" charset="0"/>
                          <a:cs typeface="Arial" pitchFamily="34" charset="0"/>
                        </a:rPr>
                        <a:t> </a:t>
                      </a:r>
                      <a:r>
                        <a:rPr lang="en-US" sz="1600" dirty="0">
                          <a:effectLst/>
                          <a:latin typeface="Arial" pitchFamily="34" charset="0"/>
                          <a:cs typeface="Arial" pitchFamily="34" charset="0"/>
                        </a:rPr>
                        <a:t>gene*</a:t>
                      </a:r>
                      <a:endParaRPr lang="en-US" sz="16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600" i="1" dirty="0">
                          <a:effectLst/>
                          <a:latin typeface="Arial" pitchFamily="34" charset="0"/>
                          <a:cs typeface="Arial" pitchFamily="34" charset="0"/>
                        </a:rPr>
                        <a:t>pol</a:t>
                      </a:r>
                      <a:r>
                        <a:rPr lang="en-US" sz="1600" dirty="0">
                          <a:effectLst/>
                          <a:latin typeface="Arial" pitchFamily="34" charset="0"/>
                          <a:cs typeface="Arial" pitchFamily="34" charset="0"/>
                        </a:rPr>
                        <a:t> gene (PR and RT)</a:t>
                      </a:r>
                      <a:endParaRPr lang="en-US" sz="16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600" i="1" dirty="0" err="1">
                          <a:effectLst/>
                          <a:latin typeface="Arial" pitchFamily="34" charset="0"/>
                          <a:cs typeface="Arial" pitchFamily="34" charset="0"/>
                        </a:rPr>
                        <a:t>e</a:t>
                      </a:r>
                      <a:r>
                        <a:rPr lang="en-US" sz="1600" i="1" dirty="0" err="1" smtClean="0">
                          <a:effectLst/>
                          <a:latin typeface="Arial" pitchFamily="34" charset="0"/>
                          <a:cs typeface="Arial" pitchFamily="34" charset="0"/>
                        </a:rPr>
                        <a:t>nv</a:t>
                      </a:r>
                      <a:r>
                        <a:rPr lang="en-US" sz="1600" dirty="0">
                          <a:effectLst/>
                          <a:latin typeface="Arial" pitchFamily="34" charset="0"/>
                          <a:cs typeface="Arial" pitchFamily="34" charset="0"/>
                        </a:rPr>
                        <a:t>*/pol genes combination</a:t>
                      </a:r>
                      <a:endParaRPr lang="en-US" sz="1600" dirty="0">
                        <a:effectLst/>
                        <a:latin typeface="Arial" pitchFamily="34" charset="0"/>
                        <a:ea typeface="Calibri"/>
                        <a:cs typeface="Arial" pitchFamily="34" charset="0"/>
                      </a:endParaRPr>
                    </a:p>
                  </a:txBody>
                  <a:tcPr marL="68580" marR="68580" marT="0" marB="0" anchor="ctr"/>
                </a:tc>
              </a:tr>
              <a:tr h="618690">
                <a:tc>
                  <a:txBody>
                    <a:bodyPr/>
                    <a:lstStyle/>
                    <a:p>
                      <a:pPr marL="0" marR="0" algn="ctr">
                        <a:lnSpc>
                          <a:spcPct val="115000"/>
                        </a:lnSpc>
                        <a:spcBef>
                          <a:spcPts val="0"/>
                        </a:spcBef>
                        <a:spcAft>
                          <a:spcPts val="0"/>
                        </a:spcAft>
                      </a:pPr>
                      <a:r>
                        <a:rPr lang="en-US" sz="1600">
                          <a:effectLst/>
                          <a:latin typeface="Arial" pitchFamily="34" charset="0"/>
                          <a:cs typeface="Arial" pitchFamily="34" charset="0"/>
                        </a:rPr>
                        <a:t>A1</a:t>
                      </a:r>
                      <a:endParaRPr lang="en-US" sz="16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24 </a:t>
                      </a:r>
                      <a:r>
                        <a:rPr lang="en-US" sz="1600" dirty="0">
                          <a:effectLst/>
                          <a:latin typeface="Arial" pitchFamily="34" charset="0"/>
                          <a:cs typeface="Arial" pitchFamily="34" charset="0"/>
                        </a:rPr>
                        <a:t>(</a:t>
                      </a:r>
                      <a:r>
                        <a:rPr lang="en-US" sz="1600" dirty="0" smtClean="0">
                          <a:effectLst/>
                          <a:latin typeface="Arial" pitchFamily="34" charset="0"/>
                          <a:cs typeface="Arial" pitchFamily="34" charset="0"/>
                        </a:rPr>
                        <a:t>53.3</a:t>
                      </a:r>
                      <a:r>
                        <a:rPr lang="en-US" sz="1600" dirty="0">
                          <a:effectLst/>
                          <a:latin typeface="Arial" pitchFamily="34" charset="0"/>
                          <a:cs typeface="Arial" pitchFamily="34" charset="0"/>
                        </a:rPr>
                        <a:t>%)</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16(35.5%)</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16 (35.5%)</a:t>
                      </a:r>
                      <a:endParaRPr lang="en-US" sz="1600" dirty="0">
                        <a:effectLst/>
                        <a:latin typeface="Arial" pitchFamily="34" charset="0"/>
                        <a:ea typeface="Calibri"/>
                        <a:cs typeface="Arial" pitchFamily="34" charset="0"/>
                      </a:endParaRPr>
                    </a:p>
                  </a:txBody>
                  <a:tcPr marL="68580" marR="68580" marT="0" marB="0" anchor="b"/>
                </a:tc>
              </a:tr>
              <a:tr h="618690">
                <a:tc>
                  <a:txBody>
                    <a:bodyPr/>
                    <a:lstStyle/>
                    <a:p>
                      <a:pPr marL="0" marR="0" algn="ctr">
                        <a:lnSpc>
                          <a:spcPct val="115000"/>
                        </a:lnSpc>
                        <a:spcBef>
                          <a:spcPts val="0"/>
                        </a:spcBef>
                        <a:spcAft>
                          <a:spcPts val="0"/>
                        </a:spcAft>
                      </a:pPr>
                      <a:r>
                        <a:rPr lang="en-US" sz="1600">
                          <a:effectLst/>
                          <a:latin typeface="Arial" pitchFamily="34" charset="0"/>
                          <a:cs typeface="Arial" pitchFamily="34" charset="0"/>
                        </a:rPr>
                        <a:t>C</a:t>
                      </a:r>
                      <a:endParaRPr lang="en-US" sz="16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14 (</a:t>
                      </a:r>
                      <a:r>
                        <a:rPr lang="en-US" sz="1600" dirty="0" smtClean="0">
                          <a:effectLst/>
                          <a:latin typeface="Arial" pitchFamily="34" charset="0"/>
                          <a:cs typeface="Arial" pitchFamily="34" charset="0"/>
                        </a:rPr>
                        <a:t>31.1%)</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13 (</a:t>
                      </a:r>
                      <a:r>
                        <a:rPr lang="en-US" sz="1600" dirty="0" smtClean="0">
                          <a:effectLst/>
                          <a:latin typeface="Arial" pitchFamily="34" charset="0"/>
                          <a:cs typeface="Arial" pitchFamily="34" charset="0"/>
                        </a:rPr>
                        <a:t>28.8%)</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11(24.4%)</a:t>
                      </a:r>
                      <a:endParaRPr lang="en-US" sz="1600" dirty="0">
                        <a:effectLst/>
                        <a:latin typeface="Arial" pitchFamily="34" charset="0"/>
                        <a:ea typeface="Calibri"/>
                        <a:cs typeface="Arial" pitchFamily="34" charset="0"/>
                      </a:endParaRPr>
                    </a:p>
                  </a:txBody>
                  <a:tcPr marL="68580" marR="68580" marT="0" marB="0" anchor="b"/>
                </a:tc>
              </a:tr>
              <a:tr h="618690">
                <a:tc>
                  <a:txBody>
                    <a:bodyPr/>
                    <a:lstStyle/>
                    <a:p>
                      <a:pPr marL="0" marR="0" algn="ctr">
                        <a:lnSpc>
                          <a:spcPct val="115000"/>
                        </a:lnSpc>
                        <a:spcBef>
                          <a:spcPts val="0"/>
                        </a:spcBef>
                        <a:spcAft>
                          <a:spcPts val="0"/>
                        </a:spcAft>
                      </a:pPr>
                      <a:r>
                        <a:rPr lang="en-US" sz="1600">
                          <a:effectLst/>
                          <a:latin typeface="Arial" pitchFamily="34" charset="0"/>
                          <a:cs typeface="Arial" pitchFamily="34" charset="0"/>
                        </a:rPr>
                        <a:t>D</a:t>
                      </a:r>
                      <a:endParaRPr lang="en-US" sz="16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3 (</a:t>
                      </a:r>
                      <a:r>
                        <a:rPr lang="en-US" sz="1600" dirty="0" smtClean="0">
                          <a:effectLst/>
                          <a:latin typeface="Arial" pitchFamily="34" charset="0"/>
                          <a:cs typeface="Arial" pitchFamily="34" charset="0"/>
                        </a:rPr>
                        <a:t>6.6%)</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4 (</a:t>
                      </a:r>
                      <a:r>
                        <a:rPr lang="en-US" sz="1600" dirty="0" smtClean="0">
                          <a:effectLst/>
                          <a:latin typeface="Arial" pitchFamily="34" charset="0"/>
                          <a:cs typeface="Arial" pitchFamily="34" charset="0"/>
                        </a:rPr>
                        <a:t>8.8%)</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2 (</a:t>
                      </a:r>
                      <a:r>
                        <a:rPr lang="en-US" sz="1600" dirty="0" smtClean="0">
                          <a:effectLst/>
                          <a:latin typeface="Arial" pitchFamily="34" charset="0"/>
                          <a:cs typeface="Arial" pitchFamily="34" charset="0"/>
                        </a:rPr>
                        <a:t>4.4%)</a:t>
                      </a:r>
                      <a:endParaRPr lang="en-US" sz="1600" dirty="0">
                        <a:effectLst/>
                        <a:latin typeface="Arial" pitchFamily="34" charset="0"/>
                        <a:ea typeface="Calibri"/>
                        <a:cs typeface="Arial" pitchFamily="34" charset="0"/>
                      </a:endParaRPr>
                    </a:p>
                  </a:txBody>
                  <a:tcPr marL="68580" marR="68580" marT="0" marB="0" anchor="b"/>
                </a:tc>
              </a:tr>
              <a:tr h="618690">
                <a:tc>
                  <a:txBody>
                    <a:bodyPr/>
                    <a:lstStyle/>
                    <a:p>
                      <a:pPr marL="0" marR="0" algn="ctr">
                        <a:lnSpc>
                          <a:spcPct val="115000"/>
                        </a:lnSpc>
                        <a:spcBef>
                          <a:spcPts val="0"/>
                        </a:spcBef>
                        <a:spcAft>
                          <a:spcPts val="0"/>
                        </a:spcAft>
                      </a:pPr>
                      <a:r>
                        <a:rPr lang="en-US" sz="1600">
                          <a:effectLst/>
                          <a:latin typeface="Arial" pitchFamily="34" charset="0"/>
                          <a:cs typeface="Arial" pitchFamily="34" charset="0"/>
                        </a:rPr>
                        <a:t>Recombinant</a:t>
                      </a:r>
                      <a:endParaRPr lang="en-US" sz="16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4 (</a:t>
                      </a:r>
                      <a:r>
                        <a:rPr lang="en-US" sz="1600" dirty="0" smtClean="0">
                          <a:effectLst/>
                          <a:latin typeface="Arial" pitchFamily="34" charset="0"/>
                          <a:cs typeface="Arial" pitchFamily="34" charset="0"/>
                        </a:rPr>
                        <a:t>8.8%)</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2000" b="1" dirty="0" smtClean="0">
                          <a:solidFill>
                            <a:srgbClr val="FF0000"/>
                          </a:solidFill>
                          <a:effectLst/>
                          <a:latin typeface="Arial" pitchFamily="34" charset="0"/>
                          <a:cs typeface="Arial" pitchFamily="34" charset="0"/>
                        </a:rPr>
                        <a:t>12 </a:t>
                      </a:r>
                      <a:r>
                        <a:rPr lang="en-US" sz="2000" b="1" dirty="0">
                          <a:solidFill>
                            <a:srgbClr val="FF0000"/>
                          </a:solidFill>
                          <a:effectLst/>
                          <a:latin typeface="Arial" pitchFamily="34" charset="0"/>
                          <a:cs typeface="Arial" pitchFamily="34" charset="0"/>
                        </a:rPr>
                        <a:t>(</a:t>
                      </a:r>
                      <a:r>
                        <a:rPr lang="en-US" sz="2000" b="1" dirty="0" smtClean="0">
                          <a:solidFill>
                            <a:srgbClr val="FF0000"/>
                          </a:solidFill>
                          <a:effectLst/>
                          <a:latin typeface="Arial" pitchFamily="34" charset="0"/>
                          <a:cs typeface="Arial" pitchFamily="34" charset="0"/>
                        </a:rPr>
                        <a:t>26.6%)</a:t>
                      </a:r>
                      <a:endParaRPr lang="en-US" sz="2000" b="1" dirty="0">
                        <a:solidFill>
                          <a:srgbClr val="FF0000"/>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2000" b="1" dirty="0" smtClean="0">
                          <a:solidFill>
                            <a:srgbClr val="FF0000"/>
                          </a:solidFill>
                          <a:effectLst/>
                          <a:latin typeface="Arial" pitchFamily="34" charset="0"/>
                          <a:cs typeface="Arial" pitchFamily="34" charset="0"/>
                        </a:rPr>
                        <a:t>16(35.5%)</a:t>
                      </a:r>
                      <a:endParaRPr lang="en-US" sz="2000" b="1" dirty="0">
                        <a:solidFill>
                          <a:srgbClr val="FF0000"/>
                        </a:solidFill>
                        <a:effectLst/>
                        <a:latin typeface="Arial" pitchFamily="34" charset="0"/>
                        <a:ea typeface="Calibri"/>
                        <a:cs typeface="Arial" pitchFamily="34" charset="0"/>
                      </a:endParaRPr>
                    </a:p>
                  </a:txBody>
                  <a:tcPr marL="68580" marR="68580" marT="0" marB="0" anchor="b"/>
                </a:tc>
              </a:tr>
              <a:tr h="618690">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Total</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45</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45</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latin typeface="Arial" pitchFamily="34" charset="0"/>
                          <a:cs typeface="Arial" pitchFamily="34" charset="0"/>
                        </a:rPr>
                        <a:t>45</a:t>
                      </a:r>
                      <a:endParaRPr lang="en-US" sz="1600" dirty="0">
                        <a:effectLst/>
                        <a:latin typeface="Arial" pitchFamily="34" charset="0"/>
                        <a:ea typeface="Calibri"/>
                        <a:cs typeface="Arial" pitchFamily="34" charset="0"/>
                      </a:endParaRPr>
                    </a:p>
                  </a:txBody>
                  <a:tcPr marL="68580" marR="68580" marT="0" marB="0" anchor="b"/>
                </a:tc>
              </a:tr>
            </a:tbl>
          </a:graphicData>
        </a:graphic>
      </p:graphicFrame>
      <p:sp>
        <p:nvSpPr>
          <p:cNvPr id="4" name="TextBox 3"/>
          <p:cNvSpPr txBox="1"/>
          <p:nvPr/>
        </p:nvSpPr>
        <p:spPr>
          <a:xfrm>
            <a:off x="381000" y="535258"/>
            <a:ext cx="8001000" cy="646331"/>
          </a:xfrm>
          <a:prstGeom prst="rect">
            <a:avLst/>
          </a:prstGeom>
          <a:noFill/>
        </p:spPr>
        <p:txBody>
          <a:bodyPr wrap="square" rtlCol="0">
            <a:spAutoFit/>
          </a:bodyPr>
          <a:lstStyle/>
          <a:p>
            <a:pPr algn="ctr"/>
            <a:r>
              <a:rPr lang="en-US" dirty="0">
                <a:latin typeface="Trebuchet MS" panose="020B0603020202020204" pitchFamily="34" charset="0"/>
                <a:cs typeface="Arial" pitchFamily="34" charset="0"/>
              </a:rPr>
              <a:t>Distribution of HIV-1 subtypes  based on </a:t>
            </a:r>
            <a:r>
              <a:rPr lang="en-US" i="1" dirty="0">
                <a:latin typeface="Trebuchet MS" panose="020B0603020202020204" pitchFamily="34" charset="0"/>
                <a:cs typeface="Arial" pitchFamily="34" charset="0"/>
              </a:rPr>
              <a:t>pol</a:t>
            </a:r>
            <a:r>
              <a:rPr lang="en-US" dirty="0">
                <a:latin typeface="Trebuchet MS" panose="020B0603020202020204" pitchFamily="34" charset="0"/>
                <a:cs typeface="Arial" pitchFamily="34" charset="0"/>
              </a:rPr>
              <a:t> gene among female bar and hotel workers in Moshi, Kilimanjaro, Tanzania </a:t>
            </a:r>
            <a:r>
              <a:rPr lang="en-US" sz="1600" dirty="0">
                <a:latin typeface="Trebuchet MS" panose="020B0603020202020204" pitchFamily="34" charset="0"/>
                <a:cs typeface="Arial" pitchFamily="34" charset="0"/>
              </a:rPr>
              <a:t>in 2005.</a:t>
            </a:r>
          </a:p>
        </p:txBody>
      </p:sp>
      <p:sp>
        <p:nvSpPr>
          <p:cNvPr id="5" name="Rectangle 4"/>
          <p:cNvSpPr/>
          <p:nvPr/>
        </p:nvSpPr>
        <p:spPr>
          <a:xfrm>
            <a:off x="6323616" y="6317397"/>
            <a:ext cx="2058384" cy="369332"/>
          </a:xfrm>
          <a:prstGeom prst="rect">
            <a:avLst/>
          </a:prstGeom>
        </p:spPr>
        <p:txBody>
          <a:bodyPr wrap="none">
            <a:spAutoFit/>
          </a:bodyPr>
          <a:lstStyle/>
          <a:p>
            <a:r>
              <a:rPr lang="en-US" b="1" dirty="0"/>
              <a:t>*Kiwelu et al., 2012</a:t>
            </a:r>
          </a:p>
        </p:txBody>
      </p:sp>
      <p:sp>
        <p:nvSpPr>
          <p:cNvPr id="7" name="TextBox 6"/>
          <p:cNvSpPr txBox="1"/>
          <p:nvPr/>
        </p:nvSpPr>
        <p:spPr>
          <a:xfrm>
            <a:off x="1219200" y="5486400"/>
            <a:ext cx="7185813" cy="1200329"/>
          </a:xfrm>
          <a:prstGeom prst="rect">
            <a:avLst/>
          </a:prstGeom>
          <a:noFill/>
        </p:spPr>
        <p:txBody>
          <a:bodyPr wrap="square" rtlCol="0">
            <a:spAutoFit/>
          </a:bodyPr>
          <a:lstStyle/>
          <a:p>
            <a:r>
              <a:rPr lang="en-US" b="1" dirty="0" smtClean="0">
                <a:latin typeface="Trebuchet MS" panose="020B0603020202020204" pitchFamily="34" charset="0"/>
              </a:rPr>
              <a:t>Phylogenetic analysis of both </a:t>
            </a:r>
            <a:r>
              <a:rPr lang="en-US" b="1" i="1" dirty="0" err="1" smtClean="0">
                <a:latin typeface="Trebuchet MS" panose="020B0603020202020204" pitchFamily="34" charset="0"/>
              </a:rPr>
              <a:t>env</a:t>
            </a:r>
            <a:r>
              <a:rPr lang="en-US" b="1" dirty="0" smtClean="0">
                <a:latin typeface="Trebuchet MS" panose="020B0603020202020204" pitchFamily="34" charset="0"/>
              </a:rPr>
              <a:t> and </a:t>
            </a:r>
            <a:r>
              <a:rPr lang="en-US" b="1" i="1" dirty="0" smtClean="0">
                <a:latin typeface="Trebuchet MS" panose="020B0603020202020204" pitchFamily="34" charset="0"/>
              </a:rPr>
              <a:t>pol</a:t>
            </a:r>
            <a:r>
              <a:rPr lang="en-US" b="1" dirty="0" smtClean="0">
                <a:latin typeface="Trebuchet MS" panose="020B0603020202020204" pitchFamily="34" charset="0"/>
              </a:rPr>
              <a:t> indicated that  subtype </a:t>
            </a:r>
            <a:r>
              <a:rPr lang="en-US" b="1" dirty="0" smtClean="0">
                <a:latin typeface="Trebuchet MS" panose="020B0603020202020204" pitchFamily="34" charset="0"/>
              </a:rPr>
              <a:t>A(35.5</a:t>
            </a:r>
            <a:r>
              <a:rPr lang="en-US" b="1" dirty="0" smtClean="0">
                <a:latin typeface="Trebuchet MS" panose="020B0603020202020204" pitchFamily="34" charset="0"/>
              </a:rPr>
              <a:t>%),  C (24.4%), D (4.4%) and Recombinant viruses (32.6%).</a:t>
            </a:r>
          </a:p>
          <a:p>
            <a:r>
              <a:rPr lang="en-US" b="1" i="1" dirty="0" smtClean="0">
                <a:latin typeface="Trebuchet MS" panose="020B0603020202020204" pitchFamily="34" charset="0"/>
              </a:rPr>
              <a:t>Pol</a:t>
            </a:r>
            <a:r>
              <a:rPr lang="en-US" b="1" dirty="0" smtClean="0">
                <a:latin typeface="Trebuchet MS" panose="020B0603020202020204" pitchFamily="34" charset="0"/>
              </a:rPr>
              <a:t> gene has a higher 26.6% of Rec as compared to </a:t>
            </a:r>
            <a:r>
              <a:rPr lang="en-US" b="1" dirty="0" err="1" smtClean="0">
                <a:latin typeface="Trebuchet MS" panose="020B0603020202020204" pitchFamily="34" charset="0"/>
              </a:rPr>
              <a:t>e</a:t>
            </a:r>
            <a:r>
              <a:rPr lang="en-US" b="1" i="1" dirty="0" err="1" smtClean="0">
                <a:latin typeface="Trebuchet MS" panose="020B0603020202020204" pitchFamily="34" charset="0"/>
              </a:rPr>
              <a:t>nv</a:t>
            </a:r>
            <a:r>
              <a:rPr lang="en-US" b="1" i="1" dirty="0" smtClean="0">
                <a:latin typeface="Trebuchet MS" panose="020B0603020202020204" pitchFamily="34" charset="0"/>
              </a:rPr>
              <a:t> </a:t>
            </a:r>
            <a:r>
              <a:rPr lang="en-US" b="1" dirty="0" smtClean="0">
                <a:latin typeface="Trebuchet MS" panose="020B0603020202020204" pitchFamily="34" charset="0"/>
              </a:rPr>
              <a:t>gene 8.8%</a:t>
            </a:r>
            <a:endParaRPr lang="en-US" b="1" dirty="0">
              <a:latin typeface="Trebuchet MS" panose="020B0603020202020204" pitchFamily="34" charset="0"/>
            </a:endParaRPr>
          </a:p>
        </p:txBody>
      </p:sp>
      <p:sp>
        <p:nvSpPr>
          <p:cNvPr id="6" name="Rectangle 5"/>
          <p:cNvSpPr/>
          <p:nvPr/>
        </p:nvSpPr>
        <p:spPr>
          <a:xfrm>
            <a:off x="4381500" y="1524000"/>
            <a:ext cx="19939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82969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7227151"/>
              </p:ext>
            </p:extLst>
          </p:nvPr>
        </p:nvGraphicFramePr>
        <p:xfrm>
          <a:off x="615043" y="408411"/>
          <a:ext cx="8001000" cy="5947218"/>
        </p:xfrm>
        <a:graphic>
          <a:graphicData uri="http://schemas.openxmlformats.org/drawingml/2006/table">
            <a:tbl>
              <a:tblPr>
                <a:tableStyleId>{5C22544A-7EE6-4342-B048-85BDC9FD1C3A}</a:tableStyleId>
              </a:tblPr>
              <a:tblGrid>
                <a:gridCol w="1696538"/>
                <a:gridCol w="3750346"/>
                <a:gridCol w="2554116"/>
              </a:tblGrid>
              <a:tr h="213731">
                <a:tc>
                  <a:txBody>
                    <a:bodyPr/>
                    <a:lstStyle/>
                    <a:p>
                      <a:pPr algn="l" fontAlgn="ctr"/>
                      <a:r>
                        <a:rPr lang="en-US" sz="1400" u="none" strike="noStrike" dirty="0">
                          <a:solidFill>
                            <a:schemeClr val="tx1"/>
                          </a:solidFill>
                          <a:effectLst/>
                        </a:rPr>
                        <a:t>Subject code</a:t>
                      </a:r>
                      <a:endParaRPr lang="en-US" sz="1400" b="1" i="0" u="none" strike="noStrike" dirty="0">
                        <a:solidFill>
                          <a:schemeClr val="tx1"/>
                        </a:solidFill>
                        <a:effectLst/>
                        <a:latin typeface="Times New Roman"/>
                      </a:endParaRPr>
                    </a:p>
                  </a:txBody>
                  <a:tcPr marL="7173" marR="7173" marT="7173" marB="0" anchor="ctr">
                    <a:solidFill>
                      <a:schemeClr val="accent1"/>
                    </a:solidFill>
                  </a:tcPr>
                </a:tc>
                <a:tc>
                  <a:txBody>
                    <a:bodyPr/>
                    <a:lstStyle/>
                    <a:p>
                      <a:pPr algn="l" fontAlgn="ctr"/>
                      <a:r>
                        <a:rPr lang="da-DK" sz="1400" u="none" strike="noStrike" dirty="0">
                          <a:solidFill>
                            <a:schemeClr val="tx1"/>
                          </a:solidFill>
                          <a:effectLst/>
                        </a:rPr>
                        <a:t>V1-C5 env gene (Kiwelu et al., 2012)</a:t>
                      </a:r>
                      <a:endParaRPr lang="da-DK" sz="1400" b="1" i="0" u="none" strike="noStrike" dirty="0">
                        <a:solidFill>
                          <a:schemeClr val="tx1"/>
                        </a:solidFill>
                        <a:effectLst/>
                        <a:latin typeface="Times New Roman"/>
                      </a:endParaRPr>
                    </a:p>
                  </a:txBody>
                  <a:tcPr marL="7173" marR="7173" marT="7173" marB="0" anchor="ctr">
                    <a:solidFill>
                      <a:schemeClr val="accent1"/>
                    </a:solidFill>
                  </a:tcPr>
                </a:tc>
                <a:tc>
                  <a:txBody>
                    <a:bodyPr/>
                    <a:lstStyle/>
                    <a:p>
                      <a:pPr algn="l" fontAlgn="ctr"/>
                      <a:r>
                        <a:rPr lang="en-US" sz="1400" u="none" strike="noStrike" dirty="0">
                          <a:solidFill>
                            <a:schemeClr val="tx1"/>
                          </a:solidFill>
                          <a:effectLst/>
                        </a:rPr>
                        <a:t>PR and RT (pol gene)</a:t>
                      </a:r>
                      <a:endParaRPr lang="en-US" sz="1400" b="1" i="1" u="none" strike="noStrike" dirty="0">
                        <a:solidFill>
                          <a:schemeClr val="tx1"/>
                        </a:solidFill>
                        <a:effectLst/>
                        <a:latin typeface="Times New Roman"/>
                      </a:endParaRPr>
                    </a:p>
                  </a:txBody>
                  <a:tcPr marL="7173" marR="7173" marT="7173" marB="0" anchor="ctr">
                    <a:solidFill>
                      <a:schemeClr val="accent1"/>
                    </a:solidFill>
                  </a:tcPr>
                </a:tc>
              </a:tr>
              <a:tr h="213731">
                <a:tc>
                  <a:txBody>
                    <a:bodyPr/>
                    <a:lstStyle/>
                    <a:p>
                      <a:pPr algn="l" fontAlgn="ctr"/>
                      <a:r>
                        <a:rPr lang="en-US" sz="1400" u="none" strike="noStrike" dirty="0">
                          <a:effectLst/>
                        </a:rPr>
                        <a:t>33</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dirty="0">
                          <a:effectLst/>
                        </a:rPr>
                        <a:t>D/A1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D/A1/D</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a:txBody>
                    <a:bodyPr/>
                    <a:lstStyle/>
                    <a:p>
                      <a:pPr algn="l" fontAlgn="ctr"/>
                      <a:r>
                        <a:rPr lang="en-US" sz="1400" u="none" strike="noStrike" dirty="0">
                          <a:effectLst/>
                        </a:rPr>
                        <a:t>87</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C/A1</a:t>
                      </a:r>
                      <a:endParaRPr lang="en-US" sz="1400" b="0" i="0" u="none" strike="noStrike" dirty="0">
                        <a:solidFill>
                          <a:srgbClr val="000000"/>
                        </a:solidFill>
                        <a:effectLst/>
                        <a:latin typeface="Times New Roman"/>
                      </a:endParaRPr>
                    </a:p>
                  </a:txBody>
                  <a:tcPr marL="7173" marR="7173" marT="7173" marB="0" anchor="ctr"/>
                </a:tc>
              </a:tr>
              <a:tr h="213731">
                <a:tc rowSpan="2">
                  <a:txBody>
                    <a:bodyPr/>
                    <a:lstStyle/>
                    <a:p>
                      <a:pPr algn="l" fontAlgn="t"/>
                      <a:r>
                        <a:rPr lang="en-US" sz="1400" u="none" strike="noStrike" dirty="0" smtClean="0">
                          <a:effectLst/>
                        </a:rPr>
                        <a:t>177</a:t>
                      </a:r>
                      <a:r>
                        <a:rPr lang="en-US" sz="2400" u="none" strike="noStrike" dirty="0" smtClean="0">
                          <a:solidFill>
                            <a:srgbClr val="FF0000"/>
                          </a:solidFill>
                          <a:effectLst/>
                        </a:rPr>
                        <a:t>*</a:t>
                      </a:r>
                      <a:endParaRPr lang="en-US" sz="2400" b="0" i="0" u="none" strike="noStrike" dirty="0">
                        <a:solidFill>
                          <a:srgbClr val="FF0000"/>
                        </a:solidFill>
                        <a:effectLst/>
                        <a:latin typeface="Times New Roman"/>
                      </a:endParaRPr>
                    </a:p>
                  </a:txBody>
                  <a:tcPr marL="7173" marR="7173" marT="7173" marB="0">
                    <a:solidFill>
                      <a:srgbClr val="0070C0"/>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vMerge="1">
                  <a:txBody>
                    <a:bodyPr/>
                    <a:lstStyle/>
                    <a:p>
                      <a:endParaRPr lang="en-US"/>
                    </a:p>
                  </a:txBody>
                  <a:tcPr/>
                </a:tc>
                <a:tc>
                  <a:txBody>
                    <a:bodyPr/>
                    <a:lstStyle/>
                    <a:p>
                      <a:pPr algn="l" fontAlgn="ct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 A1/C/A1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rowSpan="3">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u="none" strike="noStrike" dirty="0" smtClean="0">
                          <a:effectLst/>
                        </a:rPr>
                        <a:t>209</a:t>
                      </a:r>
                      <a:r>
                        <a:rPr lang="en-US" sz="2400" u="none" strike="noStrike" dirty="0" smtClean="0">
                          <a:solidFill>
                            <a:srgbClr val="FF0000"/>
                          </a:solidFill>
                          <a:effectLst/>
                        </a:rPr>
                        <a:t>*</a:t>
                      </a:r>
                      <a:endParaRPr lang="en-US" sz="2400" b="0" i="0" u="none" strike="noStrike" dirty="0" smtClean="0">
                        <a:solidFill>
                          <a:srgbClr val="FF0000"/>
                        </a:solidFill>
                        <a:effectLst/>
                        <a:latin typeface="Times New Roman"/>
                      </a:endParaRPr>
                    </a:p>
                    <a:p>
                      <a:pPr algn="l" fontAlgn="t"/>
                      <a:endParaRPr lang="en-US" sz="1400" b="0" i="0" u="none" strike="noStrike" dirty="0">
                        <a:solidFill>
                          <a:srgbClr val="000000"/>
                        </a:solidFill>
                        <a:effectLst/>
                        <a:latin typeface="Times New Roman"/>
                      </a:endParaRPr>
                    </a:p>
                  </a:txBody>
                  <a:tcPr marL="7173" marR="7173" marT="7173" marB="0">
                    <a:solidFill>
                      <a:srgbClr val="0070C0"/>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tc>
                <a:tc>
                  <a:txBody>
                    <a:bodyPr/>
                    <a:lstStyle/>
                    <a:p>
                      <a:pPr algn="l" fontAlgn="ctr"/>
                      <a:r>
                        <a:rPr lang="en-US" sz="1400" b="0" i="0" u="none" strike="noStrike" dirty="0" smtClean="0">
                          <a:solidFill>
                            <a:srgbClr val="000000"/>
                          </a:solidFill>
                          <a:effectLst/>
                          <a:latin typeface="Times New Roman"/>
                        </a:rPr>
                        <a:t>A1</a:t>
                      </a:r>
                      <a:endParaRPr lang="en-US" sz="1400" b="0" i="0" u="none" strike="noStrike" dirty="0">
                        <a:solidFill>
                          <a:srgbClr val="000000"/>
                        </a:solidFill>
                        <a:effectLst/>
                        <a:latin typeface="Times New Roman"/>
                      </a:endParaRPr>
                    </a:p>
                  </a:txBody>
                  <a:tcPr marL="7173" marR="7173" marT="7173" marB="0" anchor="ctr"/>
                </a:tc>
              </a:tr>
              <a:tr h="420511">
                <a:tc vMerge="1">
                  <a:txBody>
                    <a:bodyPr/>
                    <a:lstStyle/>
                    <a:p>
                      <a:endParaRPr lang="en-US"/>
                    </a:p>
                  </a:txBody>
                  <a:tcPr/>
                </a:tc>
                <a:tc>
                  <a:txBody>
                    <a:bodyPr/>
                    <a:lstStyle/>
                    <a:p>
                      <a:pPr algn="l" fontAlgn="ctr"/>
                      <a:endParaRPr lang="en-US" sz="1400" b="0" i="0" u="none" strike="noStrike" dirty="0">
                        <a:solidFill>
                          <a:srgbClr val="000000"/>
                        </a:solidFill>
                        <a:effectLst/>
                        <a:latin typeface="Times New Roman"/>
                      </a:endParaRPr>
                    </a:p>
                  </a:txBody>
                  <a:tcPr marL="7173" marR="7173" marT="717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rPr>
                        <a:t>A1/U*/A1</a:t>
                      </a:r>
                      <a:endParaRPr lang="en-US" sz="1400" b="0" i="0" u="none" strike="noStrike" dirty="0" smtClean="0">
                        <a:solidFill>
                          <a:srgbClr val="000000"/>
                        </a:solidFill>
                        <a:effectLst/>
                        <a:latin typeface="Times New Roman"/>
                      </a:endParaRPr>
                    </a:p>
                    <a:p>
                      <a:pPr algn="l" fontAlgn="ctr"/>
                      <a:endParaRPr lang="en-US" sz="1400" b="0" i="0" u="none" strike="noStrike" dirty="0">
                        <a:solidFill>
                          <a:srgbClr val="000000"/>
                        </a:solidFill>
                        <a:effectLst/>
                        <a:latin typeface="Times New Roman"/>
                      </a:endParaRPr>
                    </a:p>
                  </a:txBody>
                  <a:tcPr marL="7173" marR="7173" marT="7173" marB="0" anchor="ctr"/>
                </a:tc>
              </a:tr>
              <a:tr h="213731">
                <a:tc vMerge="1">
                  <a:txBody>
                    <a:bodyPr/>
                    <a:lstStyle/>
                    <a:p>
                      <a:endParaRPr lang="en-US"/>
                    </a:p>
                  </a:txBody>
                  <a:tcPr/>
                </a:tc>
                <a:tc>
                  <a:txBody>
                    <a:bodyPr/>
                    <a:lstStyle/>
                    <a:p>
                      <a:pPr algn="l" fontAlgn="ctr"/>
                      <a:endParaRPr lang="en-US" sz="1400" b="0" i="0" u="none" strike="noStrike">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C/U*/A1</a:t>
                      </a:r>
                      <a:endParaRPr lang="en-US" sz="1400" b="0" i="0" u="none" strike="noStrike" dirty="0">
                        <a:solidFill>
                          <a:srgbClr val="000000"/>
                        </a:solidFill>
                        <a:effectLst/>
                        <a:latin typeface="Times New Roman"/>
                      </a:endParaRPr>
                    </a:p>
                  </a:txBody>
                  <a:tcPr marL="7173" marR="7173" marT="7173" marB="0" anchor="ctr"/>
                </a:tc>
              </a:tr>
              <a:tr h="213731">
                <a:tc rowSpan="2">
                  <a:txBody>
                    <a:bodyPr/>
                    <a:lstStyle/>
                    <a:p>
                      <a:pPr algn="l" fontAlgn="t"/>
                      <a:r>
                        <a:rPr lang="en-US" sz="1400" u="none" strike="noStrike" dirty="0" smtClean="0">
                          <a:effectLst/>
                        </a:rPr>
                        <a:t>322</a:t>
                      </a:r>
                      <a:r>
                        <a:rPr lang="en-US" sz="2400" u="none" strike="noStrike" dirty="0" smtClean="0">
                          <a:solidFill>
                            <a:srgbClr val="FF0000"/>
                          </a:solidFill>
                          <a:effectLst/>
                        </a:rPr>
                        <a:t>*</a:t>
                      </a:r>
                      <a:endParaRPr lang="en-US" sz="2400" b="0" i="0" u="none" strike="noStrike" dirty="0">
                        <a:solidFill>
                          <a:srgbClr val="FF0000"/>
                        </a:solidFill>
                        <a:effectLst/>
                        <a:latin typeface="Times New Roman"/>
                      </a:endParaRPr>
                    </a:p>
                  </a:txBody>
                  <a:tcPr marL="7173" marR="7173" marT="7173" marB="0">
                    <a:solidFill>
                      <a:srgbClr val="0070C0"/>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C</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vMerge="1">
                  <a:txBody>
                    <a:bodyPr/>
                    <a:lstStyle/>
                    <a:p>
                      <a:endParaRPr lang="en-US"/>
                    </a:p>
                  </a:txBody>
                  <a:tcPr/>
                </a:tc>
                <a:tc>
                  <a:txBody>
                    <a:bodyPr/>
                    <a:lstStyle/>
                    <a:p>
                      <a:pPr algn="l" fontAlgn="ctr"/>
                      <a:r>
                        <a:rPr lang="en-US" sz="1400" u="none" strike="noStrike" dirty="0">
                          <a:effectLst/>
                        </a:rPr>
                        <a:t>A1/C/A1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C/A1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a:txBody>
                    <a:bodyPr/>
                    <a:lstStyle/>
                    <a:p>
                      <a:pPr algn="l" fontAlgn="ctr"/>
                      <a:r>
                        <a:rPr lang="en-US" sz="1400" u="none" strike="noStrike" dirty="0">
                          <a:effectLst/>
                        </a:rPr>
                        <a:t>355</a:t>
                      </a:r>
                      <a:endParaRPr lang="en-US" sz="1400" b="0" i="0" u="none" strike="noStrike" dirty="0">
                        <a:solidFill>
                          <a:srgbClr val="000000"/>
                        </a:solidFill>
                        <a:effectLst/>
                        <a:latin typeface="Calibri"/>
                      </a:endParaRPr>
                    </a:p>
                  </a:txBody>
                  <a:tcPr marL="7173" marR="7173" marT="7173" marB="0" anchor="ctr">
                    <a:solidFill>
                      <a:srgbClr val="0070C0"/>
                    </a:solidFill>
                  </a:tcPr>
                </a:tc>
                <a:tc>
                  <a:txBody>
                    <a:bodyPr/>
                    <a:lstStyle/>
                    <a:p>
                      <a:pPr algn="l" fontAlgn="ctr"/>
                      <a:r>
                        <a:rPr lang="en-US" sz="1400" u="none" strike="noStrike">
                          <a:effectLst/>
                        </a:rPr>
                        <a:t>A1</a:t>
                      </a:r>
                      <a:endParaRPr lang="en-US" sz="1400" b="0" i="0" u="none" strike="noStrike">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U*/D/U*</a:t>
                      </a:r>
                      <a:endParaRPr lang="en-US" sz="1400" b="0" i="0" u="none" strike="noStrike" dirty="0">
                        <a:solidFill>
                          <a:srgbClr val="000000"/>
                        </a:solidFill>
                        <a:effectLst/>
                        <a:latin typeface="Times New Roman"/>
                      </a:endParaRPr>
                    </a:p>
                  </a:txBody>
                  <a:tcPr marL="7173" marR="7173" marT="7173" marB="0" anchor="ctr"/>
                </a:tc>
              </a:tr>
              <a:tr h="213731">
                <a:tc>
                  <a:txBody>
                    <a:bodyPr/>
                    <a:lstStyle/>
                    <a:p>
                      <a:pPr algn="l" fontAlgn="ctr"/>
                      <a:r>
                        <a:rPr lang="en-US" sz="1400" u="none" strike="noStrike" dirty="0">
                          <a:effectLst/>
                        </a:rPr>
                        <a:t>471</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dirty="0">
                          <a:effectLst/>
                        </a:rPr>
                        <a:t>C/A1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C</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rowSpan="3">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u="none" strike="noStrike" dirty="0" smtClean="0">
                          <a:effectLst/>
                        </a:rPr>
                        <a:t>491</a:t>
                      </a:r>
                      <a:r>
                        <a:rPr lang="en-US" sz="2400" u="none" strike="noStrike" dirty="0" smtClean="0">
                          <a:solidFill>
                            <a:srgbClr val="FF0000"/>
                          </a:solidFill>
                          <a:effectLst/>
                        </a:rPr>
                        <a:t>*</a:t>
                      </a:r>
                      <a:endParaRPr lang="en-US" sz="2400" b="0" i="0" u="none" strike="noStrike" dirty="0" smtClean="0">
                        <a:solidFill>
                          <a:srgbClr val="FF0000"/>
                        </a:solidFill>
                        <a:effectLst/>
                        <a:latin typeface="Times New Roman"/>
                      </a:endParaRPr>
                    </a:p>
                    <a:p>
                      <a:pPr algn="l" fontAlgn="t"/>
                      <a:endParaRPr lang="en-US" sz="1400" b="0" i="0" u="none" strike="noStrike" dirty="0">
                        <a:solidFill>
                          <a:srgbClr val="000000"/>
                        </a:solidFill>
                        <a:effectLst/>
                        <a:latin typeface="Times New Roman"/>
                      </a:endParaRPr>
                    </a:p>
                  </a:txBody>
                  <a:tcPr marL="7173" marR="7173" marT="7173" marB="0">
                    <a:solidFill>
                      <a:srgbClr val="0070C0"/>
                    </a:solidFill>
                  </a:tcPr>
                </a:tc>
                <a:tc>
                  <a:txBody>
                    <a:bodyPr/>
                    <a:lstStyle/>
                    <a:p>
                      <a:pPr algn="l" fontAlgn="ctr"/>
                      <a:r>
                        <a:rPr lang="en-US" sz="1400" u="none" strike="noStrike">
                          <a:effectLst/>
                        </a:rPr>
                        <a:t>A1</a:t>
                      </a:r>
                      <a:endParaRPr lang="en-US" sz="1400" b="0" i="0" u="none" strike="noStrike">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tc>
              </a:tr>
              <a:tr h="213731">
                <a:tc vMerge="1">
                  <a:txBody>
                    <a:bodyPr/>
                    <a:lstStyle/>
                    <a:p>
                      <a:endParaRPr lang="en-US"/>
                    </a:p>
                  </a:txBody>
                  <a:tcPr/>
                </a:tc>
                <a:tc>
                  <a:txBody>
                    <a:bodyPr/>
                    <a:lstStyle/>
                    <a:p>
                      <a:pPr algn="l" fontAlgn="ctr"/>
                      <a:endParaRPr lang="en-US" sz="1400" b="0" i="0" u="none" strike="noStrike">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C</a:t>
                      </a:r>
                      <a:endParaRPr lang="en-US" sz="1400" b="0" i="0" u="none" strike="noStrike" dirty="0">
                        <a:solidFill>
                          <a:srgbClr val="000000"/>
                        </a:solidFill>
                        <a:effectLst/>
                        <a:latin typeface="Times New Roman"/>
                      </a:endParaRPr>
                    </a:p>
                  </a:txBody>
                  <a:tcPr marL="7173" marR="7173" marT="7173" marB="0" anchor="ctr"/>
                </a:tc>
              </a:tr>
              <a:tr h="213731">
                <a:tc vMerge="1">
                  <a:txBody>
                    <a:bodyPr/>
                    <a:lstStyle/>
                    <a:p>
                      <a:endParaRPr lang="en-US"/>
                    </a:p>
                  </a:txBody>
                  <a:tcPr/>
                </a:tc>
                <a:tc>
                  <a:txBody>
                    <a:bodyPr/>
                    <a:lstStyle/>
                    <a:p>
                      <a:pPr algn="l" fontAlgn="ctr"/>
                      <a:endParaRPr lang="en-US" sz="1400" b="0" i="0" u="none" strike="noStrike" dirty="0">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D/A1/D</a:t>
                      </a:r>
                      <a:endParaRPr lang="en-US" sz="1400" b="0" i="0" u="none" strike="noStrike" dirty="0">
                        <a:solidFill>
                          <a:srgbClr val="000000"/>
                        </a:solidFill>
                        <a:effectLst/>
                        <a:latin typeface="Times New Roman"/>
                      </a:endParaRPr>
                    </a:p>
                  </a:txBody>
                  <a:tcPr marL="7173" marR="7173" marT="7173" marB="0" anchor="ctr"/>
                </a:tc>
              </a:tr>
              <a:tr h="213731">
                <a:tc rowSpan="2">
                  <a:txBody>
                    <a:bodyPr/>
                    <a:lstStyle/>
                    <a:p>
                      <a:pPr algn="l" fontAlgn="t"/>
                      <a:r>
                        <a:rPr lang="en-US" sz="1400" u="none" strike="noStrike" dirty="0">
                          <a:effectLst/>
                        </a:rPr>
                        <a:t>510</a:t>
                      </a:r>
                      <a:endParaRPr lang="en-US" sz="1400" b="0" i="0" u="none" strike="noStrike" dirty="0">
                        <a:solidFill>
                          <a:srgbClr val="000000"/>
                        </a:solidFill>
                        <a:effectLst/>
                        <a:latin typeface="Times New Roman"/>
                      </a:endParaRPr>
                    </a:p>
                  </a:txBody>
                  <a:tcPr marL="7173" marR="7173" marT="7173" marB="0">
                    <a:solidFill>
                      <a:srgbClr val="0070C0"/>
                    </a:solidFill>
                  </a:tcPr>
                </a:tc>
                <a:tc>
                  <a:txBody>
                    <a:bodyPr/>
                    <a:lstStyle/>
                    <a:p>
                      <a:pPr algn="l" fontAlgn="ctr"/>
                      <a:r>
                        <a:rPr lang="en-US" sz="1400" u="none" strike="noStrike" dirty="0">
                          <a:effectLst/>
                        </a:rPr>
                        <a:t>D/U*,</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D</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vMerge="1">
                  <a:txBody>
                    <a:bodyPr/>
                    <a:lstStyle/>
                    <a:p>
                      <a:endParaRPr lang="en-US"/>
                    </a:p>
                  </a:txBody>
                  <a:tcPr/>
                </a:tc>
                <a:tc>
                  <a:txBody>
                    <a:bodyPr/>
                    <a:lstStyle/>
                    <a:p>
                      <a:pPr algn="l" fontAlgn="ctr"/>
                      <a:r>
                        <a:rPr lang="en-US" sz="1400" u="none" strike="noStrike" dirty="0">
                          <a:effectLst/>
                        </a:rPr>
                        <a:t>D/U*/D</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a:txBody>
                    <a:bodyPr/>
                    <a:lstStyle/>
                    <a:p>
                      <a:pPr algn="l" fontAlgn="ctr"/>
                      <a:r>
                        <a:rPr lang="en-US" sz="1400" u="none" strike="noStrike" dirty="0">
                          <a:effectLst/>
                        </a:rPr>
                        <a:t>558</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a:effectLst/>
                        </a:rPr>
                        <a:t>C</a:t>
                      </a:r>
                      <a:endParaRPr lang="en-US" sz="1400" b="0" i="0" u="none" strike="noStrike">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A1/C</a:t>
                      </a:r>
                      <a:endParaRPr lang="en-US" sz="1400" b="0" i="0" u="none" strike="noStrike" dirty="0">
                        <a:solidFill>
                          <a:srgbClr val="000000"/>
                        </a:solidFill>
                        <a:effectLst/>
                        <a:latin typeface="Times New Roman"/>
                      </a:endParaRPr>
                    </a:p>
                  </a:txBody>
                  <a:tcPr marL="7173" marR="7173" marT="7173" marB="0" anchor="ctr"/>
                </a:tc>
              </a:tr>
              <a:tr h="213731">
                <a:tc rowSpan="2">
                  <a:txBody>
                    <a:bodyPr/>
                    <a:lstStyle/>
                    <a:p>
                      <a:pPr algn="l" fontAlgn="t"/>
                      <a:r>
                        <a:rPr lang="en-US" sz="1400" u="none" strike="noStrike" dirty="0" smtClean="0">
                          <a:effectLst/>
                        </a:rPr>
                        <a:t>603</a:t>
                      </a:r>
                      <a:r>
                        <a:rPr lang="en-US" sz="2400" u="none" strike="noStrike" dirty="0" smtClean="0">
                          <a:solidFill>
                            <a:srgbClr val="FF0000"/>
                          </a:solidFill>
                          <a:effectLst/>
                        </a:rPr>
                        <a:t>*</a:t>
                      </a:r>
                      <a:endParaRPr lang="en-US" sz="2400" b="0" i="0" u="none" strike="noStrike" dirty="0">
                        <a:solidFill>
                          <a:srgbClr val="FF0000"/>
                        </a:solidFill>
                        <a:effectLst/>
                        <a:latin typeface="Times New Roman"/>
                      </a:endParaRPr>
                    </a:p>
                  </a:txBody>
                  <a:tcPr marL="7173" marR="7173" marT="7173" marB="0">
                    <a:solidFill>
                      <a:srgbClr val="0070C0"/>
                    </a:solidFill>
                  </a:tcPr>
                </a:tc>
                <a:tc>
                  <a:txBody>
                    <a:bodyPr/>
                    <a:lstStyle/>
                    <a:p>
                      <a:pPr algn="l" fontAlgn="ctr"/>
                      <a:r>
                        <a:rPr lang="en-US" sz="1400" u="none" strike="noStrike" dirty="0">
                          <a:effectLst/>
                        </a:rPr>
                        <a:t>C</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vMerge="1">
                  <a:txBody>
                    <a:bodyPr/>
                    <a:lstStyle/>
                    <a:p>
                      <a:endParaRPr lang="en-US"/>
                    </a:p>
                  </a:txBody>
                  <a:tcPr/>
                </a:tc>
                <a:tc>
                  <a:txBody>
                    <a:bodyPr/>
                    <a:lstStyle/>
                    <a:p>
                      <a:pPr algn="l" fontAlgn="ct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A1/C</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a:txBody>
                    <a:bodyPr/>
                    <a:lstStyle/>
                    <a:p>
                      <a:pPr algn="l" fontAlgn="ctr"/>
                      <a:r>
                        <a:rPr lang="en-US" sz="1400" u="none" strike="noStrike" dirty="0">
                          <a:effectLst/>
                        </a:rPr>
                        <a:t>697</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C</a:t>
                      </a:r>
                      <a:endParaRPr lang="en-US" sz="1400" b="0" i="0" u="none" strike="noStrike" dirty="0">
                        <a:solidFill>
                          <a:srgbClr val="000000"/>
                        </a:solidFill>
                        <a:effectLst/>
                        <a:latin typeface="Times New Roman"/>
                      </a:endParaRPr>
                    </a:p>
                  </a:txBody>
                  <a:tcPr marL="7173" marR="7173" marT="7173" marB="0" anchor="ctr"/>
                </a:tc>
              </a:tr>
              <a:tr h="213731">
                <a:tc>
                  <a:txBody>
                    <a:bodyPr/>
                    <a:lstStyle/>
                    <a:p>
                      <a:pPr algn="l" fontAlgn="ctr"/>
                      <a:r>
                        <a:rPr lang="en-US" sz="1400" u="none" strike="noStrike" dirty="0">
                          <a:effectLst/>
                        </a:rPr>
                        <a:t>740</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D</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a:txBody>
                    <a:bodyPr/>
                    <a:lstStyle/>
                    <a:p>
                      <a:pPr algn="l" fontAlgn="ctr"/>
                      <a:r>
                        <a:rPr lang="en-US" sz="1400" u="none" strike="noStrike" dirty="0">
                          <a:effectLst/>
                        </a:rPr>
                        <a:t>733</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a:effectLst/>
                        </a:rPr>
                        <a:t>D</a:t>
                      </a:r>
                      <a:endParaRPr lang="en-US" sz="1400" b="0" i="0" u="none" strike="noStrike">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CRF35_AD/A1/CRF35_AD</a:t>
                      </a:r>
                      <a:endParaRPr lang="en-US" sz="1400" b="0" i="0" u="none" strike="noStrike" dirty="0">
                        <a:solidFill>
                          <a:srgbClr val="000000"/>
                        </a:solidFill>
                        <a:effectLst/>
                        <a:latin typeface="Times New Roman"/>
                      </a:endParaRPr>
                    </a:p>
                  </a:txBody>
                  <a:tcPr marL="7173" marR="7173" marT="7173" marB="0" anchor="ctr"/>
                </a:tc>
              </a:tr>
              <a:tr h="213731">
                <a:tc>
                  <a:txBody>
                    <a:bodyPr/>
                    <a:lstStyle/>
                    <a:p>
                      <a:pPr algn="l" fontAlgn="ctr"/>
                      <a:r>
                        <a:rPr lang="en-US" sz="1400" u="none" strike="noStrike" dirty="0">
                          <a:effectLst/>
                        </a:rPr>
                        <a:t>838</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dirty="0">
                          <a:effectLst/>
                        </a:rPr>
                        <a:t>C</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u="none" strike="noStrike" dirty="0">
                          <a:effectLst/>
                        </a:rPr>
                        <a:t>CRF10_CD/C/CRF10_CD</a:t>
                      </a:r>
                      <a:endParaRPr lang="en-US" sz="1400" b="0" i="0" u="none" strike="noStrike" dirty="0">
                        <a:solidFill>
                          <a:srgbClr val="000000"/>
                        </a:solidFill>
                        <a:effectLst/>
                        <a:latin typeface="Times New Roman"/>
                      </a:endParaRPr>
                    </a:p>
                  </a:txBody>
                  <a:tcPr marL="7173" marR="7173" marT="7173" marB="0" anchor="ctr">
                    <a:solidFill>
                      <a:schemeClr val="tx2">
                        <a:lumMod val="20000"/>
                        <a:lumOff val="80000"/>
                      </a:schemeClr>
                    </a:solidFill>
                  </a:tcPr>
                </a:tc>
              </a:tr>
              <a:tr h="213731">
                <a:tc>
                  <a:txBody>
                    <a:bodyPr/>
                    <a:lstStyle/>
                    <a:p>
                      <a:pPr algn="l" fontAlgn="ctr"/>
                      <a:r>
                        <a:rPr lang="en-US" sz="1400" u="none" strike="noStrike" dirty="0">
                          <a:effectLst/>
                        </a:rPr>
                        <a:t>909</a:t>
                      </a:r>
                      <a:endParaRPr lang="en-US" sz="1400" b="0" i="0" u="none" strike="noStrike" dirty="0">
                        <a:solidFill>
                          <a:srgbClr val="000000"/>
                        </a:solidFill>
                        <a:effectLst/>
                        <a:latin typeface="Times New Roman"/>
                      </a:endParaRPr>
                    </a:p>
                  </a:txBody>
                  <a:tcPr marL="7173" marR="7173" marT="7173" marB="0" anchor="ctr">
                    <a:solidFill>
                      <a:srgbClr val="0070C0"/>
                    </a:solidFill>
                  </a:tcPr>
                </a:tc>
                <a:tc>
                  <a:txBody>
                    <a:bodyPr/>
                    <a:lstStyle/>
                    <a:p>
                      <a:pPr algn="l" fontAlgn="ctr"/>
                      <a:r>
                        <a:rPr lang="en-US" sz="1400" u="none" strike="noStrike" dirty="0">
                          <a:effectLst/>
                        </a:rPr>
                        <a:t>A1</a:t>
                      </a:r>
                      <a:endParaRPr lang="en-US" sz="1400" b="0" i="0" u="none" strike="noStrike" dirty="0">
                        <a:solidFill>
                          <a:srgbClr val="000000"/>
                        </a:solidFill>
                        <a:effectLst/>
                        <a:latin typeface="Times New Roman"/>
                      </a:endParaRPr>
                    </a:p>
                  </a:txBody>
                  <a:tcPr marL="7173" marR="7173" marT="7173" marB="0" anchor="ctr"/>
                </a:tc>
                <a:tc>
                  <a:txBody>
                    <a:bodyPr/>
                    <a:lstStyle/>
                    <a:p>
                      <a:pPr algn="l" fontAlgn="ctr"/>
                      <a:r>
                        <a:rPr lang="en-US" sz="1400" u="none" strike="noStrike" dirty="0">
                          <a:effectLst/>
                        </a:rPr>
                        <a:t>A2/C/A2</a:t>
                      </a:r>
                      <a:endParaRPr lang="en-US" sz="1400" b="0" i="0" u="none" strike="noStrike" dirty="0">
                        <a:solidFill>
                          <a:srgbClr val="000000"/>
                        </a:solidFill>
                        <a:effectLst/>
                        <a:latin typeface="Times New Roman"/>
                      </a:endParaRPr>
                    </a:p>
                  </a:txBody>
                  <a:tcPr marL="7173" marR="7173" marT="7173" marB="0" anchor="ctr"/>
                </a:tc>
              </a:tr>
              <a:tr h="213731">
                <a:tc>
                  <a:txBody>
                    <a:bodyPr/>
                    <a:lstStyle/>
                    <a:p>
                      <a:pPr algn="l" fontAlgn="b"/>
                      <a:r>
                        <a:rPr lang="en-US" sz="1400" b="1" u="none" strike="noStrike" dirty="0">
                          <a:solidFill>
                            <a:schemeClr val="tx1"/>
                          </a:solidFill>
                          <a:effectLst/>
                        </a:rPr>
                        <a:t>Total Recombinants</a:t>
                      </a:r>
                      <a:endParaRPr lang="en-US" sz="1400" b="1" i="0" u="none" strike="noStrike" dirty="0">
                        <a:solidFill>
                          <a:schemeClr val="tx1"/>
                        </a:solidFill>
                        <a:effectLst/>
                        <a:latin typeface="Times New Roman"/>
                      </a:endParaRPr>
                    </a:p>
                  </a:txBody>
                  <a:tcPr marL="7173" marR="7173" marT="7173" marB="0" anchor="b">
                    <a:solidFill>
                      <a:srgbClr val="0070C0"/>
                    </a:solidFill>
                  </a:tcPr>
                </a:tc>
                <a:tc>
                  <a:txBody>
                    <a:bodyPr/>
                    <a:lstStyle/>
                    <a:p>
                      <a:pPr algn="l" fontAlgn="ctr"/>
                      <a:r>
                        <a:rPr lang="en-US" sz="1400" b="1" u="none" strike="noStrike" dirty="0">
                          <a:solidFill>
                            <a:schemeClr val="tx1"/>
                          </a:solidFill>
                          <a:effectLst/>
                        </a:rPr>
                        <a:t> 4 (8.6%)</a:t>
                      </a:r>
                      <a:endParaRPr lang="en-US" sz="1400" b="1" i="0" u="none" strike="noStrike" dirty="0">
                        <a:solidFill>
                          <a:schemeClr val="tx1"/>
                        </a:solidFill>
                        <a:effectLst/>
                        <a:latin typeface="Times New Roman"/>
                      </a:endParaRPr>
                    </a:p>
                  </a:txBody>
                  <a:tcPr marL="7173" marR="7173" marT="7173" marB="0" anchor="ctr">
                    <a:solidFill>
                      <a:schemeClr val="tx2">
                        <a:lumMod val="20000"/>
                        <a:lumOff val="80000"/>
                      </a:schemeClr>
                    </a:solidFill>
                  </a:tcPr>
                </a:tc>
                <a:tc>
                  <a:txBody>
                    <a:bodyPr/>
                    <a:lstStyle/>
                    <a:p>
                      <a:pPr algn="l" fontAlgn="ctr"/>
                      <a:r>
                        <a:rPr lang="en-US" sz="1400" b="1" u="none" strike="noStrike" dirty="0">
                          <a:solidFill>
                            <a:schemeClr val="tx1"/>
                          </a:solidFill>
                          <a:effectLst/>
                        </a:rPr>
                        <a:t>12 (26.6%)</a:t>
                      </a:r>
                      <a:endParaRPr lang="en-US" sz="1400" b="1" i="0" u="none" strike="noStrike" dirty="0">
                        <a:solidFill>
                          <a:schemeClr val="tx1"/>
                        </a:solidFill>
                        <a:effectLst/>
                        <a:latin typeface="Times New Roman"/>
                      </a:endParaRPr>
                    </a:p>
                  </a:txBody>
                  <a:tcPr marL="7173" marR="7173" marT="7173" marB="0" anchor="ctr">
                    <a:solidFill>
                      <a:schemeClr val="tx2">
                        <a:lumMod val="20000"/>
                        <a:lumOff val="80000"/>
                      </a:schemeClr>
                    </a:solidFill>
                  </a:tcPr>
                </a:tc>
              </a:tr>
            </a:tbl>
          </a:graphicData>
        </a:graphic>
      </p:graphicFrame>
      <p:sp>
        <p:nvSpPr>
          <p:cNvPr id="3" name="Rectangle 2"/>
          <p:cNvSpPr/>
          <p:nvPr/>
        </p:nvSpPr>
        <p:spPr>
          <a:xfrm>
            <a:off x="424543" y="39079"/>
            <a:ext cx="7772400" cy="369332"/>
          </a:xfrm>
          <a:prstGeom prst="rect">
            <a:avLst/>
          </a:prstGeom>
        </p:spPr>
        <p:txBody>
          <a:bodyPr wrap="square">
            <a:spAutoFit/>
          </a:bodyPr>
          <a:lstStyle/>
          <a:p>
            <a:r>
              <a:rPr lang="en-US" dirty="0"/>
              <a:t> </a:t>
            </a:r>
            <a:r>
              <a:rPr lang="en-US" dirty="0">
                <a:latin typeface="Trebuchet MS" pitchFamily="34" charset="0"/>
              </a:rPr>
              <a:t>HIV-1 inter-subtype recombinant </a:t>
            </a:r>
            <a:r>
              <a:rPr lang="en-US" dirty="0" smtClean="0">
                <a:latin typeface="Trebuchet MS" pitchFamily="34" charset="0"/>
              </a:rPr>
              <a:t>viruses and multiple infections</a:t>
            </a:r>
            <a:endParaRPr lang="en-US" dirty="0">
              <a:latin typeface="Trebuchet MS" pitchFamily="34" charset="0"/>
            </a:endParaRPr>
          </a:p>
        </p:txBody>
      </p:sp>
      <p:sp>
        <p:nvSpPr>
          <p:cNvPr id="4" name="Rectangle 3"/>
          <p:cNvSpPr/>
          <p:nvPr/>
        </p:nvSpPr>
        <p:spPr>
          <a:xfrm>
            <a:off x="609600" y="5486400"/>
            <a:ext cx="800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6385449"/>
            <a:ext cx="5440913" cy="461665"/>
          </a:xfrm>
          <a:prstGeom prst="rect">
            <a:avLst/>
          </a:prstGeom>
          <a:noFill/>
        </p:spPr>
        <p:txBody>
          <a:bodyPr wrap="none" rtlCol="0">
            <a:spAutoFit/>
          </a:bodyPr>
          <a:lstStyle/>
          <a:p>
            <a:r>
              <a:rPr lang="en-US" sz="2400" dirty="0" smtClean="0">
                <a:solidFill>
                  <a:srgbClr val="FF0000"/>
                </a:solidFill>
              </a:rPr>
              <a:t>*</a:t>
            </a:r>
            <a:r>
              <a:rPr lang="en-US" b="1" dirty="0" smtClean="0">
                <a:latin typeface="Trebuchet MS" panose="020B0603020202020204" pitchFamily="34" charset="0"/>
              </a:rPr>
              <a:t>HIV-1 multiple infections : * unclassified region</a:t>
            </a:r>
            <a:endParaRPr lang="en-US" b="1" dirty="0">
              <a:latin typeface="Trebuchet MS" panose="020B0603020202020204" pitchFamily="34" charset="0"/>
            </a:endParaRPr>
          </a:p>
        </p:txBody>
      </p:sp>
    </p:spTree>
    <p:extLst>
      <p:ext uri="{BB962C8B-B14F-4D97-AF65-F5344CB8AC3E}">
        <p14:creationId xmlns:p14="http://schemas.microsoft.com/office/powerpoint/2010/main" val="402294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combination patterns_AUG 12, 2013_Final.emf"/>
          <p:cNvPicPr>
            <a:picLocks noChangeAspect="1"/>
          </p:cNvPicPr>
          <p:nvPr/>
        </p:nvPicPr>
        <p:blipFill>
          <a:blip r:embed="rId2" cstate="print"/>
          <a:stretch>
            <a:fillRect/>
          </a:stretch>
        </p:blipFill>
        <p:spPr>
          <a:xfrm>
            <a:off x="0" y="108134"/>
            <a:ext cx="9144000" cy="664173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3453189" cy="461665"/>
          </a:xfrm>
          <a:prstGeom prst="rect">
            <a:avLst/>
          </a:prstGeom>
          <a:noFill/>
        </p:spPr>
        <p:txBody>
          <a:bodyPr wrap="none" rtlCol="0">
            <a:spAutoFit/>
          </a:bodyPr>
          <a:lstStyle/>
          <a:p>
            <a:r>
              <a:rPr lang="en-US" sz="2400" dirty="0" smtClean="0">
                <a:latin typeface="Trebuchet MS" pitchFamily="34" charset="0"/>
              </a:rPr>
              <a:t>CRF35_AD/A/CRF35_AD</a:t>
            </a:r>
            <a:endParaRPr lang="en-US" sz="2400" dirty="0">
              <a:latin typeface="Trebuchet MS" pitchFamily="34" charset="0"/>
            </a:endParaRPr>
          </a:p>
        </p:txBody>
      </p:sp>
      <p:pic>
        <p:nvPicPr>
          <p:cNvPr id="4" name="Picture 3" descr="733_AUG 27, 2013_final_TIFF.tif"/>
          <p:cNvPicPr/>
          <p:nvPr/>
        </p:nvPicPr>
        <p:blipFill>
          <a:blip r:embed="rId2" cstate="print"/>
          <a:stretch>
            <a:fillRect/>
          </a:stretch>
        </p:blipFill>
        <p:spPr>
          <a:xfrm>
            <a:off x="533400" y="670560"/>
            <a:ext cx="8229600" cy="5516880"/>
          </a:xfrm>
          <a:prstGeom prst="rect">
            <a:avLst/>
          </a:prstGeom>
        </p:spPr>
      </p:pic>
    </p:spTree>
    <p:extLst>
      <p:ext uri="{BB962C8B-B14F-4D97-AF65-F5344CB8AC3E}">
        <p14:creationId xmlns:p14="http://schemas.microsoft.com/office/powerpoint/2010/main" val="1468226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7797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Rectangle 2"/>
          <p:cNvSpPr>
            <a:spLocks noChangeArrowheads="1"/>
          </p:cNvSpPr>
          <p:nvPr/>
        </p:nvSpPr>
        <p:spPr bwMode="auto">
          <a:xfrm>
            <a:off x="27797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3"/>
          <p:cNvSpPr>
            <a:spLocks noChangeArrowheads="1"/>
          </p:cNvSpPr>
          <p:nvPr/>
        </p:nvSpPr>
        <p:spPr bwMode="auto">
          <a:xfrm>
            <a:off x="27797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4"/>
          <p:cNvSpPr>
            <a:spLocks noChangeArrowheads="1"/>
          </p:cNvSpPr>
          <p:nvPr/>
        </p:nvSpPr>
        <p:spPr bwMode="auto">
          <a:xfrm>
            <a:off x="27797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381000" y="300335"/>
            <a:ext cx="8153400" cy="461665"/>
          </a:xfrm>
          <a:prstGeom prst="rect">
            <a:avLst/>
          </a:prstGeom>
          <a:noFill/>
        </p:spPr>
        <p:txBody>
          <a:bodyPr wrap="square" rtlCol="0">
            <a:spAutoFit/>
          </a:bodyPr>
          <a:lstStyle/>
          <a:p>
            <a:r>
              <a:rPr lang="en-US" sz="2400" dirty="0" smtClean="0">
                <a:latin typeface="Trebuchet MS" pitchFamily="34" charset="0"/>
              </a:rPr>
              <a:t>Major mutations associated with Protease inhibitors</a:t>
            </a:r>
            <a:endParaRPr lang="en-US" sz="2400" dirty="0">
              <a:latin typeface="Trebuchet MS"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80565710"/>
              </p:ext>
            </p:extLst>
          </p:nvPr>
        </p:nvGraphicFramePr>
        <p:xfrm>
          <a:off x="114300" y="1378732"/>
          <a:ext cx="8686800" cy="3193267"/>
        </p:xfrm>
        <a:graphic>
          <a:graphicData uri="http://schemas.openxmlformats.org/drawingml/2006/table">
            <a:tbl>
              <a:tblPr firstRow="1" firstCol="1" bandRow="1">
                <a:tableStyleId>{5C22544A-7EE6-4342-B048-85BDC9FD1C3A}</a:tableStyleId>
              </a:tblPr>
              <a:tblGrid>
                <a:gridCol w="1287508"/>
                <a:gridCol w="2326821"/>
                <a:gridCol w="1799409"/>
                <a:gridCol w="1287508"/>
                <a:gridCol w="1985554"/>
              </a:tblGrid>
              <a:tr h="1300855">
                <a:tc>
                  <a:txBody>
                    <a:bodyPr/>
                    <a:lstStyle/>
                    <a:p>
                      <a:pPr marL="0" marR="0">
                        <a:lnSpc>
                          <a:spcPct val="115000"/>
                        </a:lnSpc>
                        <a:spcBef>
                          <a:spcPts val="0"/>
                        </a:spcBef>
                        <a:spcAft>
                          <a:spcPts val="0"/>
                        </a:spcAft>
                      </a:pPr>
                      <a:r>
                        <a:rPr lang="en-US" sz="1600" dirty="0">
                          <a:effectLst/>
                        </a:rPr>
                        <a:t>Subject code</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HIV-1 subtype</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Total No of </a:t>
                      </a:r>
                      <a:r>
                        <a:rPr lang="en-US" sz="1600" dirty="0" err="1">
                          <a:effectLst/>
                        </a:rPr>
                        <a:t>quasispeciess</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smtClean="0">
                          <a:effectLst/>
                        </a:rPr>
                        <a:t>Major Mutations</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No of quasispecies  with mutation </a:t>
                      </a:r>
                      <a:endParaRPr lang="en-US" sz="1600">
                        <a:effectLst/>
                        <a:latin typeface="Calibri"/>
                        <a:ea typeface="Calibri"/>
                        <a:cs typeface="Times New Roman"/>
                      </a:endParaRPr>
                    </a:p>
                  </a:txBody>
                  <a:tcPr marL="68580" marR="68580" marT="0" marB="0" anchor="ctr"/>
                </a:tc>
              </a:tr>
              <a:tr h="630804">
                <a:tc>
                  <a:txBody>
                    <a:bodyPr/>
                    <a:lstStyle/>
                    <a:p>
                      <a:pPr marL="0" marR="0">
                        <a:lnSpc>
                          <a:spcPct val="115000"/>
                        </a:lnSpc>
                        <a:spcBef>
                          <a:spcPts val="0"/>
                        </a:spcBef>
                        <a:spcAft>
                          <a:spcPts val="0"/>
                        </a:spcAft>
                      </a:pPr>
                      <a:r>
                        <a:rPr lang="en-US" sz="1600" dirty="0">
                          <a:effectLst/>
                        </a:rPr>
                        <a:t>276</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C</a:t>
                      </a:r>
                      <a:endParaRPr lang="en-US" sz="16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effectLst/>
                        </a:rPr>
                        <a:t>10</a:t>
                      </a:r>
                      <a:endParaRPr lang="en-US" sz="16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M46I</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nchor="b"/>
                </a:tc>
              </a:tr>
              <a:tr h="630804">
                <a:tc>
                  <a:txBody>
                    <a:bodyPr/>
                    <a:lstStyle/>
                    <a:p>
                      <a:pPr marL="0" marR="0">
                        <a:lnSpc>
                          <a:spcPct val="115000"/>
                        </a:lnSpc>
                        <a:spcBef>
                          <a:spcPts val="0"/>
                        </a:spcBef>
                        <a:spcAft>
                          <a:spcPts val="0"/>
                        </a:spcAft>
                      </a:pPr>
                      <a:r>
                        <a:rPr lang="en-US" sz="1600">
                          <a:effectLst/>
                        </a:rPr>
                        <a:t>480</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A1</a:t>
                      </a:r>
                      <a:endParaRPr lang="en-US" sz="16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32</a:t>
                      </a:r>
                      <a:endParaRPr lang="en-US" sz="16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M46I</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nchor="b"/>
                </a:tc>
              </a:tr>
              <a:tr h="630804">
                <a:tc>
                  <a:txBody>
                    <a:bodyPr/>
                    <a:lstStyle/>
                    <a:p>
                      <a:pPr marL="0" marR="0">
                        <a:lnSpc>
                          <a:spcPct val="115000"/>
                        </a:lnSpc>
                        <a:spcBef>
                          <a:spcPts val="0"/>
                        </a:spcBef>
                        <a:spcAft>
                          <a:spcPts val="0"/>
                        </a:spcAft>
                      </a:pPr>
                      <a:r>
                        <a:rPr lang="en-US" sz="1600">
                          <a:effectLst/>
                        </a:rPr>
                        <a:t>733</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CRF35_AD/A/CRF35_AD</a:t>
                      </a:r>
                      <a:endParaRPr lang="en-US" sz="16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40</a:t>
                      </a:r>
                      <a:endParaRPr lang="en-US" sz="16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M41L</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nchor="b"/>
                </a:tc>
              </a:tr>
            </a:tbl>
          </a:graphicData>
        </a:graphic>
      </p:graphicFrame>
      <p:sp>
        <p:nvSpPr>
          <p:cNvPr id="4" name="Rectangle 1"/>
          <p:cNvSpPr>
            <a:spLocks noChangeArrowheads="1"/>
          </p:cNvSpPr>
          <p:nvPr/>
        </p:nvSpPr>
        <p:spPr bwMode="auto">
          <a:xfrm>
            <a:off x="1016000" y="3209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a:xfrm>
            <a:off x="5588000" y="1371600"/>
            <a:ext cx="1193800" cy="3200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0066" y="4953000"/>
            <a:ext cx="8686800" cy="1200329"/>
          </a:xfrm>
          <a:prstGeom prst="rect">
            <a:avLst/>
          </a:prstGeom>
          <a:noFill/>
        </p:spPr>
        <p:txBody>
          <a:bodyPr wrap="square" rtlCol="0">
            <a:spAutoFit/>
          </a:bodyPr>
          <a:lstStyle/>
          <a:p>
            <a:r>
              <a:rPr lang="en-US" b="1" dirty="0" smtClean="0">
                <a:latin typeface="Trebuchet MS" panose="020B0603020202020204" pitchFamily="34" charset="0"/>
              </a:rPr>
              <a:t>Note: All </a:t>
            </a:r>
            <a:r>
              <a:rPr lang="en-US" b="1" dirty="0">
                <a:latin typeface="Trebuchet MS" panose="020B0603020202020204" pitchFamily="34" charset="0"/>
              </a:rPr>
              <a:t>subjects in this study harbored three or more polymorphisms at amino acid positions (16, 20, 34, 36, 60, 62, 63, 64, 69, 71, 74, 77, 89, 90 and 93) associated with PI’s in HIV-1 subtype B.</a:t>
            </a:r>
          </a:p>
          <a:p>
            <a:r>
              <a:rPr lang="en-US" dirty="0"/>
              <a:t> </a:t>
            </a:r>
          </a:p>
        </p:txBody>
      </p:sp>
    </p:spTree>
    <p:extLst>
      <p:ext uri="{BB962C8B-B14F-4D97-AF65-F5344CB8AC3E}">
        <p14:creationId xmlns:p14="http://schemas.microsoft.com/office/powerpoint/2010/main" val="2628721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81000"/>
            <a:ext cx="7772400" cy="1292662"/>
          </a:xfrm>
          <a:prstGeom prst="rect">
            <a:avLst/>
          </a:prstGeom>
          <a:noFill/>
        </p:spPr>
        <p:txBody>
          <a:bodyPr wrap="square" rtlCol="0">
            <a:spAutoFit/>
          </a:bodyPr>
          <a:lstStyle/>
          <a:p>
            <a:pPr algn="ctr"/>
            <a:r>
              <a:rPr lang="en-US" sz="2000" dirty="0" smtClean="0">
                <a:latin typeface="Trebuchet MS" pitchFamily="34" charset="0"/>
              </a:rPr>
              <a:t>Secondary mutations at positions associated with PIs according to HIV-1 subtype A and C in comparison with treatment naïve individuals  from Stanford HIV drug resistance database</a:t>
            </a:r>
          </a:p>
          <a:p>
            <a:endParaRPr lang="en-US" dirty="0"/>
          </a:p>
        </p:txBody>
      </p:sp>
      <p:sp>
        <p:nvSpPr>
          <p:cNvPr id="6" name="TextBox 5"/>
          <p:cNvSpPr txBox="1"/>
          <p:nvPr/>
        </p:nvSpPr>
        <p:spPr>
          <a:xfrm>
            <a:off x="685800" y="5257800"/>
            <a:ext cx="6949210" cy="1200329"/>
          </a:xfrm>
          <a:prstGeom prst="rect">
            <a:avLst/>
          </a:prstGeom>
          <a:noFill/>
        </p:spPr>
        <p:txBody>
          <a:bodyPr wrap="none" rtlCol="0">
            <a:spAutoFit/>
          </a:bodyPr>
          <a:lstStyle/>
          <a:p>
            <a:r>
              <a:rPr lang="en-US" dirty="0" smtClean="0"/>
              <a:t>Subtype A  p= 0.161</a:t>
            </a:r>
          </a:p>
          <a:p>
            <a:r>
              <a:rPr lang="en-US" dirty="0" smtClean="0"/>
              <a:t>Subtype C p</a:t>
            </a:r>
            <a:r>
              <a:rPr lang="en-US" dirty="0"/>
              <a:t>= </a:t>
            </a:r>
            <a:r>
              <a:rPr lang="en-US" dirty="0" smtClean="0"/>
              <a:t>0.104</a:t>
            </a:r>
          </a:p>
          <a:p>
            <a:r>
              <a:rPr lang="en-US" dirty="0" smtClean="0"/>
              <a:t>polymorphisms are not associated with the PI drug resistance mutations</a:t>
            </a:r>
            <a:endParaRPr lang="en-US" dirty="0"/>
          </a:p>
          <a:p>
            <a:endParaRPr lang="en-US" dirty="0"/>
          </a:p>
        </p:txBody>
      </p:sp>
      <p:pic>
        <p:nvPicPr>
          <p:cNvPr id="7" name="Picture 6" descr="Figure 3_AUG 27, 2013_Final_TIFF.tif"/>
          <p:cNvPicPr/>
          <p:nvPr/>
        </p:nvPicPr>
        <p:blipFill>
          <a:blip r:embed="rId2" cstate="print"/>
          <a:stretch>
            <a:fillRect/>
          </a:stretch>
        </p:blipFill>
        <p:spPr>
          <a:xfrm>
            <a:off x="609600" y="1447800"/>
            <a:ext cx="7924800" cy="3479165"/>
          </a:xfrm>
          <a:prstGeom prst="rect">
            <a:avLst/>
          </a:prstGeom>
        </p:spPr>
      </p:pic>
    </p:spTree>
    <p:extLst>
      <p:ext uri="{BB962C8B-B14F-4D97-AF65-F5344CB8AC3E}">
        <p14:creationId xmlns:p14="http://schemas.microsoft.com/office/powerpoint/2010/main" val="2035892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6386061"/>
              </p:ext>
            </p:extLst>
          </p:nvPr>
        </p:nvGraphicFramePr>
        <p:xfrm>
          <a:off x="457200" y="1752603"/>
          <a:ext cx="8229598" cy="4017009"/>
        </p:xfrm>
        <a:graphic>
          <a:graphicData uri="http://schemas.openxmlformats.org/drawingml/2006/table">
            <a:tbl>
              <a:tblPr firstRow="1" firstCol="1" bandRow="1">
                <a:tableStyleId>{5C22544A-7EE6-4342-B048-85BDC9FD1C3A}</a:tableStyleId>
              </a:tblPr>
              <a:tblGrid>
                <a:gridCol w="1341958"/>
                <a:gridCol w="1535976"/>
                <a:gridCol w="1940180"/>
                <a:gridCol w="1568312"/>
                <a:gridCol w="1843172"/>
              </a:tblGrid>
              <a:tr h="839559">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Subject code</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HIV-1 subtype</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Total No of </a:t>
                      </a:r>
                      <a:r>
                        <a:rPr lang="en-US" sz="1400" dirty="0" err="1">
                          <a:effectLst/>
                          <a:latin typeface="Arial" pitchFamily="34" charset="0"/>
                          <a:cs typeface="Arial" pitchFamily="34" charset="0"/>
                        </a:rPr>
                        <a:t>quasispecies</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Mutations (NRTI)</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400">
                          <a:effectLst/>
                          <a:latin typeface="Arial" pitchFamily="34" charset="0"/>
                          <a:cs typeface="Arial" pitchFamily="34" charset="0"/>
                        </a:rPr>
                        <a:t>No of quasispecies  with mutation </a:t>
                      </a:r>
                      <a:endParaRPr lang="en-US" sz="1400">
                        <a:effectLst/>
                        <a:latin typeface="Arial" pitchFamily="34" charset="0"/>
                        <a:ea typeface="Calibri"/>
                        <a:cs typeface="Arial" pitchFamily="34" charset="0"/>
                      </a:endParaRPr>
                    </a:p>
                  </a:txBody>
                  <a:tcPr marL="68580" marR="68580" marT="0" marB="0" anchor="ctr"/>
                </a:tc>
              </a:tr>
              <a:tr h="308958">
                <a:tc>
                  <a:txBody>
                    <a:bodyPr/>
                    <a:lstStyle/>
                    <a:p>
                      <a:pPr marL="0" marR="0">
                        <a:lnSpc>
                          <a:spcPct val="115000"/>
                        </a:lnSpc>
                        <a:spcBef>
                          <a:spcPts val="0"/>
                        </a:spcBef>
                        <a:spcAft>
                          <a:spcPts val="0"/>
                        </a:spcAft>
                      </a:pPr>
                      <a:r>
                        <a:rPr lang="en-US" sz="1400">
                          <a:effectLst/>
                          <a:latin typeface="Arial" pitchFamily="34" charset="0"/>
                          <a:cs typeface="Arial" pitchFamily="34" charset="0"/>
                        </a:rPr>
                        <a:t> </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 </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 </a:t>
                      </a:r>
                      <a:endParaRPr lang="en-US" sz="1400">
                        <a:effectLst/>
                        <a:latin typeface="Arial" pitchFamily="34" charset="0"/>
                        <a:ea typeface="Calibri"/>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Primary mutation</a:t>
                      </a:r>
                      <a:endParaRPr lang="en-US" sz="14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 </a:t>
                      </a:r>
                      <a:endParaRPr lang="en-US" sz="1400" dirty="0">
                        <a:effectLst/>
                        <a:latin typeface="Arial" pitchFamily="34" charset="0"/>
                        <a:ea typeface="Calibri"/>
                        <a:cs typeface="Arial" pitchFamily="34" charset="0"/>
                      </a:endParaRPr>
                    </a:p>
                  </a:txBody>
                  <a:tcPr marL="68580" marR="68580" marT="0" marB="0" anchor="b"/>
                </a:tc>
              </a:tr>
              <a:tr h="308958">
                <a:tc>
                  <a:txBody>
                    <a:bodyPr/>
                    <a:lstStyle/>
                    <a:p>
                      <a:pPr marL="0" marR="0">
                        <a:lnSpc>
                          <a:spcPct val="115000"/>
                        </a:lnSpc>
                        <a:spcBef>
                          <a:spcPts val="0"/>
                        </a:spcBef>
                        <a:spcAft>
                          <a:spcPts val="0"/>
                        </a:spcAft>
                      </a:pPr>
                      <a:r>
                        <a:rPr lang="en-US" sz="1400" dirty="0">
                          <a:solidFill>
                            <a:schemeClr val="bg1"/>
                          </a:solidFill>
                          <a:effectLst/>
                          <a:latin typeface="Arial" pitchFamily="34" charset="0"/>
                          <a:cs typeface="Arial" pitchFamily="34" charset="0"/>
                        </a:rPr>
                        <a:t>245</a:t>
                      </a:r>
                      <a:endParaRPr lang="en-US" sz="1400" dirty="0">
                        <a:solidFill>
                          <a:schemeClr val="bg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cs typeface="Arial" pitchFamily="34" charset="0"/>
                        </a:rPr>
                        <a:t>A1</a:t>
                      </a:r>
                      <a:endParaRPr lang="en-US" sz="1400" dirty="0">
                        <a:solidFill>
                          <a:schemeClr val="tx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cs typeface="Arial" pitchFamily="34" charset="0"/>
                        </a:rPr>
                        <a:t>22</a:t>
                      </a:r>
                      <a:endParaRPr lang="en-US" sz="1400" dirty="0">
                        <a:solidFill>
                          <a:schemeClr val="tx1"/>
                        </a:solidFill>
                        <a:effectLst/>
                        <a:latin typeface="Arial" pitchFamily="34" charset="0"/>
                        <a:ea typeface="Calibri"/>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dirty="0">
                          <a:solidFill>
                            <a:schemeClr val="tx1"/>
                          </a:solidFill>
                          <a:effectLst/>
                          <a:latin typeface="Arial" pitchFamily="34" charset="0"/>
                          <a:cs typeface="Arial" pitchFamily="34" charset="0"/>
                        </a:rPr>
                        <a:t>D67N</a:t>
                      </a:r>
                      <a:endParaRPr lang="en-US" sz="1400" dirty="0">
                        <a:solidFill>
                          <a:schemeClr val="tx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cs typeface="Arial" pitchFamily="34" charset="0"/>
                        </a:rPr>
                        <a:t>1</a:t>
                      </a:r>
                      <a:endParaRPr lang="en-US" sz="1400" dirty="0">
                        <a:solidFill>
                          <a:schemeClr val="tx1"/>
                        </a:solidFill>
                        <a:effectLst/>
                        <a:latin typeface="Arial" pitchFamily="34" charset="0"/>
                        <a:ea typeface="Calibri"/>
                        <a:cs typeface="Arial" pitchFamily="34" charset="0"/>
                      </a:endParaRPr>
                    </a:p>
                  </a:txBody>
                  <a:tcPr marL="68580" marR="68580" marT="0" marB="0" anchor="b"/>
                </a:tc>
              </a:tr>
              <a:tr h="293846">
                <a:tc>
                  <a:txBody>
                    <a:bodyPr/>
                    <a:lstStyle/>
                    <a:p>
                      <a:pPr>
                        <a:lnSpc>
                          <a:spcPct val="115000"/>
                        </a:lnSpc>
                      </a:pPr>
                      <a:r>
                        <a:rPr lang="en-US" sz="1400" dirty="0" smtClean="0">
                          <a:effectLst/>
                          <a:latin typeface="Arial" pitchFamily="34" charset="0"/>
                          <a:cs typeface="Arial" pitchFamily="34" charset="0"/>
                        </a:rPr>
                        <a:t>201</a:t>
                      </a:r>
                      <a:endParaRPr lang="en-US" sz="1400" dirty="0">
                        <a:effectLst/>
                        <a:latin typeface="Arial" pitchFamily="34" charset="0"/>
                        <a:cs typeface="Arial" pitchFamily="34" charset="0"/>
                      </a:endParaRPr>
                    </a:p>
                  </a:txBody>
                  <a:tcPr marL="68580" marR="68580" marT="0" marB="0" anchor="b"/>
                </a:tc>
                <a:tc>
                  <a:txBody>
                    <a:bodyPr/>
                    <a:lstStyle/>
                    <a:p>
                      <a:pPr algn="ctr">
                        <a:lnSpc>
                          <a:spcPct val="115000"/>
                        </a:lnSpc>
                      </a:pPr>
                      <a:r>
                        <a:rPr lang="en-US" sz="1400" dirty="0" smtClean="0">
                          <a:effectLst/>
                          <a:latin typeface="Arial" pitchFamily="34" charset="0"/>
                          <a:cs typeface="Arial" pitchFamily="34" charset="0"/>
                        </a:rPr>
                        <a:t>C</a:t>
                      </a:r>
                      <a:endParaRPr lang="en-US" sz="1400" dirty="0">
                        <a:effectLst/>
                        <a:latin typeface="Arial" pitchFamily="34" charset="0"/>
                        <a:cs typeface="Arial" pitchFamily="34" charset="0"/>
                      </a:endParaRPr>
                    </a:p>
                  </a:txBody>
                  <a:tcPr marL="68580" marR="68580" marT="0" marB="0" anchor="b"/>
                </a:tc>
                <a:tc>
                  <a:txBody>
                    <a:bodyPr/>
                    <a:lstStyle/>
                    <a:p>
                      <a:pPr algn="ctr">
                        <a:lnSpc>
                          <a:spcPct val="115000"/>
                        </a:lnSpc>
                      </a:pPr>
                      <a:r>
                        <a:rPr lang="en-US" sz="1400" dirty="0" smtClean="0">
                          <a:effectLst/>
                          <a:latin typeface="Arial" pitchFamily="34" charset="0"/>
                          <a:cs typeface="Arial" pitchFamily="34" charset="0"/>
                        </a:rPr>
                        <a:t>13</a:t>
                      </a:r>
                      <a:endParaRPr lang="en-US" sz="1400" dirty="0">
                        <a:effectLst/>
                        <a:latin typeface="Arial" pitchFamily="34" charset="0"/>
                        <a:cs typeface="Arial" pitchFamily="34" charset="0"/>
                      </a:endParaRPr>
                    </a:p>
                  </a:txBody>
                  <a:tcPr marL="68580" marR="68580" marT="0" marB="0" anchor="b"/>
                </a:tc>
                <a:tc>
                  <a:txBody>
                    <a:bodyPr/>
                    <a:lstStyle/>
                    <a:p>
                      <a:pPr algn="l">
                        <a:lnSpc>
                          <a:spcPct val="115000"/>
                        </a:lnSpc>
                      </a:pPr>
                      <a:r>
                        <a:rPr lang="en-US" sz="1400" dirty="0" smtClean="0">
                          <a:effectLst/>
                          <a:latin typeface="Arial" pitchFamily="34" charset="0"/>
                          <a:cs typeface="Arial" pitchFamily="34" charset="0"/>
                        </a:rPr>
                        <a:t>K65R</a:t>
                      </a:r>
                      <a:endParaRPr lang="en-US" sz="1400" dirty="0">
                        <a:effectLst/>
                        <a:latin typeface="Arial" pitchFamily="34" charset="0"/>
                        <a:cs typeface="Arial" pitchFamily="34" charset="0"/>
                      </a:endParaRPr>
                    </a:p>
                  </a:txBody>
                  <a:tcPr marL="68580" marR="68580" marT="0" marB="0" anchor="b"/>
                </a:tc>
                <a:tc>
                  <a:txBody>
                    <a:bodyPr/>
                    <a:lstStyle/>
                    <a:p>
                      <a:pPr algn="ctr">
                        <a:lnSpc>
                          <a:spcPct val="115000"/>
                        </a:lnSpc>
                      </a:pPr>
                      <a:r>
                        <a:rPr lang="en-US" sz="1400" dirty="0" smtClean="0">
                          <a:effectLst/>
                          <a:latin typeface="Arial" pitchFamily="34" charset="0"/>
                          <a:cs typeface="Arial" pitchFamily="34" charset="0"/>
                        </a:rPr>
                        <a:t>1</a:t>
                      </a:r>
                      <a:endParaRPr lang="en-US" sz="1400" dirty="0">
                        <a:effectLst/>
                        <a:latin typeface="Arial" pitchFamily="34" charset="0"/>
                        <a:cs typeface="Arial" pitchFamily="34" charset="0"/>
                      </a:endParaRPr>
                    </a:p>
                  </a:txBody>
                  <a:tcPr marL="68580" marR="68580" marT="0" marB="0" anchor="b"/>
                </a:tc>
              </a:tr>
              <a:tr h="283211">
                <a:tc>
                  <a:txBody>
                    <a:bodyPr/>
                    <a:lstStyle/>
                    <a:p>
                      <a:pPr>
                        <a:lnSpc>
                          <a:spcPct val="115000"/>
                        </a:lnSpc>
                      </a:pPr>
                      <a:endParaRPr lang="en-US" sz="1400" dirty="0">
                        <a:effectLst/>
                        <a:latin typeface="Arial" pitchFamily="34" charset="0"/>
                        <a:cs typeface="Arial" pitchFamily="34" charset="0"/>
                      </a:endParaRPr>
                    </a:p>
                  </a:txBody>
                  <a:tcPr marL="68580" marR="68580" marT="0" marB="0" anchor="b"/>
                </a:tc>
                <a:tc>
                  <a:txBody>
                    <a:bodyPr/>
                    <a:lstStyle/>
                    <a:p>
                      <a:pPr>
                        <a:lnSpc>
                          <a:spcPct val="115000"/>
                        </a:lnSpc>
                      </a:pPr>
                      <a:endParaRPr lang="en-US" sz="1400" dirty="0">
                        <a:effectLst/>
                        <a:latin typeface="Arial" pitchFamily="34" charset="0"/>
                        <a:cs typeface="Arial" pitchFamily="34" charset="0"/>
                      </a:endParaRPr>
                    </a:p>
                  </a:txBody>
                  <a:tcPr marL="68580" marR="68580" marT="0" marB="0" anchor="b"/>
                </a:tc>
                <a:tc>
                  <a:txBody>
                    <a:bodyPr/>
                    <a:lstStyle/>
                    <a:p>
                      <a:pPr>
                        <a:lnSpc>
                          <a:spcPct val="115000"/>
                        </a:lnSpc>
                      </a:pPr>
                      <a:endParaRPr lang="en-US" sz="1400" dirty="0">
                        <a:effectLst/>
                        <a:latin typeface="Arial" pitchFamily="34" charset="0"/>
                        <a:cs typeface="Arial" pitchFamily="34" charset="0"/>
                      </a:endParaRPr>
                    </a:p>
                  </a:txBody>
                  <a:tcPr marL="68580" marR="68580" marT="0" marB="0" anchor="b"/>
                </a:tc>
                <a:tc>
                  <a:txBody>
                    <a:bodyPr/>
                    <a:lstStyle/>
                    <a:p>
                      <a:pPr marL="0" marR="0">
                        <a:lnSpc>
                          <a:spcPct val="115000"/>
                        </a:lnSpc>
                        <a:spcBef>
                          <a:spcPts val="0"/>
                        </a:spcBef>
                        <a:spcAft>
                          <a:spcPts val="0"/>
                        </a:spcAft>
                      </a:pPr>
                      <a:endParaRPr lang="en-US" sz="14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 </a:t>
                      </a:r>
                      <a:endParaRPr lang="en-US" sz="1400" dirty="0">
                        <a:effectLst/>
                        <a:latin typeface="Arial" pitchFamily="34" charset="0"/>
                        <a:ea typeface="Calibri"/>
                        <a:cs typeface="Arial" pitchFamily="34" charset="0"/>
                      </a:endParaRPr>
                    </a:p>
                  </a:txBody>
                  <a:tcPr marL="68580" marR="68580" marT="0" marB="0" anchor="b"/>
                </a:tc>
              </a:tr>
              <a:tr h="283211">
                <a:tc>
                  <a:txBody>
                    <a:bodyPr/>
                    <a:lstStyle/>
                    <a:p>
                      <a:pPr>
                        <a:lnSpc>
                          <a:spcPct val="115000"/>
                        </a:lnSpc>
                      </a:pPr>
                      <a:endParaRPr lang="en-US" sz="1400" dirty="0">
                        <a:effectLst/>
                        <a:latin typeface="Arial" pitchFamily="34" charset="0"/>
                        <a:cs typeface="Arial" pitchFamily="34" charset="0"/>
                      </a:endParaRPr>
                    </a:p>
                  </a:txBody>
                  <a:tcPr marL="68580" marR="68580" marT="0" marB="0" anchor="b"/>
                </a:tc>
                <a:tc>
                  <a:txBody>
                    <a:bodyPr/>
                    <a:lstStyle/>
                    <a:p>
                      <a:pPr>
                        <a:lnSpc>
                          <a:spcPct val="115000"/>
                        </a:lnSpc>
                      </a:pPr>
                      <a:endParaRPr lang="en-US" sz="1400" dirty="0">
                        <a:effectLst/>
                        <a:latin typeface="Arial" pitchFamily="34" charset="0"/>
                        <a:cs typeface="Arial" pitchFamily="34" charset="0"/>
                      </a:endParaRPr>
                    </a:p>
                  </a:txBody>
                  <a:tcPr marL="68580" marR="68580" marT="0" marB="0" anchor="b"/>
                </a:tc>
                <a:tc>
                  <a:txBody>
                    <a:bodyPr/>
                    <a:lstStyle/>
                    <a:p>
                      <a:pPr>
                        <a:lnSpc>
                          <a:spcPct val="115000"/>
                        </a:lnSpc>
                      </a:pPr>
                      <a:endParaRPr lang="en-US" sz="1400" dirty="0">
                        <a:effectLst/>
                        <a:latin typeface="Arial" pitchFamily="34" charset="0"/>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dirty="0" smtClean="0">
                          <a:effectLst/>
                          <a:latin typeface="Arial" pitchFamily="34" charset="0"/>
                          <a:cs typeface="Arial" pitchFamily="34" charset="0"/>
                        </a:rPr>
                        <a:t>Polymorphisms</a:t>
                      </a:r>
                      <a:endParaRPr lang="en-US" sz="14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endParaRPr lang="en-US" sz="1400" dirty="0">
                        <a:effectLst/>
                        <a:latin typeface="Arial" pitchFamily="34" charset="0"/>
                        <a:ea typeface="Calibri"/>
                        <a:cs typeface="Arial" pitchFamily="34" charset="0"/>
                      </a:endParaRPr>
                    </a:p>
                  </a:txBody>
                  <a:tcPr marL="68580" marR="68580" marT="0" marB="0" anchor="b"/>
                </a:tc>
              </a:tr>
              <a:tr h="283211">
                <a:tc>
                  <a:txBody>
                    <a:bodyPr/>
                    <a:lstStyle/>
                    <a:p>
                      <a:pPr marL="0" marR="0">
                        <a:lnSpc>
                          <a:spcPct val="115000"/>
                        </a:lnSpc>
                        <a:spcBef>
                          <a:spcPts val="0"/>
                        </a:spcBef>
                        <a:spcAft>
                          <a:spcPts val="0"/>
                        </a:spcAft>
                      </a:pPr>
                      <a:r>
                        <a:rPr lang="en-US" sz="1400">
                          <a:effectLst/>
                          <a:latin typeface="Arial" pitchFamily="34" charset="0"/>
                          <a:cs typeface="Arial" pitchFamily="34" charset="0"/>
                        </a:rPr>
                        <a:t>740</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D</a:t>
                      </a:r>
                      <a:endParaRPr lang="en-US" sz="1400" dirty="0">
                        <a:effectLst/>
                        <a:latin typeface="Arial" pitchFamily="34" charset="0"/>
                        <a:ea typeface="Calibri"/>
                        <a:cs typeface="Arial" pitchFamily="34" charset="0"/>
                      </a:endParaRPr>
                    </a:p>
                  </a:txBody>
                  <a:tcPr marL="68580" marR="68580" marT="0" marB="0" anchor="b"/>
                </a:tc>
                <a:tc>
                  <a:txBody>
                    <a:bodyPr/>
                    <a:lstStyle/>
                    <a:p>
                      <a:pPr>
                        <a:lnSpc>
                          <a:spcPct val="115000"/>
                        </a:lnSpc>
                      </a:pPr>
                      <a:endParaRPr lang="en-US" sz="1400">
                        <a:effectLst/>
                        <a:latin typeface="Arial" pitchFamily="34" charset="0"/>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a:effectLst/>
                          <a:latin typeface="Arial" pitchFamily="34" charset="0"/>
                          <a:cs typeface="Arial" pitchFamily="34" charset="0"/>
                        </a:rPr>
                        <a:t>M41I</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a:t>
                      </a:r>
                      <a:endParaRPr lang="en-US" sz="1400" dirty="0">
                        <a:effectLst/>
                        <a:latin typeface="Arial" pitchFamily="34" charset="0"/>
                        <a:ea typeface="Calibri"/>
                        <a:cs typeface="Arial" pitchFamily="34" charset="0"/>
                      </a:endParaRPr>
                    </a:p>
                  </a:txBody>
                  <a:tcPr marL="68580" marR="68580" marT="0" marB="0" anchor="b"/>
                </a:tc>
              </a:tr>
              <a:tr h="283211">
                <a:tc>
                  <a:txBody>
                    <a:bodyPr/>
                    <a:lstStyle/>
                    <a:p>
                      <a:pPr marL="0" marR="0">
                        <a:lnSpc>
                          <a:spcPct val="115000"/>
                        </a:lnSpc>
                        <a:spcBef>
                          <a:spcPts val="0"/>
                        </a:spcBef>
                        <a:spcAft>
                          <a:spcPts val="0"/>
                        </a:spcAft>
                      </a:pPr>
                      <a:r>
                        <a:rPr lang="en-US" sz="1400">
                          <a:effectLst/>
                          <a:latin typeface="Arial" pitchFamily="34" charset="0"/>
                          <a:cs typeface="Arial" pitchFamily="34" charset="0"/>
                        </a:rPr>
                        <a:t>66</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C</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13</a:t>
                      </a:r>
                      <a:endParaRPr lang="en-US" sz="1400">
                        <a:effectLst/>
                        <a:latin typeface="Arial" pitchFamily="34" charset="0"/>
                        <a:ea typeface="Calibri"/>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T69A</a:t>
                      </a:r>
                      <a:endParaRPr lang="en-US" sz="14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a:t>
                      </a:r>
                      <a:endParaRPr lang="en-US" sz="1400" dirty="0">
                        <a:effectLst/>
                        <a:latin typeface="Arial" pitchFamily="34" charset="0"/>
                        <a:ea typeface="Calibri"/>
                        <a:cs typeface="Arial" pitchFamily="34" charset="0"/>
                      </a:endParaRPr>
                    </a:p>
                  </a:txBody>
                  <a:tcPr marL="68580" marR="68580" marT="0" marB="0" anchor="b"/>
                </a:tc>
              </a:tr>
              <a:tr h="283211">
                <a:tc>
                  <a:txBody>
                    <a:bodyPr/>
                    <a:lstStyle/>
                    <a:p>
                      <a:pPr marL="0" marR="0">
                        <a:lnSpc>
                          <a:spcPct val="115000"/>
                        </a:lnSpc>
                        <a:spcBef>
                          <a:spcPts val="0"/>
                        </a:spcBef>
                        <a:spcAft>
                          <a:spcPts val="0"/>
                        </a:spcAft>
                      </a:pPr>
                      <a:r>
                        <a:rPr lang="en-US" sz="1400" dirty="0">
                          <a:solidFill>
                            <a:schemeClr val="bg1"/>
                          </a:solidFill>
                          <a:effectLst/>
                          <a:latin typeface="Arial" pitchFamily="34" charset="0"/>
                          <a:cs typeface="Arial" pitchFamily="34" charset="0"/>
                        </a:rPr>
                        <a:t>245</a:t>
                      </a:r>
                      <a:endParaRPr lang="en-US" sz="1400" dirty="0">
                        <a:solidFill>
                          <a:schemeClr val="bg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cs typeface="Arial" pitchFamily="34" charset="0"/>
                        </a:rPr>
                        <a:t>A1</a:t>
                      </a:r>
                      <a:endParaRPr lang="en-US" sz="1400" dirty="0">
                        <a:solidFill>
                          <a:schemeClr val="tx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cs typeface="Arial" pitchFamily="34" charset="0"/>
                        </a:rPr>
                        <a:t>22</a:t>
                      </a:r>
                      <a:endParaRPr lang="en-US" sz="1400" dirty="0">
                        <a:solidFill>
                          <a:schemeClr val="tx1"/>
                        </a:solidFill>
                        <a:effectLst/>
                        <a:latin typeface="Arial" pitchFamily="34" charset="0"/>
                        <a:ea typeface="Calibri"/>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dirty="0">
                          <a:solidFill>
                            <a:schemeClr val="tx1"/>
                          </a:solidFill>
                          <a:effectLst/>
                          <a:latin typeface="Arial" pitchFamily="34" charset="0"/>
                          <a:cs typeface="Arial" pitchFamily="34" charset="0"/>
                        </a:rPr>
                        <a:t>T69P</a:t>
                      </a:r>
                      <a:endParaRPr lang="en-US" sz="1400" dirty="0">
                        <a:solidFill>
                          <a:schemeClr val="tx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cs typeface="Arial" pitchFamily="34" charset="0"/>
                        </a:rPr>
                        <a:t>1</a:t>
                      </a:r>
                      <a:endParaRPr lang="en-US" sz="1400" dirty="0">
                        <a:solidFill>
                          <a:schemeClr val="tx1"/>
                        </a:solidFill>
                        <a:effectLst/>
                        <a:latin typeface="Arial" pitchFamily="34" charset="0"/>
                        <a:ea typeface="Calibri"/>
                        <a:cs typeface="Arial" pitchFamily="34" charset="0"/>
                      </a:endParaRPr>
                    </a:p>
                  </a:txBody>
                  <a:tcPr marL="68580" marR="68580" marT="0" marB="0" anchor="b"/>
                </a:tc>
              </a:tr>
              <a:tr h="283211">
                <a:tc>
                  <a:txBody>
                    <a:bodyPr/>
                    <a:lstStyle/>
                    <a:p>
                      <a:pPr marL="0" marR="0">
                        <a:lnSpc>
                          <a:spcPct val="115000"/>
                        </a:lnSpc>
                        <a:spcBef>
                          <a:spcPts val="0"/>
                        </a:spcBef>
                        <a:spcAft>
                          <a:spcPts val="0"/>
                        </a:spcAft>
                      </a:pPr>
                      <a:r>
                        <a:rPr lang="en-US" sz="1400">
                          <a:effectLst/>
                          <a:latin typeface="Arial" pitchFamily="34" charset="0"/>
                          <a:cs typeface="Arial" pitchFamily="34" charset="0"/>
                        </a:rPr>
                        <a:t>209</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A1</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24</a:t>
                      </a:r>
                      <a:endParaRPr lang="en-US" sz="1400">
                        <a:effectLst/>
                        <a:latin typeface="Arial" pitchFamily="34" charset="0"/>
                        <a:ea typeface="Calibri"/>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a:effectLst/>
                          <a:latin typeface="Arial" pitchFamily="34" charset="0"/>
                          <a:cs typeface="Arial" pitchFamily="34" charset="0"/>
                        </a:rPr>
                        <a:t>V75A</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a:t>
                      </a:r>
                      <a:endParaRPr lang="en-US" sz="1400" dirty="0">
                        <a:effectLst/>
                        <a:latin typeface="Arial" pitchFamily="34" charset="0"/>
                        <a:ea typeface="Calibri"/>
                        <a:cs typeface="Arial" pitchFamily="34" charset="0"/>
                      </a:endParaRPr>
                    </a:p>
                  </a:txBody>
                  <a:tcPr marL="68580" marR="68580" marT="0" marB="0" anchor="b"/>
                </a:tc>
              </a:tr>
              <a:tr h="283211">
                <a:tc>
                  <a:txBody>
                    <a:bodyPr/>
                    <a:lstStyle/>
                    <a:p>
                      <a:pPr marL="0" marR="0">
                        <a:lnSpc>
                          <a:spcPct val="115000"/>
                        </a:lnSpc>
                        <a:spcBef>
                          <a:spcPts val="0"/>
                        </a:spcBef>
                        <a:spcAft>
                          <a:spcPts val="0"/>
                        </a:spcAft>
                      </a:pPr>
                      <a:r>
                        <a:rPr lang="en-US" sz="1400">
                          <a:effectLst/>
                          <a:latin typeface="Arial" pitchFamily="34" charset="0"/>
                          <a:cs typeface="Arial" pitchFamily="34" charset="0"/>
                        </a:rPr>
                        <a:t>909</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A2/C/A2</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21</a:t>
                      </a:r>
                      <a:endParaRPr lang="en-US" sz="1400">
                        <a:effectLst/>
                        <a:latin typeface="Arial" pitchFamily="34" charset="0"/>
                        <a:ea typeface="Calibri"/>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a:effectLst/>
                          <a:latin typeface="Arial" pitchFamily="34" charset="0"/>
                          <a:cs typeface="Arial" pitchFamily="34" charset="0"/>
                        </a:rPr>
                        <a:t>V75A</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a:t>
                      </a:r>
                      <a:endParaRPr lang="en-US" sz="1400" dirty="0">
                        <a:effectLst/>
                        <a:latin typeface="Arial" pitchFamily="34" charset="0"/>
                        <a:ea typeface="Calibri"/>
                        <a:cs typeface="Arial" pitchFamily="34" charset="0"/>
                      </a:endParaRPr>
                    </a:p>
                  </a:txBody>
                  <a:tcPr marL="68580" marR="68580" marT="0" marB="0" anchor="b"/>
                </a:tc>
              </a:tr>
              <a:tr h="283211">
                <a:tc>
                  <a:txBody>
                    <a:bodyPr/>
                    <a:lstStyle/>
                    <a:p>
                      <a:pPr marL="0" marR="0">
                        <a:lnSpc>
                          <a:spcPct val="115000"/>
                        </a:lnSpc>
                        <a:spcBef>
                          <a:spcPts val="0"/>
                        </a:spcBef>
                        <a:spcAft>
                          <a:spcPts val="0"/>
                        </a:spcAft>
                      </a:pPr>
                      <a:r>
                        <a:rPr lang="en-US" sz="1400">
                          <a:effectLst/>
                          <a:latin typeface="Arial" pitchFamily="34" charset="0"/>
                          <a:cs typeface="Arial" pitchFamily="34" charset="0"/>
                        </a:rPr>
                        <a:t>46</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A1</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24</a:t>
                      </a:r>
                      <a:endParaRPr lang="en-US" sz="1400">
                        <a:effectLst/>
                        <a:latin typeface="Arial" pitchFamily="34" charset="0"/>
                        <a:ea typeface="Calibri"/>
                        <a:cs typeface="Arial" pitchFamily="34" charset="0"/>
                      </a:endParaRPr>
                    </a:p>
                  </a:txBody>
                  <a:tcPr marL="68580" marR="68580" marT="0" marB="0" anchor="b"/>
                </a:tc>
                <a:tc>
                  <a:txBody>
                    <a:bodyPr/>
                    <a:lstStyle/>
                    <a:p>
                      <a:pPr marL="0" marR="0">
                        <a:lnSpc>
                          <a:spcPct val="115000"/>
                        </a:lnSpc>
                        <a:spcBef>
                          <a:spcPts val="0"/>
                        </a:spcBef>
                        <a:spcAft>
                          <a:spcPts val="0"/>
                        </a:spcAft>
                      </a:pPr>
                      <a:r>
                        <a:rPr lang="en-US" sz="1400">
                          <a:effectLst/>
                          <a:latin typeface="Arial" pitchFamily="34" charset="0"/>
                          <a:cs typeface="Arial" pitchFamily="34" charset="0"/>
                        </a:rPr>
                        <a:t>T215A</a:t>
                      </a:r>
                      <a:endParaRPr lang="en-US" sz="140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a:t>
                      </a:r>
                      <a:endParaRPr lang="en-US" sz="1400" dirty="0">
                        <a:effectLst/>
                        <a:latin typeface="Arial" pitchFamily="34" charset="0"/>
                        <a:ea typeface="Calibri"/>
                        <a:cs typeface="Arial" pitchFamily="34" charset="0"/>
                      </a:endParaRPr>
                    </a:p>
                  </a:txBody>
                  <a:tcPr marL="68580" marR="68580" marT="0" marB="0" anchor="b"/>
                </a:tc>
              </a:tr>
            </a:tbl>
          </a:graphicData>
        </a:graphic>
      </p:graphicFrame>
      <p:sp>
        <p:nvSpPr>
          <p:cNvPr id="3" name="Rectangle 1"/>
          <p:cNvSpPr>
            <a:spLocks noChangeArrowheads="1"/>
          </p:cNvSpPr>
          <p:nvPr/>
        </p:nvSpPr>
        <p:spPr bwMode="auto">
          <a:xfrm>
            <a:off x="1339850" y="2592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533400" y="457200"/>
            <a:ext cx="8534401" cy="830997"/>
          </a:xfrm>
          <a:prstGeom prst="rect">
            <a:avLst/>
          </a:prstGeom>
          <a:noFill/>
        </p:spPr>
        <p:txBody>
          <a:bodyPr wrap="square" rtlCol="0">
            <a:spAutoFit/>
          </a:bodyPr>
          <a:lstStyle/>
          <a:p>
            <a:r>
              <a:rPr lang="en-US" sz="2400" dirty="0" smtClean="0">
                <a:latin typeface="Trebuchet MS" pitchFamily="34" charset="0"/>
              </a:rPr>
              <a:t>Mutations and polymorphisms at positions associated  with NRTIs</a:t>
            </a:r>
            <a:endParaRPr lang="en-US" sz="2400" dirty="0">
              <a:latin typeface="Trebuchet MS" pitchFamily="34" charset="0"/>
            </a:endParaRPr>
          </a:p>
        </p:txBody>
      </p:sp>
      <p:sp>
        <p:nvSpPr>
          <p:cNvPr id="4" name="Rectangle 3"/>
          <p:cNvSpPr/>
          <p:nvPr/>
        </p:nvSpPr>
        <p:spPr>
          <a:xfrm>
            <a:off x="457200" y="2895600"/>
            <a:ext cx="822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399" y="5888501"/>
            <a:ext cx="8763001" cy="923330"/>
          </a:xfrm>
          <a:prstGeom prst="rect">
            <a:avLst/>
          </a:prstGeom>
          <a:noFill/>
        </p:spPr>
        <p:txBody>
          <a:bodyPr wrap="square" rtlCol="0">
            <a:spAutoFit/>
          </a:bodyPr>
          <a:lstStyle/>
          <a:p>
            <a:r>
              <a:rPr lang="en-US" dirty="0" smtClean="0">
                <a:latin typeface="Trebuchet MS" panose="020B0603020202020204" pitchFamily="34" charset="0"/>
              </a:rPr>
              <a:t>D67N is thymidine analogue-associated mutations which contribute resistance  to </a:t>
            </a:r>
            <a:r>
              <a:rPr lang="en-US" dirty="0" err="1" smtClean="0">
                <a:latin typeface="Trebuchet MS" panose="020B0603020202020204" pitchFamily="34" charset="0"/>
              </a:rPr>
              <a:t>zidovudine</a:t>
            </a:r>
            <a:r>
              <a:rPr lang="en-US" dirty="0" smtClean="0">
                <a:latin typeface="Trebuchet MS" panose="020B0603020202020204" pitchFamily="34" charset="0"/>
              </a:rPr>
              <a:t> (AZT) and </a:t>
            </a:r>
            <a:r>
              <a:rPr lang="en-US" dirty="0" err="1" smtClean="0">
                <a:latin typeface="Trebuchet MS" panose="020B0603020202020204" pitchFamily="34" charset="0"/>
              </a:rPr>
              <a:t>stavudine</a:t>
            </a:r>
            <a:r>
              <a:rPr lang="en-US" dirty="0" smtClean="0">
                <a:latin typeface="Trebuchet MS" panose="020B0603020202020204" pitchFamily="34" charset="0"/>
              </a:rPr>
              <a:t> (d4T)</a:t>
            </a:r>
          </a:p>
          <a:p>
            <a:r>
              <a:rPr lang="en-US" dirty="0" smtClean="0">
                <a:latin typeface="Trebuchet MS" panose="020B0603020202020204" pitchFamily="34" charset="0"/>
              </a:rPr>
              <a:t>K65R- resistance to Lamivudine, </a:t>
            </a:r>
            <a:r>
              <a:rPr lang="en-US" dirty="0" err="1" smtClean="0">
                <a:latin typeface="Trebuchet MS" panose="020B0603020202020204" pitchFamily="34" charset="0"/>
              </a:rPr>
              <a:t>stavudine</a:t>
            </a:r>
            <a:r>
              <a:rPr lang="en-US" dirty="0" smtClean="0">
                <a:latin typeface="Trebuchet MS" panose="020B0603020202020204" pitchFamily="34" charset="0"/>
              </a:rPr>
              <a:t> and </a:t>
            </a:r>
            <a:r>
              <a:rPr lang="en-US" dirty="0" err="1" smtClean="0">
                <a:latin typeface="Trebuchet MS" panose="020B0603020202020204" pitchFamily="34" charset="0"/>
              </a:rPr>
              <a:t>tenoforvir</a:t>
            </a:r>
            <a:endParaRPr lang="en-US" dirty="0">
              <a:latin typeface="Trebuchet MS" panose="020B0603020202020204" pitchFamily="34" charset="0"/>
            </a:endParaRPr>
          </a:p>
        </p:txBody>
      </p:sp>
    </p:spTree>
    <p:extLst>
      <p:ext uri="{BB962C8B-B14F-4D97-AF65-F5344CB8AC3E}">
        <p14:creationId xmlns:p14="http://schemas.microsoft.com/office/powerpoint/2010/main" val="3067145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3078460"/>
              </p:ext>
            </p:extLst>
          </p:nvPr>
        </p:nvGraphicFramePr>
        <p:xfrm>
          <a:off x="500742" y="907979"/>
          <a:ext cx="8153401" cy="5115663"/>
        </p:xfrm>
        <a:graphic>
          <a:graphicData uri="http://schemas.openxmlformats.org/drawingml/2006/table">
            <a:tbl>
              <a:tblPr firstRow="1" firstCol="1" bandRow="1">
                <a:tableStyleId>{5C22544A-7EE6-4342-B048-85BDC9FD1C3A}</a:tableStyleId>
              </a:tblPr>
              <a:tblGrid>
                <a:gridCol w="914400"/>
                <a:gridCol w="2209800"/>
                <a:gridCol w="1295400"/>
                <a:gridCol w="1981200"/>
                <a:gridCol w="1752601"/>
              </a:tblGrid>
              <a:tr h="376825">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Subject code</a:t>
                      </a:r>
                      <a:endParaRPr lang="en-US" sz="16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HIV-1 subtype</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Total No of </a:t>
                      </a:r>
                      <a:r>
                        <a:rPr lang="en-US" sz="1600" dirty="0" err="1">
                          <a:effectLst/>
                        </a:rPr>
                        <a:t>quasispecies</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Mutations (NNRTI)</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No of quasispecies  with mutation </a:t>
                      </a:r>
                      <a:endParaRPr lang="en-US" sz="1600">
                        <a:effectLst/>
                        <a:latin typeface="Calibri"/>
                        <a:ea typeface="Calibri"/>
                        <a:cs typeface="Times New Roman"/>
                      </a:endParaRPr>
                    </a:p>
                  </a:txBody>
                  <a:tcPr marL="68580" marR="68580" marT="0" marB="0" anchor="ctr"/>
                </a:tc>
              </a:tr>
              <a:tr h="436189">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Primary mutation</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nchor="b"/>
                </a:tc>
              </a:tr>
              <a:tr h="182698">
                <a:tc>
                  <a:txBody>
                    <a:bodyPr/>
                    <a:lstStyle/>
                    <a:p>
                      <a:pPr marL="0" marR="0">
                        <a:lnSpc>
                          <a:spcPct val="115000"/>
                        </a:lnSpc>
                        <a:spcBef>
                          <a:spcPts val="0"/>
                        </a:spcBef>
                        <a:spcAft>
                          <a:spcPts val="0"/>
                        </a:spcAft>
                      </a:pPr>
                      <a:r>
                        <a:rPr lang="en-US" sz="1600" dirty="0" smtClean="0">
                          <a:effectLst/>
                          <a:latin typeface="Arial" pitchFamily="34" charset="0"/>
                          <a:ea typeface="+mn-ea"/>
                          <a:cs typeface="Arial" pitchFamily="34" charset="0"/>
                        </a:rPr>
                        <a:t>201</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C</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latin typeface="+mn-lt"/>
                          <a:ea typeface="+mn-ea"/>
                          <a:cs typeface="+mn-cs"/>
                        </a:rPr>
                        <a:t>13</a:t>
                      </a:r>
                      <a:endParaRPr lang="en-US" sz="16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Y181C</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mn-lt"/>
                          <a:ea typeface="+mn-ea"/>
                          <a:cs typeface="+mn-cs"/>
                        </a:rPr>
                        <a:t>1</a:t>
                      </a:r>
                      <a:endParaRPr lang="en-US" sz="1600" dirty="0">
                        <a:effectLst/>
                        <a:latin typeface="Calibri"/>
                        <a:ea typeface="Calibri"/>
                        <a:cs typeface="Times New Roman"/>
                      </a:endParaRPr>
                    </a:p>
                  </a:txBody>
                  <a:tcPr marL="68580" marR="68580" marT="0" marB="0" anchor="b"/>
                </a:tc>
              </a:tr>
              <a:tr h="194127">
                <a:tc>
                  <a:txBody>
                    <a:bodyPr/>
                    <a:lstStyle/>
                    <a:p>
                      <a:pPr>
                        <a:lnSpc>
                          <a:spcPct val="115000"/>
                        </a:lnSpc>
                      </a:pPr>
                      <a:r>
                        <a:rPr lang="en-US" sz="1600" dirty="0" smtClean="0">
                          <a:effectLst/>
                          <a:latin typeface="Arial" pitchFamily="34" charset="0"/>
                          <a:cs typeface="Arial" pitchFamily="34" charset="0"/>
                        </a:rPr>
                        <a:t>491</a:t>
                      </a:r>
                      <a:endParaRPr lang="en-US" sz="1600" dirty="0">
                        <a:effectLst/>
                        <a:latin typeface="Arial" pitchFamily="34" charset="0"/>
                        <a:cs typeface="Arial" pitchFamily="34" charset="0"/>
                      </a:endParaRPr>
                    </a:p>
                  </a:txBody>
                  <a:tcPr marL="68580" marR="68580" marT="0" marB="0" anchor="b"/>
                </a:tc>
                <a:tc>
                  <a:txBody>
                    <a:bodyPr/>
                    <a:lstStyle/>
                    <a:p>
                      <a:pPr algn="ctr">
                        <a:lnSpc>
                          <a:spcPct val="115000"/>
                        </a:lnSpc>
                      </a:pPr>
                      <a:r>
                        <a:rPr lang="en-US" sz="1600" dirty="0" smtClean="0">
                          <a:effectLst/>
                          <a:latin typeface="Calibri"/>
                          <a:cs typeface="Times New Roman"/>
                        </a:rPr>
                        <a:t>C</a:t>
                      </a:r>
                      <a:endParaRPr lang="en-US" sz="1600" dirty="0">
                        <a:effectLst/>
                        <a:latin typeface="Calibri"/>
                        <a:cs typeface="Times New Roman"/>
                      </a:endParaRPr>
                    </a:p>
                  </a:txBody>
                  <a:tcPr marL="68580" marR="68580" marT="0" marB="0" anchor="b"/>
                </a:tc>
                <a:tc>
                  <a:txBody>
                    <a:bodyPr/>
                    <a:lstStyle/>
                    <a:p>
                      <a:pPr algn="ctr">
                        <a:lnSpc>
                          <a:spcPct val="115000"/>
                        </a:lnSpc>
                      </a:pPr>
                      <a:r>
                        <a:rPr lang="en-US" sz="1600" dirty="0" smtClean="0">
                          <a:effectLst/>
                          <a:latin typeface="Calibri"/>
                          <a:cs typeface="Times New Roman"/>
                        </a:rPr>
                        <a:t>45</a:t>
                      </a:r>
                      <a:endParaRPr lang="en-US" sz="1600" dirty="0">
                        <a:effectLst/>
                        <a:latin typeface="Calibri"/>
                        <a:cs typeface="Times New Roman"/>
                      </a:endParaRPr>
                    </a:p>
                  </a:txBody>
                  <a:tcPr marL="68580" marR="68580" marT="0" marB="0" anchor="b"/>
                </a:tc>
                <a:tc>
                  <a:txBody>
                    <a:bodyPr/>
                    <a:lstStyle/>
                    <a:p>
                      <a:pPr>
                        <a:lnSpc>
                          <a:spcPct val="115000"/>
                        </a:lnSpc>
                      </a:pPr>
                      <a:r>
                        <a:rPr lang="en-US" sz="1600" dirty="0" smtClean="0">
                          <a:effectLst/>
                          <a:latin typeface="Calibri"/>
                          <a:cs typeface="Times New Roman"/>
                        </a:rPr>
                        <a:t>V106M</a:t>
                      </a:r>
                      <a:endParaRPr lang="en-US" sz="1600" dirty="0">
                        <a:effectLst/>
                        <a:latin typeface="Calibri"/>
                        <a:cs typeface="Times New Roman"/>
                      </a:endParaRPr>
                    </a:p>
                  </a:txBody>
                  <a:tcPr marL="68580" marR="68580" marT="0" marB="0" anchor="b"/>
                </a:tc>
                <a:tc>
                  <a:txBody>
                    <a:bodyPr/>
                    <a:lstStyle/>
                    <a:p>
                      <a:pPr algn="ctr">
                        <a:lnSpc>
                          <a:spcPct val="115000"/>
                        </a:lnSpc>
                      </a:pPr>
                      <a:r>
                        <a:rPr lang="en-US" sz="1600" dirty="0" smtClean="0">
                          <a:effectLst/>
                          <a:latin typeface="Calibri"/>
                          <a:cs typeface="Times New Roman"/>
                        </a:rPr>
                        <a:t>4</a:t>
                      </a:r>
                      <a:endParaRPr lang="en-US" sz="1600" dirty="0">
                        <a:effectLst/>
                        <a:latin typeface="Calibri"/>
                        <a:cs typeface="Times New Roman"/>
                      </a:endParaRPr>
                    </a:p>
                  </a:txBody>
                  <a:tcPr marL="68580" marR="68580" marT="0" marB="0" anchor="b"/>
                </a:tc>
              </a:tr>
              <a:tr h="376825">
                <a:tc>
                  <a:txBody>
                    <a:bodyPr/>
                    <a:lstStyle/>
                    <a:p>
                      <a:pPr>
                        <a:lnSpc>
                          <a:spcPct val="115000"/>
                        </a:lnSpc>
                      </a:pPr>
                      <a:endParaRPr lang="en-US" sz="1600" dirty="0">
                        <a:effectLst/>
                        <a:latin typeface="Arial" pitchFamily="34" charset="0"/>
                        <a:cs typeface="Arial" pitchFamily="34" charset="0"/>
                      </a:endParaRPr>
                    </a:p>
                  </a:txBody>
                  <a:tcPr marL="68580" marR="68580" marT="0" marB="0" anchor="b"/>
                </a:tc>
                <a:tc>
                  <a:txBody>
                    <a:bodyPr/>
                    <a:lstStyle/>
                    <a:p>
                      <a:pPr>
                        <a:lnSpc>
                          <a:spcPct val="115000"/>
                        </a:lnSpc>
                      </a:pPr>
                      <a:endParaRPr lang="en-US" sz="1600" dirty="0">
                        <a:effectLst/>
                        <a:latin typeface="Calibri"/>
                        <a:cs typeface="Times New Roman"/>
                      </a:endParaRPr>
                    </a:p>
                  </a:txBody>
                  <a:tcPr marL="68580" marR="68580" marT="0" marB="0" anchor="b"/>
                </a:tc>
                <a:tc>
                  <a:txBody>
                    <a:bodyPr/>
                    <a:lstStyle/>
                    <a:p>
                      <a:pPr>
                        <a:lnSpc>
                          <a:spcPct val="115000"/>
                        </a:lnSpc>
                      </a:pPr>
                      <a:endParaRPr lang="en-US" sz="1600" dirty="0">
                        <a:effectLst/>
                        <a:latin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effectLst/>
                        </a:rPr>
                        <a:t>Secondary mutation</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nchor="b"/>
                </a:tc>
              </a:tr>
              <a:tr h="182698">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168</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a:effectLst/>
                        </a:rPr>
                        <a:t>A1</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19</a:t>
                      </a:r>
                      <a:endParaRPr lang="en-US" sz="16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effectLst/>
                        </a:rPr>
                        <a:t>V90I</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nchor="b"/>
                </a:tc>
              </a:tr>
              <a:tr h="376825">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838</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a:effectLst/>
                        </a:rPr>
                        <a:t>CRF10_CD/C/CRF10_CD</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18</a:t>
                      </a:r>
                      <a:endParaRPr lang="en-US" sz="16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effectLst/>
                        </a:rPr>
                        <a:t>V90I</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a:t>
                      </a:r>
                      <a:endParaRPr lang="en-US" sz="1600" dirty="0">
                        <a:effectLst/>
                        <a:latin typeface="Calibri"/>
                        <a:ea typeface="Calibri"/>
                        <a:cs typeface="Times New Roman"/>
                      </a:endParaRPr>
                    </a:p>
                  </a:txBody>
                  <a:tcPr marL="68580" marR="68580" marT="0" marB="0" anchor="b"/>
                </a:tc>
              </a:tr>
              <a:tr h="182698">
                <a:tc>
                  <a:txBody>
                    <a:bodyPr/>
                    <a:lstStyle/>
                    <a:p>
                      <a:pPr marL="0" marR="0">
                        <a:lnSpc>
                          <a:spcPct val="115000"/>
                        </a:lnSpc>
                        <a:spcBef>
                          <a:spcPts val="0"/>
                        </a:spcBef>
                        <a:spcAft>
                          <a:spcPts val="0"/>
                        </a:spcAft>
                      </a:pPr>
                      <a:r>
                        <a:rPr lang="en-US" sz="1600" dirty="0">
                          <a:solidFill>
                            <a:schemeClr val="bg1"/>
                          </a:solidFill>
                          <a:effectLst/>
                          <a:latin typeface="Arial" pitchFamily="34" charset="0"/>
                          <a:cs typeface="Arial" pitchFamily="34" charset="0"/>
                        </a:rPr>
                        <a:t>905</a:t>
                      </a:r>
                      <a:endParaRPr lang="en-US" sz="1600" dirty="0">
                        <a:solidFill>
                          <a:schemeClr val="bg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A1</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16</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solidFill>
                            <a:schemeClr val="tx1"/>
                          </a:solidFill>
                          <a:effectLst/>
                        </a:rPr>
                        <a:t>V90I</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9</a:t>
                      </a:r>
                      <a:endParaRPr lang="en-US" sz="1600" dirty="0">
                        <a:solidFill>
                          <a:schemeClr val="tx1"/>
                        </a:solidFill>
                        <a:effectLst/>
                        <a:latin typeface="Calibri"/>
                        <a:ea typeface="Calibri"/>
                        <a:cs typeface="Times New Roman"/>
                      </a:endParaRPr>
                    </a:p>
                  </a:txBody>
                  <a:tcPr marL="68580" marR="68580" marT="0" marB="0" anchor="b"/>
                </a:tc>
              </a:tr>
              <a:tr h="194127">
                <a:tc>
                  <a:txBody>
                    <a:bodyPr/>
                    <a:lstStyle/>
                    <a:p>
                      <a:pPr>
                        <a:lnSpc>
                          <a:spcPct val="115000"/>
                        </a:lnSpc>
                      </a:pPr>
                      <a:endParaRPr lang="en-US" sz="1600" dirty="0">
                        <a:solidFill>
                          <a:schemeClr val="bg1"/>
                        </a:solidFill>
                        <a:effectLst/>
                        <a:latin typeface="Arial" pitchFamily="34" charset="0"/>
                        <a:cs typeface="Arial" pitchFamily="34" charset="0"/>
                      </a:endParaRPr>
                    </a:p>
                  </a:txBody>
                  <a:tcPr marL="68580" marR="68580" marT="0" marB="0" anchor="b"/>
                </a:tc>
                <a:tc>
                  <a:txBody>
                    <a:bodyPr/>
                    <a:lstStyle/>
                    <a:p>
                      <a:pPr>
                        <a:lnSpc>
                          <a:spcPct val="115000"/>
                        </a:lnSpc>
                      </a:pPr>
                      <a:endParaRPr lang="en-US" sz="1600" dirty="0">
                        <a:solidFill>
                          <a:schemeClr val="tx1"/>
                        </a:solidFill>
                        <a:effectLst/>
                        <a:latin typeface="Calibri"/>
                        <a:cs typeface="Times New Roman"/>
                      </a:endParaRPr>
                    </a:p>
                  </a:txBody>
                  <a:tcPr marL="68580" marR="68580" marT="0" marB="0" anchor="b"/>
                </a:tc>
                <a:tc>
                  <a:txBody>
                    <a:bodyPr/>
                    <a:lstStyle/>
                    <a:p>
                      <a:pPr>
                        <a:lnSpc>
                          <a:spcPct val="115000"/>
                        </a:lnSpc>
                      </a:pPr>
                      <a:endParaRPr lang="en-US" sz="1600">
                        <a:solidFill>
                          <a:schemeClr val="tx1"/>
                        </a:solidFill>
                        <a:effectLst/>
                        <a:latin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solidFill>
                            <a:schemeClr val="tx1"/>
                          </a:solidFill>
                          <a:effectLst/>
                        </a:rPr>
                        <a:t>E139K</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1</a:t>
                      </a:r>
                      <a:endParaRPr lang="en-US" sz="1600" dirty="0">
                        <a:solidFill>
                          <a:schemeClr val="tx1"/>
                        </a:solidFill>
                        <a:effectLst/>
                        <a:latin typeface="Calibri"/>
                        <a:ea typeface="Calibri"/>
                        <a:cs typeface="Times New Roman"/>
                      </a:endParaRPr>
                    </a:p>
                  </a:txBody>
                  <a:tcPr marL="68580" marR="68580" marT="0" marB="0" anchor="b"/>
                </a:tc>
              </a:tr>
              <a:tr h="182698">
                <a:tc>
                  <a:txBody>
                    <a:bodyPr/>
                    <a:lstStyle/>
                    <a:p>
                      <a:pPr marL="0" marR="0">
                        <a:lnSpc>
                          <a:spcPct val="115000"/>
                        </a:lnSpc>
                        <a:spcBef>
                          <a:spcPts val="0"/>
                        </a:spcBef>
                        <a:spcAft>
                          <a:spcPts val="0"/>
                        </a:spcAft>
                      </a:pPr>
                      <a:r>
                        <a:rPr lang="en-US" sz="1600" dirty="0">
                          <a:solidFill>
                            <a:schemeClr val="bg1"/>
                          </a:solidFill>
                          <a:effectLst/>
                          <a:latin typeface="Arial" pitchFamily="34" charset="0"/>
                          <a:cs typeface="Arial" pitchFamily="34" charset="0"/>
                        </a:rPr>
                        <a:t>237</a:t>
                      </a:r>
                      <a:endParaRPr lang="en-US" sz="1600" dirty="0">
                        <a:solidFill>
                          <a:schemeClr val="bg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A1</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13</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solidFill>
                            <a:schemeClr val="tx1"/>
                          </a:solidFill>
                          <a:effectLst/>
                        </a:rPr>
                        <a:t>E138A</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5</a:t>
                      </a:r>
                      <a:endParaRPr lang="en-US" sz="1600" dirty="0">
                        <a:solidFill>
                          <a:schemeClr val="tx1"/>
                        </a:solidFill>
                        <a:effectLst/>
                        <a:latin typeface="Calibri"/>
                        <a:ea typeface="Calibri"/>
                        <a:cs typeface="Times New Roman"/>
                      </a:endParaRPr>
                    </a:p>
                  </a:txBody>
                  <a:tcPr marL="68580" marR="68580" marT="0" marB="0" anchor="b"/>
                </a:tc>
              </a:tr>
              <a:tr h="182698">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291</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a:effectLst/>
                        </a:rPr>
                        <a:t>C</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32</a:t>
                      </a:r>
                      <a:endParaRPr lang="en-US" sz="16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E138A</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a:t>
                      </a:r>
                      <a:endParaRPr lang="en-US" sz="1600" dirty="0">
                        <a:effectLst/>
                        <a:latin typeface="Calibri"/>
                        <a:ea typeface="Calibri"/>
                        <a:cs typeface="Times New Roman"/>
                      </a:endParaRPr>
                    </a:p>
                  </a:txBody>
                  <a:tcPr marL="68580" marR="68580" marT="0" marB="0" anchor="b"/>
                </a:tc>
              </a:tr>
              <a:tr h="194127">
                <a:tc>
                  <a:txBody>
                    <a:bodyPr/>
                    <a:lstStyle/>
                    <a:p>
                      <a:pPr>
                        <a:lnSpc>
                          <a:spcPct val="115000"/>
                        </a:lnSpc>
                      </a:pPr>
                      <a:endParaRPr lang="en-US" sz="1600" dirty="0">
                        <a:effectLst/>
                        <a:latin typeface="Arial" pitchFamily="34" charset="0"/>
                        <a:cs typeface="Arial" pitchFamily="34" charset="0"/>
                      </a:endParaRPr>
                    </a:p>
                  </a:txBody>
                  <a:tcPr marL="68580" marR="68580" marT="0" marB="0" anchor="b"/>
                </a:tc>
                <a:tc>
                  <a:txBody>
                    <a:bodyPr/>
                    <a:lstStyle/>
                    <a:p>
                      <a:pPr>
                        <a:lnSpc>
                          <a:spcPct val="115000"/>
                        </a:lnSpc>
                      </a:pPr>
                      <a:endParaRPr lang="en-US" sz="1600">
                        <a:effectLst/>
                        <a:latin typeface="Calibri"/>
                        <a:cs typeface="Times New Roman"/>
                      </a:endParaRPr>
                    </a:p>
                  </a:txBody>
                  <a:tcPr marL="68580" marR="68580" marT="0" marB="0" anchor="b"/>
                </a:tc>
                <a:tc>
                  <a:txBody>
                    <a:bodyPr/>
                    <a:lstStyle/>
                    <a:p>
                      <a:pPr>
                        <a:lnSpc>
                          <a:spcPct val="115000"/>
                        </a:lnSpc>
                      </a:pPr>
                      <a:endParaRPr lang="en-US" sz="1600">
                        <a:effectLst/>
                        <a:latin typeface="Calibri"/>
                        <a:cs typeface="Times New Roman"/>
                      </a:endParaRPr>
                    </a:p>
                  </a:txBody>
                  <a:tcPr marL="68580" marR="68580" marT="0" marB="0" anchor="b"/>
                </a:tc>
                <a:tc>
                  <a:txBody>
                    <a:bodyPr/>
                    <a:lstStyle/>
                    <a:p>
                      <a:pPr>
                        <a:lnSpc>
                          <a:spcPct val="115000"/>
                        </a:lnSpc>
                      </a:pPr>
                      <a:endParaRPr lang="en-US" sz="1600">
                        <a:effectLst/>
                        <a:latin typeface="Calibri"/>
                        <a:cs typeface="Times New Roman"/>
                      </a:endParaRPr>
                    </a:p>
                  </a:txBody>
                  <a:tcPr marL="68580" marR="68580" marT="0" marB="0" anchor="b"/>
                </a:tc>
                <a:tc>
                  <a:txBody>
                    <a:bodyPr/>
                    <a:lstStyle/>
                    <a:p>
                      <a:pPr>
                        <a:lnSpc>
                          <a:spcPct val="115000"/>
                        </a:lnSpc>
                      </a:pPr>
                      <a:endParaRPr lang="en-US" sz="1600" dirty="0">
                        <a:effectLst/>
                        <a:latin typeface="Calibri"/>
                        <a:cs typeface="Times New Roman"/>
                      </a:endParaRPr>
                    </a:p>
                  </a:txBody>
                  <a:tcPr marL="68580" marR="68580" marT="0" marB="0" anchor="b"/>
                </a:tc>
              </a:tr>
              <a:tr h="194127">
                <a:tc>
                  <a:txBody>
                    <a:bodyPr/>
                    <a:lstStyle/>
                    <a:p>
                      <a:pPr>
                        <a:lnSpc>
                          <a:spcPct val="115000"/>
                        </a:lnSpc>
                      </a:pPr>
                      <a:endParaRPr lang="en-US" sz="1600" dirty="0">
                        <a:effectLst/>
                        <a:latin typeface="Arial" pitchFamily="34" charset="0"/>
                        <a:cs typeface="Arial" pitchFamily="34" charset="0"/>
                      </a:endParaRPr>
                    </a:p>
                  </a:txBody>
                  <a:tcPr marL="68580" marR="68580" marT="0" marB="0" anchor="b"/>
                </a:tc>
                <a:tc>
                  <a:txBody>
                    <a:bodyPr/>
                    <a:lstStyle/>
                    <a:p>
                      <a:pPr>
                        <a:lnSpc>
                          <a:spcPct val="115000"/>
                        </a:lnSpc>
                      </a:pPr>
                      <a:endParaRPr lang="en-US" sz="1600">
                        <a:effectLst/>
                        <a:latin typeface="Calibri"/>
                        <a:cs typeface="Times New Roman"/>
                      </a:endParaRPr>
                    </a:p>
                  </a:txBody>
                  <a:tcPr marL="68580" marR="68580" marT="0" marB="0" anchor="b"/>
                </a:tc>
                <a:tc>
                  <a:txBody>
                    <a:bodyPr/>
                    <a:lstStyle/>
                    <a:p>
                      <a:pPr>
                        <a:lnSpc>
                          <a:spcPct val="115000"/>
                        </a:lnSpc>
                      </a:pPr>
                      <a:endParaRPr lang="en-US" sz="1600" dirty="0">
                        <a:effectLst/>
                        <a:latin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effectLst/>
                        </a:rPr>
                        <a:t>Polymorphisms</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nchor="b"/>
                </a:tc>
              </a:tr>
              <a:tr h="182698">
                <a:tc>
                  <a:txBody>
                    <a:bodyPr/>
                    <a:lstStyle/>
                    <a:p>
                      <a:pPr marL="0" marR="0">
                        <a:lnSpc>
                          <a:spcPct val="115000"/>
                        </a:lnSpc>
                        <a:spcBef>
                          <a:spcPts val="0"/>
                        </a:spcBef>
                        <a:spcAft>
                          <a:spcPts val="0"/>
                        </a:spcAft>
                      </a:pPr>
                      <a:r>
                        <a:rPr lang="en-US" sz="1600" dirty="0">
                          <a:solidFill>
                            <a:schemeClr val="bg1"/>
                          </a:solidFill>
                          <a:effectLst/>
                          <a:latin typeface="Arial" pitchFamily="34" charset="0"/>
                          <a:cs typeface="Arial" pitchFamily="34" charset="0"/>
                        </a:rPr>
                        <a:t>237</a:t>
                      </a:r>
                      <a:endParaRPr lang="en-US" sz="1600" dirty="0">
                        <a:solidFill>
                          <a:schemeClr val="bg1"/>
                        </a:solidFill>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A1</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13</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dirty="0">
                          <a:solidFill>
                            <a:schemeClr val="tx1"/>
                          </a:solidFill>
                          <a:effectLst/>
                        </a:rPr>
                        <a:t>A98S</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6</a:t>
                      </a:r>
                      <a:endParaRPr lang="en-US" sz="1600" dirty="0">
                        <a:solidFill>
                          <a:schemeClr val="tx1"/>
                        </a:solidFill>
                        <a:effectLst/>
                        <a:latin typeface="Calibri"/>
                        <a:ea typeface="Calibri"/>
                        <a:cs typeface="Times New Roman"/>
                      </a:endParaRPr>
                    </a:p>
                  </a:txBody>
                  <a:tcPr marL="68580" marR="68580" marT="0" marB="0" anchor="b"/>
                </a:tc>
              </a:tr>
              <a:tr h="194127">
                <a:tc>
                  <a:txBody>
                    <a:bodyPr/>
                    <a:lstStyle/>
                    <a:p>
                      <a:pPr>
                        <a:lnSpc>
                          <a:spcPct val="115000"/>
                        </a:lnSpc>
                      </a:pPr>
                      <a:endParaRPr lang="en-US" sz="1600" dirty="0">
                        <a:effectLst/>
                        <a:latin typeface="Arial" pitchFamily="34" charset="0"/>
                        <a:cs typeface="Arial" pitchFamily="34" charset="0"/>
                      </a:endParaRPr>
                    </a:p>
                  </a:txBody>
                  <a:tcPr marL="68580" marR="68580" marT="0" marB="0" anchor="b"/>
                </a:tc>
                <a:tc>
                  <a:txBody>
                    <a:bodyPr/>
                    <a:lstStyle/>
                    <a:p>
                      <a:pPr>
                        <a:lnSpc>
                          <a:spcPct val="115000"/>
                        </a:lnSpc>
                      </a:pPr>
                      <a:endParaRPr lang="en-US" sz="1600">
                        <a:effectLst/>
                        <a:latin typeface="Calibri"/>
                        <a:cs typeface="Times New Roman"/>
                      </a:endParaRPr>
                    </a:p>
                  </a:txBody>
                  <a:tcPr marL="68580" marR="68580" marT="0" marB="0" anchor="b"/>
                </a:tc>
                <a:tc>
                  <a:txBody>
                    <a:bodyPr/>
                    <a:lstStyle/>
                    <a:p>
                      <a:pPr>
                        <a:lnSpc>
                          <a:spcPct val="115000"/>
                        </a:lnSpc>
                      </a:pPr>
                      <a:endParaRPr lang="en-US" sz="1600">
                        <a:effectLst/>
                        <a:latin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L101Q</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nchor="b"/>
                </a:tc>
              </a:tr>
              <a:tr h="182698">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480</a:t>
                      </a:r>
                      <a:endParaRPr lang="en-US" sz="1600" dirty="0">
                        <a:effectLst/>
                        <a:latin typeface="Arial" pitchFamily="34" charset="0"/>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a:effectLst/>
                        </a:rPr>
                        <a:t>A1</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32</a:t>
                      </a:r>
                      <a:endParaRPr lang="en-US" sz="16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G190E</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 </a:t>
                      </a:r>
                      <a:r>
                        <a:rPr lang="en-US" sz="1600" dirty="0" smtClean="0">
                          <a:effectLst/>
                        </a:rPr>
                        <a:t>1</a:t>
                      </a:r>
                      <a:endParaRPr lang="en-US" sz="1600" dirty="0">
                        <a:effectLst/>
                        <a:latin typeface="Calibri"/>
                        <a:ea typeface="Calibri"/>
                        <a:cs typeface="Times New Roman"/>
                      </a:endParaRPr>
                    </a:p>
                  </a:txBody>
                  <a:tcPr marL="68580" marR="68580" marT="0" marB="0" anchor="b"/>
                </a:tc>
              </a:tr>
            </a:tbl>
          </a:graphicData>
        </a:graphic>
      </p:graphicFrame>
      <p:sp>
        <p:nvSpPr>
          <p:cNvPr id="3" name="Rectangle 1"/>
          <p:cNvSpPr>
            <a:spLocks noChangeArrowheads="1"/>
          </p:cNvSpPr>
          <p:nvPr/>
        </p:nvSpPr>
        <p:spPr bwMode="auto">
          <a:xfrm>
            <a:off x="1257300" y="2109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533399" y="294305"/>
            <a:ext cx="8077201" cy="646331"/>
          </a:xfrm>
          <a:prstGeom prst="rect">
            <a:avLst/>
          </a:prstGeom>
          <a:noFill/>
        </p:spPr>
        <p:txBody>
          <a:bodyPr wrap="square" rtlCol="0">
            <a:spAutoFit/>
          </a:bodyPr>
          <a:lstStyle/>
          <a:p>
            <a:r>
              <a:rPr lang="en-US" dirty="0" smtClean="0">
                <a:latin typeface="Trebuchet MS" pitchFamily="34" charset="0"/>
              </a:rPr>
              <a:t>Primary  and secondary Mutations as well as  polymorphisms at positions associated  with NNRTIs</a:t>
            </a:r>
            <a:endParaRPr lang="en-US" dirty="0">
              <a:latin typeface="Trebuchet MS" pitchFamily="34" charset="0"/>
            </a:endParaRPr>
          </a:p>
        </p:txBody>
      </p:sp>
      <p:sp>
        <p:nvSpPr>
          <p:cNvPr id="4" name="TextBox 3"/>
          <p:cNvSpPr txBox="1"/>
          <p:nvPr/>
        </p:nvSpPr>
        <p:spPr>
          <a:xfrm>
            <a:off x="859971" y="6042354"/>
            <a:ext cx="8309519" cy="646331"/>
          </a:xfrm>
          <a:prstGeom prst="rect">
            <a:avLst/>
          </a:prstGeom>
          <a:noFill/>
        </p:spPr>
        <p:txBody>
          <a:bodyPr wrap="none" rtlCol="0">
            <a:spAutoFit/>
          </a:bodyPr>
          <a:lstStyle/>
          <a:p>
            <a:r>
              <a:rPr lang="en-US" b="1" dirty="0" smtClean="0">
                <a:latin typeface="Trebuchet MS" panose="020B0603020202020204" pitchFamily="34" charset="0"/>
              </a:rPr>
              <a:t>V106M </a:t>
            </a:r>
            <a:r>
              <a:rPr lang="en-US" b="1" dirty="0">
                <a:latin typeface="Trebuchet MS" panose="020B0603020202020204" pitchFamily="34" charset="0"/>
              </a:rPr>
              <a:t> </a:t>
            </a:r>
            <a:r>
              <a:rPr lang="en-US" b="1" dirty="0" smtClean="0">
                <a:latin typeface="Trebuchet MS" panose="020B0603020202020204" pitchFamily="34" charset="0"/>
              </a:rPr>
              <a:t>is common in subtype C and resistance to </a:t>
            </a:r>
            <a:r>
              <a:rPr lang="en-US" b="1" dirty="0" err="1" smtClean="0">
                <a:latin typeface="Trebuchet MS" panose="020B0603020202020204" pitchFamily="34" charset="0"/>
              </a:rPr>
              <a:t>nevirapine</a:t>
            </a:r>
            <a:r>
              <a:rPr lang="en-US" b="1" dirty="0" smtClean="0">
                <a:latin typeface="Trebuchet MS" panose="020B0603020202020204" pitchFamily="34" charset="0"/>
              </a:rPr>
              <a:t> and </a:t>
            </a:r>
            <a:r>
              <a:rPr lang="en-US" b="1" dirty="0" err="1" smtClean="0">
                <a:latin typeface="Trebuchet MS" panose="020B0603020202020204" pitchFamily="34" charset="0"/>
              </a:rPr>
              <a:t>efavirenz</a:t>
            </a:r>
            <a:endParaRPr lang="en-US" b="1" dirty="0" smtClean="0">
              <a:latin typeface="Trebuchet MS" panose="020B0603020202020204" pitchFamily="34" charset="0"/>
            </a:endParaRPr>
          </a:p>
          <a:p>
            <a:r>
              <a:rPr lang="en-US" b="1" dirty="0" smtClean="0">
                <a:latin typeface="Trebuchet MS" panose="020B0603020202020204" pitchFamily="34" charset="0"/>
              </a:rPr>
              <a:t>Y181C resistance to all NNRTIs</a:t>
            </a:r>
            <a:endParaRPr lang="en-US" b="1" dirty="0">
              <a:latin typeface="Trebuchet MS" panose="020B0603020202020204" pitchFamily="34" charset="0"/>
            </a:endParaRPr>
          </a:p>
        </p:txBody>
      </p:sp>
      <p:sp>
        <p:nvSpPr>
          <p:cNvPr id="8" name="Rectangle 7"/>
          <p:cNvSpPr/>
          <p:nvPr/>
        </p:nvSpPr>
        <p:spPr>
          <a:xfrm>
            <a:off x="495298" y="1626394"/>
            <a:ext cx="8153401" cy="966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690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2657" y="90487"/>
            <a:ext cx="6671468" cy="1044575"/>
          </a:xfrm>
        </p:spPr>
        <p:txBody>
          <a:bodyPr>
            <a:normAutofit/>
          </a:bodyPr>
          <a:lstStyle/>
          <a:p>
            <a:r>
              <a:rPr lang="en-US" sz="2400" b="1" dirty="0" smtClean="0">
                <a:latin typeface="Trebuchet MS" panose="020B0603020202020204" pitchFamily="34" charset="0"/>
              </a:rPr>
              <a:t>Worldwide Distribution of HIV-1 subtypes</a:t>
            </a:r>
            <a:r>
              <a:rPr lang="en-US" sz="2400" dirty="0" smtClean="0"/>
              <a:t>*</a:t>
            </a:r>
          </a:p>
        </p:txBody>
      </p:sp>
      <p:sp>
        <p:nvSpPr>
          <p:cNvPr id="21506" name="Text Box 2"/>
          <p:cNvSpPr txBox="1">
            <a:spLocks noChangeArrowheads="1"/>
          </p:cNvSpPr>
          <p:nvPr/>
        </p:nvSpPr>
        <p:spPr bwMode="auto">
          <a:xfrm>
            <a:off x="304800" y="2133600"/>
            <a:ext cx="1006475" cy="461963"/>
          </a:xfrm>
          <a:prstGeom prst="rect">
            <a:avLst/>
          </a:prstGeom>
          <a:noFill/>
          <a:ln w="9525">
            <a:solidFill>
              <a:srgbClr val="6699FF"/>
            </a:solidFill>
            <a:miter lim="800000"/>
            <a:headEnd/>
            <a:tailEnd/>
          </a:ln>
        </p:spPr>
        <p:txBody>
          <a:bodyPr>
            <a:spAutoFit/>
          </a:bodyPr>
          <a:lstStyle/>
          <a:p>
            <a:r>
              <a:rPr lang="en-US" sz="2400" dirty="0">
                <a:latin typeface="Arial Black" pitchFamily="34" charset="0"/>
              </a:rPr>
              <a:t>HIV</a:t>
            </a:r>
            <a:endParaRPr lang="en-US" sz="2400" b="1" dirty="0">
              <a:latin typeface="Tahoma" pitchFamily="34" charset="0"/>
            </a:endParaRPr>
          </a:p>
        </p:txBody>
      </p:sp>
      <p:grpSp>
        <p:nvGrpSpPr>
          <p:cNvPr id="21507" name="Group 3"/>
          <p:cNvGrpSpPr>
            <a:grpSpLocks/>
          </p:cNvGrpSpPr>
          <p:nvPr/>
        </p:nvGrpSpPr>
        <p:grpSpPr bwMode="auto">
          <a:xfrm>
            <a:off x="1311275" y="1830388"/>
            <a:ext cx="481013" cy="1144587"/>
            <a:chOff x="900" y="1541"/>
            <a:chExt cx="284" cy="704"/>
          </a:xfrm>
        </p:grpSpPr>
        <p:cxnSp>
          <p:nvCxnSpPr>
            <p:cNvPr id="21538" name="AutoShape 4"/>
            <p:cNvCxnSpPr>
              <a:cxnSpLocks noChangeShapeType="1"/>
              <a:stCxn id="21506" idx="3"/>
              <a:endCxn id="21521" idx="1"/>
            </p:cNvCxnSpPr>
            <p:nvPr/>
          </p:nvCxnSpPr>
          <p:spPr bwMode="auto">
            <a:xfrm flipV="1">
              <a:off x="900" y="1541"/>
              <a:ext cx="284" cy="328"/>
            </a:xfrm>
            <a:prstGeom prst="bentConnector3">
              <a:avLst>
                <a:gd name="adj1" fmla="val 50000"/>
              </a:avLst>
            </a:prstGeom>
            <a:noFill/>
            <a:ln w="28575">
              <a:solidFill>
                <a:srgbClr val="99CC00"/>
              </a:solidFill>
              <a:miter lim="800000"/>
              <a:headEnd/>
              <a:tailEnd/>
            </a:ln>
          </p:spPr>
        </p:cxnSp>
        <p:cxnSp>
          <p:nvCxnSpPr>
            <p:cNvPr id="21539" name="AutoShape 5"/>
            <p:cNvCxnSpPr>
              <a:cxnSpLocks noChangeShapeType="1"/>
              <a:stCxn id="21506" idx="3"/>
              <a:endCxn id="21522" idx="1"/>
            </p:cNvCxnSpPr>
            <p:nvPr/>
          </p:nvCxnSpPr>
          <p:spPr bwMode="auto">
            <a:xfrm>
              <a:off x="900" y="1870"/>
              <a:ext cx="284" cy="375"/>
            </a:xfrm>
            <a:prstGeom prst="bentConnector3">
              <a:avLst>
                <a:gd name="adj1" fmla="val 50000"/>
              </a:avLst>
            </a:prstGeom>
            <a:noFill/>
            <a:ln w="28575">
              <a:solidFill>
                <a:srgbClr val="99CC00"/>
              </a:solidFill>
              <a:miter lim="800000"/>
              <a:headEnd/>
              <a:tailEnd/>
            </a:ln>
          </p:spPr>
        </p:cxnSp>
      </p:grpSp>
      <p:sp>
        <p:nvSpPr>
          <p:cNvPr id="21508" name="Text Box 6"/>
          <p:cNvSpPr txBox="1">
            <a:spLocks noChangeArrowheads="1"/>
          </p:cNvSpPr>
          <p:nvPr/>
        </p:nvSpPr>
        <p:spPr bwMode="auto">
          <a:xfrm>
            <a:off x="7483475" y="612775"/>
            <a:ext cx="1507144" cy="6001643"/>
          </a:xfrm>
          <a:prstGeom prst="rect">
            <a:avLst/>
          </a:prstGeom>
          <a:noFill/>
          <a:ln w="9525">
            <a:noFill/>
            <a:miter lim="800000"/>
            <a:headEnd/>
            <a:tailEnd/>
          </a:ln>
        </p:spPr>
        <p:txBody>
          <a:bodyPr wrap="none">
            <a:spAutoFit/>
          </a:bodyPr>
          <a:lstStyle/>
          <a:p>
            <a:r>
              <a:rPr lang="en-US" sz="3200" dirty="0" smtClean="0">
                <a:latin typeface="Arial Black" pitchFamily="34" charset="0"/>
              </a:rPr>
              <a:t>A1-A4</a:t>
            </a:r>
            <a:r>
              <a:rPr lang="en-US" sz="3200" dirty="0">
                <a:solidFill>
                  <a:srgbClr val="FFFFCC"/>
                </a:solidFill>
                <a:latin typeface="Arial Black" pitchFamily="34" charset="0"/>
              </a:rPr>
              <a:t/>
            </a:r>
            <a:br>
              <a:rPr lang="en-US" sz="3200" dirty="0">
                <a:solidFill>
                  <a:srgbClr val="FFFFCC"/>
                </a:solidFill>
                <a:latin typeface="Arial Black" pitchFamily="34" charset="0"/>
              </a:rPr>
            </a:br>
            <a:r>
              <a:rPr lang="en-US" sz="3200" dirty="0">
                <a:latin typeface="Arial Black" pitchFamily="34" charset="0"/>
              </a:rPr>
              <a:t>B</a:t>
            </a:r>
          </a:p>
          <a:p>
            <a:r>
              <a:rPr lang="en-US" sz="3200" dirty="0">
                <a:latin typeface="Arial Black" pitchFamily="34" charset="0"/>
              </a:rPr>
              <a:t>C</a:t>
            </a:r>
            <a:r>
              <a:rPr lang="en-US" sz="3200" dirty="0">
                <a:solidFill>
                  <a:srgbClr val="FFFFCC"/>
                </a:solidFill>
                <a:latin typeface="Arial Black" pitchFamily="34" charset="0"/>
              </a:rPr>
              <a:t/>
            </a:r>
            <a:br>
              <a:rPr lang="en-US" sz="3200" dirty="0">
                <a:solidFill>
                  <a:srgbClr val="FFFFCC"/>
                </a:solidFill>
                <a:latin typeface="Arial Black" pitchFamily="34" charset="0"/>
              </a:rPr>
            </a:br>
            <a:r>
              <a:rPr lang="en-US" sz="3200" dirty="0">
                <a:latin typeface="Arial Black" pitchFamily="34" charset="0"/>
              </a:rPr>
              <a:t>D</a:t>
            </a:r>
            <a:r>
              <a:rPr lang="en-US" sz="3200" dirty="0">
                <a:solidFill>
                  <a:srgbClr val="FFFFCC"/>
                </a:solidFill>
                <a:latin typeface="Arial Black" pitchFamily="34" charset="0"/>
              </a:rPr>
              <a:t/>
            </a:r>
            <a:br>
              <a:rPr lang="en-US" sz="3200" dirty="0">
                <a:solidFill>
                  <a:srgbClr val="FFFFCC"/>
                </a:solidFill>
                <a:latin typeface="Arial Black" pitchFamily="34" charset="0"/>
              </a:rPr>
            </a:br>
            <a:r>
              <a:rPr lang="en-US" sz="3200" dirty="0">
                <a:solidFill>
                  <a:srgbClr val="FFFFCC"/>
                </a:solidFill>
                <a:latin typeface="Arial Black" pitchFamily="34" charset="0"/>
              </a:rPr>
              <a:t/>
            </a:r>
            <a:br>
              <a:rPr lang="en-US" sz="3200" dirty="0">
                <a:solidFill>
                  <a:srgbClr val="FFFFCC"/>
                </a:solidFill>
                <a:latin typeface="Arial Black" pitchFamily="34" charset="0"/>
              </a:rPr>
            </a:br>
            <a:r>
              <a:rPr lang="en-US" sz="3200" dirty="0">
                <a:latin typeface="Arial Black" pitchFamily="34" charset="0"/>
              </a:rPr>
              <a:t>F1-F2</a:t>
            </a:r>
            <a:r>
              <a:rPr lang="en-US" sz="3200" dirty="0">
                <a:solidFill>
                  <a:srgbClr val="FFFFCC"/>
                </a:solidFill>
                <a:latin typeface="Arial Black" pitchFamily="34" charset="0"/>
              </a:rPr>
              <a:t/>
            </a:r>
            <a:br>
              <a:rPr lang="en-US" sz="3200" dirty="0">
                <a:solidFill>
                  <a:srgbClr val="FFFFCC"/>
                </a:solidFill>
                <a:latin typeface="Arial Black" pitchFamily="34" charset="0"/>
              </a:rPr>
            </a:br>
            <a:r>
              <a:rPr lang="en-US" sz="3200" dirty="0">
                <a:latin typeface="Arial Black" pitchFamily="34" charset="0"/>
              </a:rPr>
              <a:t>G</a:t>
            </a:r>
            <a:br>
              <a:rPr lang="en-US" sz="3200" dirty="0">
                <a:latin typeface="Arial Black" pitchFamily="34" charset="0"/>
              </a:rPr>
            </a:br>
            <a:r>
              <a:rPr lang="en-US" sz="3200" dirty="0">
                <a:latin typeface="Arial Black" pitchFamily="34" charset="0"/>
              </a:rPr>
              <a:t>H</a:t>
            </a:r>
            <a:br>
              <a:rPr lang="en-US" sz="3200" dirty="0">
                <a:latin typeface="Arial Black" pitchFamily="34" charset="0"/>
              </a:rPr>
            </a:br>
            <a:endParaRPr lang="en-US" sz="3200" dirty="0">
              <a:latin typeface="Arial Black" pitchFamily="34" charset="0"/>
            </a:endParaRPr>
          </a:p>
          <a:p>
            <a:r>
              <a:rPr lang="en-US" sz="3200" dirty="0">
                <a:latin typeface="Arial Black" pitchFamily="34" charset="0"/>
              </a:rPr>
              <a:t>J</a:t>
            </a:r>
          </a:p>
          <a:p>
            <a:r>
              <a:rPr lang="en-US" sz="3200" dirty="0">
                <a:latin typeface="Arial Black" pitchFamily="34" charset="0"/>
              </a:rPr>
              <a:t>K</a:t>
            </a:r>
          </a:p>
          <a:p>
            <a:r>
              <a:rPr lang="en-US" sz="3200" dirty="0" smtClean="0">
                <a:latin typeface="Arial Black" pitchFamily="34" charset="0"/>
              </a:rPr>
              <a:t>?</a:t>
            </a:r>
            <a:endParaRPr lang="en-US" sz="3200" dirty="0">
              <a:latin typeface="Arial Black" pitchFamily="34" charset="0"/>
            </a:endParaRPr>
          </a:p>
        </p:txBody>
      </p:sp>
      <p:sp>
        <p:nvSpPr>
          <p:cNvPr id="21509" name="Line 7"/>
          <p:cNvSpPr>
            <a:spLocks noChangeShapeType="1"/>
          </p:cNvSpPr>
          <p:nvPr/>
        </p:nvSpPr>
        <p:spPr bwMode="auto">
          <a:xfrm flipH="1">
            <a:off x="7275513" y="931863"/>
            <a:ext cx="207962" cy="0"/>
          </a:xfrm>
          <a:prstGeom prst="line">
            <a:avLst/>
          </a:prstGeom>
          <a:noFill/>
          <a:ln w="12700">
            <a:solidFill>
              <a:srgbClr val="99CC00"/>
            </a:solidFill>
            <a:round/>
            <a:headEnd/>
            <a:tailEnd/>
          </a:ln>
        </p:spPr>
        <p:txBody>
          <a:bodyPr wrap="none" anchor="ctr"/>
          <a:lstStyle/>
          <a:p>
            <a:endParaRPr lang="en-US"/>
          </a:p>
        </p:txBody>
      </p:sp>
      <p:sp>
        <p:nvSpPr>
          <p:cNvPr id="21510" name="Line 8"/>
          <p:cNvSpPr>
            <a:spLocks noChangeShapeType="1"/>
          </p:cNvSpPr>
          <p:nvPr/>
        </p:nvSpPr>
        <p:spPr bwMode="auto">
          <a:xfrm flipH="1">
            <a:off x="7275513" y="1320800"/>
            <a:ext cx="207962" cy="0"/>
          </a:xfrm>
          <a:prstGeom prst="line">
            <a:avLst/>
          </a:prstGeom>
          <a:noFill/>
          <a:ln w="12700">
            <a:solidFill>
              <a:srgbClr val="99CC00"/>
            </a:solidFill>
            <a:round/>
            <a:headEnd/>
            <a:tailEnd/>
          </a:ln>
        </p:spPr>
        <p:txBody>
          <a:bodyPr wrap="none" anchor="ctr"/>
          <a:lstStyle/>
          <a:p>
            <a:endParaRPr lang="en-US"/>
          </a:p>
        </p:txBody>
      </p:sp>
      <p:sp>
        <p:nvSpPr>
          <p:cNvPr id="21511" name="Line 9"/>
          <p:cNvSpPr>
            <a:spLocks noChangeShapeType="1"/>
          </p:cNvSpPr>
          <p:nvPr/>
        </p:nvSpPr>
        <p:spPr bwMode="auto">
          <a:xfrm flipH="1">
            <a:off x="7275513" y="1711325"/>
            <a:ext cx="207962" cy="0"/>
          </a:xfrm>
          <a:prstGeom prst="line">
            <a:avLst/>
          </a:prstGeom>
          <a:noFill/>
          <a:ln w="12700">
            <a:solidFill>
              <a:srgbClr val="99CC00"/>
            </a:solidFill>
            <a:round/>
            <a:headEnd/>
            <a:tailEnd/>
          </a:ln>
        </p:spPr>
        <p:txBody>
          <a:bodyPr wrap="none" anchor="ctr"/>
          <a:lstStyle/>
          <a:p>
            <a:endParaRPr lang="en-US"/>
          </a:p>
        </p:txBody>
      </p:sp>
      <p:sp>
        <p:nvSpPr>
          <p:cNvPr id="21512" name="Line 10"/>
          <p:cNvSpPr>
            <a:spLocks noChangeShapeType="1"/>
          </p:cNvSpPr>
          <p:nvPr/>
        </p:nvSpPr>
        <p:spPr bwMode="auto">
          <a:xfrm flipH="1">
            <a:off x="7275513" y="2022475"/>
            <a:ext cx="207962" cy="0"/>
          </a:xfrm>
          <a:prstGeom prst="line">
            <a:avLst/>
          </a:prstGeom>
          <a:noFill/>
          <a:ln w="12700">
            <a:solidFill>
              <a:srgbClr val="99CC00"/>
            </a:solidFill>
            <a:round/>
            <a:headEnd/>
            <a:tailEnd/>
          </a:ln>
        </p:spPr>
        <p:txBody>
          <a:bodyPr wrap="none" anchor="ctr"/>
          <a:lstStyle/>
          <a:p>
            <a:endParaRPr lang="en-US"/>
          </a:p>
        </p:txBody>
      </p:sp>
      <p:sp>
        <p:nvSpPr>
          <p:cNvPr id="21513" name="Line 11"/>
          <p:cNvSpPr>
            <a:spLocks noChangeShapeType="1"/>
          </p:cNvSpPr>
          <p:nvPr/>
        </p:nvSpPr>
        <p:spPr bwMode="auto">
          <a:xfrm flipH="1">
            <a:off x="7275513" y="2413000"/>
            <a:ext cx="207962" cy="0"/>
          </a:xfrm>
          <a:prstGeom prst="line">
            <a:avLst/>
          </a:prstGeom>
          <a:noFill/>
          <a:ln w="12700">
            <a:solidFill>
              <a:srgbClr val="99CC00"/>
            </a:solidFill>
            <a:round/>
            <a:headEnd/>
            <a:tailEnd/>
          </a:ln>
        </p:spPr>
        <p:txBody>
          <a:bodyPr wrap="none" anchor="ctr"/>
          <a:lstStyle/>
          <a:p>
            <a:endParaRPr lang="en-US"/>
          </a:p>
        </p:txBody>
      </p:sp>
      <p:sp>
        <p:nvSpPr>
          <p:cNvPr id="21514" name="Line 12"/>
          <p:cNvSpPr>
            <a:spLocks noChangeShapeType="1"/>
          </p:cNvSpPr>
          <p:nvPr/>
        </p:nvSpPr>
        <p:spPr bwMode="auto">
          <a:xfrm flipH="1">
            <a:off x="7275513" y="2801938"/>
            <a:ext cx="207962" cy="0"/>
          </a:xfrm>
          <a:prstGeom prst="line">
            <a:avLst/>
          </a:prstGeom>
          <a:noFill/>
          <a:ln w="12700">
            <a:solidFill>
              <a:srgbClr val="99CC00"/>
            </a:solidFill>
            <a:round/>
            <a:headEnd/>
            <a:tailEnd/>
          </a:ln>
        </p:spPr>
        <p:txBody>
          <a:bodyPr wrap="none" anchor="ctr"/>
          <a:lstStyle/>
          <a:p>
            <a:endParaRPr lang="en-US"/>
          </a:p>
        </p:txBody>
      </p:sp>
      <p:sp>
        <p:nvSpPr>
          <p:cNvPr id="21515" name="Line 13"/>
          <p:cNvSpPr>
            <a:spLocks noChangeShapeType="1"/>
          </p:cNvSpPr>
          <p:nvPr/>
        </p:nvSpPr>
        <p:spPr bwMode="auto">
          <a:xfrm flipH="1">
            <a:off x="7275513" y="3192463"/>
            <a:ext cx="207962" cy="0"/>
          </a:xfrm>
          <a:prstGeom prst="line">
            <a:avLst/>
          </a:prstGeom>
          <a:noFill/>
          <a:ln w="12700">
            <a:solidFill>
              <a:srgbClr val="99CC00"/>
            </a:solidFill>
            <a:round/>
            <a:headEnd/>
            <a:tailEnd/>
          </a:ln>
        </p:spPr>
        <p:txBody>
          <a:bodyPr wrap="none" anchor="ctr"/>
          <a:lstStyle/>
          <a:p>
            <a:endParaRPr lang="en-US"/>
          </a:p>
        </p:txBody>
      </p:sp>
      <p:sp>
        <p:nvSpPr>
          <p:cNvPr id="21516" name="Line 14"/>
          <p:cNvSpPr>
            <a:spLocks noChangeShapeType="1"/>
          </p:cNvSpPr>
          <p:nvPr/>
        </p:nvSpPr>
        <p:spPr bwMode="auto">
          <a:xfrm flipH="1">
            <a:off x="7275513" y="3582988"/>
            <a:ext cx="207962" cy="0"/>
          </a:xfrm>
          <a:prstGeom prst="line">
            <a:avLst/>
          </a:prstGeom>
          <a:noFill/>
          <a:ln w="12700">
            <a:solidFill>
              <a:srgbClr val="99CC00"/>
            </a:solidFill>
            <a:round/>
            <a:headEnd/>
            <a:tailEnd/>
          </a:ln>
        </p:spPr>
        <p:txBody>
          <a:bodyPr wrap="none" anchor="ctr"/>
          <a:lstStyle/>
          <a:p>
            <a:endParaRPr lang="en-US"/>
          </a:p>
        </p:txBody>
      </p:sp>
      <p:sp>
        <p:nvSpPr>
          <p:cNvPr id="21517" name="Line 15"/>
          <p:cNvSpPr>
            <a:spLocks noChangeShapeType="1"/>
          </p:cNvSpPr>
          <p:nvPr/>
        </p:nvSpPr>
        <p:spPr bwMode="auto">
          <a:xfrm flipH="1">
            <a:off x="7275513" y="3971925"/>
            <a:ext cx="207962" cy="0"/>
          </a:xfrm>
          <a:prstGeom prst="line">
            <a:avLst/>
          </a:prstGeom>
          <a:noFill/>
          <a:ln w="12700">
            <a:solidFill>
              <a:srgbClr val="99CC00"/>
            </a:solidFill>
            <a:round/>
            <a:headEnd/>
            <a:tailEnd/>
          </a:ln>
        </p:spPr>
        <p:txBody>
          <a:bodyPr wrap="none" anchor="ctr"/>
          <a:lstStyle/>
          <a:p>
            <a:endParaRPr lang="en-US"/>
          </a:p>
        </p:txBody>
      </p:sp>
      <p:sp>
        <p:nvSpPr>
          <p:cNvPr id="21518" name="Line 16"/>
          <p:cNvSpPr>
            <a:spLocks noChangeShapeType="1"/>
          </p:cNvSpPr>
          <p:nvPr/>
        </p:nvSpPr>
        <p:spPr bwMode="auto">
          <a:xfrm flipV="1">
            <a:off x="7280275" y="914400"/>
            <a:ext cx="0" cy="5257800"/>
          </a:xfrm>
          <a:prstGeom prst="line">
            <a:avLst/>
          </a:prstGeom>
          <a:noFill/>
          <a:ln w="28575">
            <a:solidFill>
              <a:srgbClr val="99CC00"/>
            </a:solidFill>
            <a:round/>
            <a:headEnd/>
            <a:tailEnd/>
          </a:ln>
        </p:spPr>
        <p:txBody>
          <a:bodyPr wrap="none" anchor="ctr"/>
          <a:lstStyle/>
          <a:p>
            <a:endParaRPr lang="en-US"/>
          </a:p>
        </p:txBody>
      </p:sp>
      <p:sp>
        <p:nvSpPr>
          <p:cNvPr id="21519" name="Freeform 17"/>
          <p:cNvSpPr>
            <a:spLocks/>
          </p:cNvSpPr>
          <p:nvPr/>
        </p:nvSpPr>
        <p:spPr bwMode="auto">
          <a:xfrm flipV="1">
            <a:off x="6332538" y="2514600"/>
            <a:ext cx="982662" cy="79375"/>
          </a:xfrm>
          <a:custGeom>
            <a:avLst/>
            <a:gdLst>
              <a:gd name="T0" fmla="*/ 642 w 642"/>
              <a:gd name="T1" fmla="*/ 0 h 1"/>
              <a:gd name="T2" fmla="*/ 0 w 642"/>
              <a:gd name="T3" fmla="*/ 0 h 1"/>
              <a:gd name="T4" fmla="*/ 0 60000 65536"/>
              <a:gd name="T5" fmla="*/ 0 60000 65536"/>
              <a:gd name="T6" fmla="*/ 0 w 642"/>
              <a:gd name="T7" fmla="*/ 0 h 1"/>
              <a:gd name="T8" fmla="*/ 642 w 642"/>
              <a:gd name="T9" fmla="*/ 1 h 1"/>
            </a:gdLst>
            <a:ahLst/>
            <a:cxnLst>
              <a:cxn ang="T4">
                <a:pos x="T0" y="T1"/>
              </a:cxn>
              <a:cxn ang="T5">
                <a:pos x="T2" y="T3"/>
              </a:cxn>
            </a:cxnLst>
            <a:rect l="T6" t="T7" r="T8" b="T9"/>
            <a:pathLst>
              <a:path w="642" h="1">
                <a:moveTo>
                  <a:pt x="642" y="0"/>
                </a:moveTo>
                <a:lnTo>
                  <a:pt x="0" y="0"/>
                </a:lnTo>
              </a:path>
            </a:pathLst>
          </a:custGeom>
          <a:noFill/>
          <a:ln w="28575">
            <a:solidFill>
              <a:srgbClr val="99CC00"/>
            </a:solidFill>
            <a:round/>
            <a:headEnd/>
            <a:tailEnd/>
          </a:ln>
        </p:spPr>
        <p:txBody>
          <a:bodyPr wrap="none" anchor="ctr"/>
          <a:lstStyle/>
          <a:p>
            <a:endParaRPr lang="en-US">
              <a:solidFill>
                <a:srgbClr val="FFFFFF"/>
              </a:solidFill>
              <a:latin typeface="Trebuchet MS" pitchFamily="34" charset="0"/>
            </a:endParaRPr>
          </a:p>
        </p:txBody>
      </p:sp>
      <p:grpSp>
        <p:nvGrpSpPr>
          <p:cNvPr id="21520" name="Group 18"/>
          <p:cNvGrpSpPr>
            <a:grpSpLocks/>
          </p:cNvGrpSpPr>
          <p:nvPr/>
        </p:nvGrpSpPr>
        <p:grpSpPr bwMode="auto">
          <a:xfrm>
            <a:off x="3681413" y="2590800"/>
            <a:ext cx="414337" cy="2027238"/>
            <a:chOff x="2688" y="2208"/>
            <a:chExt cx="288" cy="1248"/>
          </a:xfrm>
        </p:grpSpPr>
        <p:sp>
          <p:nvSpPr>
            <p:cNvPr id="21533" name="Line 19"/>
            <p:cNvSpPr>
              <a:spLocks noChangeShapeType="1"/>
            </p:cNvSpPr>
            <p:nvPr/>
          </p:nvSpPr>
          <p:spPr bwMode="auto">
            <a:xfrm flipH="1">
              <a:off x="2832" y="2208"/>
              <a:ext cx="144" cy="0"/>
            </a:xfrm>
            <a:prstGeom prst="line">
              <a:avLst/>
            </a:prstGeom>
            <a:noFill/>
            <a:ln w="9525">
              <a:solidFill>
                <a:srgbClr val="99CC00"/>
              </a:solidFill>
              <a:round/>
              <a:headEnd/>
              <a:tailEnd/>
            </a:ln>
          </p:spPr>
          <p:txBody>
            <a:bodyPr wrap="none" anchor="ctr"/>
            <a:lstStyle/>
            <a:p>
              <a:endParaRPr lang="en-US"/>
            </a:p>
          </p:txBody>
        </p:sp>
        <p:sp>
          <p:nvSpPr>
            <p:cNvPr id="21534" name="Line 20"/>
            <p:cNvSpPr>
              <a:spLocks noChangeShapeType="1"/>
            </p:cNvSpPr>
            <p:nvPr/>
          </p:nvSpPr>
          <p:spPr bwMode="auto">
            <a:xfrm>
              <a:off x="2832" y="2208"/>
              <a:ext cx="0" cy="1248"/>
            </a:xfrm>
            <a:prstGeom prst="line">
              <a:avLst/>
            </a:prstGeom>
            <a:noFill/>
            <a:ln w="28575">
              <a:solidFill>
                <a:srgbClr val="99CC00"/>
              </a:solidFill>
              <a:round/>
              <a:headEnd/>
              <a:tailEnd/>
            </a:ln>
          </p:spPr>
          <p:txBody>
            <a:bodyPr wrap="none" anchor="ctr"/>
            <a:lstStyle/>
            <a:p>
              <a:endParaRPr lang="en-US"/>
            </a:p>
          </p:txBody>
        </p:sp>
        <p:sp>
          <p:nvSpPr>
            <p:cNvPr id="21535" name="Line 21"/>
            <p:cNvSpPr>
              <a:spLocks noChangeShapeType="1"/>
            </p:cNvSpPr>
            <p:nvPr/>
          </p:nvSpPr>
          <p:spPr bwMode="auto">
            <a:xfrm flipH="1">
              <a:off x="2832" y="2832"/>
              <a:ext cx="144" cy="0"/>
            </a:xfrm>
            <a:prstGeom prst="line">
              <a:avLst/>
            </a:prstGeom>
            <a:noFill/>
            <a:ln w="9525">
              <a:solidFill>
                <a:srgbClr val="99CC00"/>
              </a:solidFill>
              <a:round/>
              <a:headEnd/>
              <a:tailEnd/>
            </a:ln>
          </p:spPr>
          <p:txBody>
            <a:bodyPr wrap="none" anchor="ctr"/>
            <a:lstStyle/>
            <a:p>
              <a:endParaRPr lang="en-US"/>
            </a:p>
          </p:txBody>
        </p:sp>
        <p:sp>
          <p:nvSpPr>
            <p:cNvPr id="21536" name="Line 22"/>
            <p:cNvSpPr>
              <a:spLocks noChangeShapeType="1"/>
            </p:cNvSpPr>
            <p:nvPr/>
          </p:nvSpPr>
          <p:spPr bwMode="auto">
            <a:xfrm flipH="1">
              <a:off x="2832" y="3456"/>
              <a:ext cx="144" cy="0"/>
            </a:xfrm>
            <a:prstGeom prst="line">
              <a:avLst/>
            </a:prstGeom>
            <a:noFill/>
            <a:ln w="9525">
              <a:solidFill>
                <a:srgbClr val="99CC00"/>
              </a:solidFill>
              <a:round/>
              <a:headEnd/>
              <a:tailEnd/>
            </a:ln>
          </p:spPr>
          <p:txBody>
            <a:bodyPr wrap="none" anchor="ctr"/>
            <a:lstStyle/>
            <a:p>
              <a:endParaRPr lang="en-US"/>
            </a:p>
          </p:txBody>
        </p:sp>
        <p:sp>
          <p:nvSpPr>
            <p:cNvPr id="21537" name="Line 23"/>
            <p:cNvSpPr>
              <a:spLocks noChangeShapeType="1"/>
            </p:cNvSpPr>
            <p:nvPr/>
          </p:nvSpPr>
          <p:spPr bwMode="auto">
            <a:xfrm flipH="1">
              <a:off x="2688" y="2496"/>
              <a:ext cx="144" cy="0"/>
            </a:xfrm>
            <a:prstGeom prst="line">
              <a:avLst/>
            </a:prstGeom>
            <a:noFill/>
            <a:ln w="9525">
              <a:solidFill>
                <a:srgbClr val="99CC00"/>
              </a:solidFill>
              <a:round/>
              <a:headEnd/>
              <a:tailEnd/>
            </a:ln>
          </p:spPr>
          <p:txBody>
            <a:bodyPr wrap="none" anchor="ctr"/>
            <a:lstStyle/>
            <a:p>
              <a:endParaRPr lang="en-US"/>
            </a:p>
          </p:txBody>
        </p:sp>
      </p:grpSp>
      <p:sp>
        <p:nvSpPr>
          <p:cNvPr id="21521" name="Text Box 24"/>
          <p:cNvSpPr txBox="1">
            <a:spLocks noChangeArrowheads="1"/>
          </p:cNvSpPr>
          <p:nvPr/>
        </p:nvSpPr>
        <p:spPr bwMode="auto">
          <a:xfrm>
            <a:off x="1793875" y="1600200"/>
            <a:ext cx="1828800" cy="461963"/>
          </a:xfrm>
          <a:prstGeom prst="rect">
            <a:avLst/>
          </a:prstGeom>
          <a:noFill/>
          <a:ln w="9525">
            <a:solidFill>
              <a:srgbClr val="6699FF"/>
            </a:solidFill>
            <a:miter lim="800000"/>
            <a:headEnd/>
            <a:tailEnd/>
          </a:ln>
        </p:spPr>
        <p:txBody>
          <a:bodyPr>
            <a:spAutoFit/>
          </a:bodyPr>
          <a:lstStyle/>
          <a:p>
            <a:r>
              <a:rPr lang="en-US" sz="2400" dirty="0">
                <a:latin typeface="Arial Black" pitchFamily="34" charset="0"/>
              </a:rPr>
              <a:t>Type 2</a:t>
            </a:r>
          </a:p>
        </p:txBody>
      </p:sp>
      <p:sp>
        <p:nvSpPr>
          <p:cNvPr id="21522" name="Text Box 25"/>
          <p:cNvSpPr txBox="1">
            <a:spLocks noChangeArrowheads="1"/>
          </p:cNvSpPr>
          <p:nvPr/>
        </p:nvSpPr>
        <p:spPr bwMode="auto">
          <a:xfrm>
            <a:off x="1793875" y="2743200"/>
            <a:ext cx="1828800" cy="461963"/>
          </a:xfrm>
          <a:prstGeom prst="rect">
            <a:avLst/>
          </a:prstGeom>
          <a:noFill/>
          <a:ln w="9525">
            <a:solidFill>
              <a:srgbClr val="6699FF"/>
            </a:solidFill>
            <a:miter lim="800000"/>
            <a:headEnd/>
            <a:tailEnd/>
          </a:ln>
        </p:spPr>
        <p:txBody>
          <a:bodyPr>
            <a:spAutoFit/>
          </a:bodyPr>
          <a:lstStyle/>
          <a:p>
            <a:r>
              <a:rPr lang="en-US" sz="2400" dirty="0">
                <a:latin typeface="Arial Black" pitchFamily="34" charset="0"/>
              </a:rPr>
              <a:t>Type 1</a:t>
            </a:r>
          </a:p>
        </p:txBody>
      </p:sp>
      <p:sp>
        <p:nvSpPr>
          <p:cNvPr id="21523" name="Text Box 26"/>
          <p:cNvSpPr txBox="1">
            <a:spLocks noChangeArrowheads="1"/>
          </p:cNvSpPr>
          <p:nvPr/>
        </p:nvSpPr>
        <p:spPr bwMode="auto">
          <a:xfrm>
            <a:off x="4165600" y="3276600"/>
            <a:ext cx="2122488" cy="461963"/>
          </a:xfrm>
          <a:prstGeom prst="rect">
            <a:avLst/>
          </a:prstGeom>
          <a:noFill/>
          <a:ln w="9525">
            <a:solidFill>
              <a:srgbClr val="6699FF"/>
            </a:solidFill>
            <a:miter lim="800000"/>
            <a:headEnd/>
            <a:tailEnd/>
          </a:ln>
        </p:spPr>
        <p:txBody>
          <a:bodyPr>
            <a:spAutoFit/>
          </a:bodyPr>
          <a:lstStyle/>
          <a:p>
            <a:r>
              <a:rPr lang="en-US" sz="2400" dirty="0">
                <a:latin typeface="Arial Black" pitchFamily="34" charset="0"/>
              </a:rPr>
              <a:t>Group O</a:t>
            </a:r>
          </a:p>
        </p:txBody>
      </p:sp>
      <p:sp>
        <p:nvSpPr>
          <p:cNvPr id="21524" name="Text Box 27"/>
          <p:cNvSpPr txBox="1">
            <a:spLocks noChangeArrowheads="1"/>
          </p:cNvSpPr>
          <p:nvPr/>
        </p:nvSpPr>
        <p:spPr bwMode="auto">
          <a:xfrm>
            <a:off x="4165600" y="2286000"/>
            <a:ext cx="2120900" cy="461963"/>
          </a:xfrm>
          <a:prstGeom prst="rect">
            <a:avLst/>
          </a:prstGeom>
          <a:noFill/>
          <a:ln w="9525">
            <a:solidFill>
              <a:srgbClr val="6699FF"/>
            </a:solidFill>
            <a:miter lim="800000"/>
            <a:headEnd/>
            <a:tailEnd/>
          </a:ln>
        </p:spPr>
        <p:txBody>
          <a:bodyPr>
            <a:spAutoFit/>
          </a:bodyPr>
          <a:lstStyle/>
          <a:p>
            <a:r>
              <a:rPr lang="en-US" sz="2400" dirty="0">
                <a:latin typeface="Arial Black" pitchFamily="34" charset="0"/>
              </a:rPr>
              <a:t>Group M</a:t>
            </a:r>
          </a:p>
        </p:txBody>
      </p:sp>
      <p:sp>
        <p:nvSpPr>
          <p:cNvPr id="21525" name="Text Box 28"/>
          <p:cNvSpPr txBox="1">
            <a:spLocks noChangeArrowheads="1"/>
          </p:cNvSpPr>
          <p:nvPr/>
        </p:nvSpPr>
        <p:spPr bwMode="auto">
          <a:xfrm>
            <a:off x="4165600" y="4267200"/>
            <a:ext cx="2101850" cy="461963"/>
          </a:xfrm>
          <a:prstGeom prst="rect">
            <a:avLst/>
          </a:prstGeom>
          <a:noFill/>
          <a:ln w="9525">
            <a:solidFill>
              <a:srgbClr val="6699FF"/>
            </a:solidFill>
            <a:miter lim="800000"/>
            <a:headEnd/>
            <a:tailEnd/>
          </a:ln>
        </p:spPr>
        <p:txBody>
          <a:bodyPr>
            <a:spAutoFit/>
          </a:bodyPr>
          <a:lstStyle/>
          <a:p>
            <a:r>
              <a:rPr lang="en-US" sz="2400" dirty="0">
                <a:latin typeface="Arial Black" pitchFamily="34" charset="0"/>
              </a:rPr>
              <a:t>Group N</a:t>
            </a:r>
          </a:p>
        </p:txBody>
      </p:sp>
      <p:sp>
        <p:nvSpPr>
          <p:cNvPr id="21526" name="Line 29"/>
          <p:cNvSpPr>
            <a:spLocks noChangeShapeType="1"/>
          </p:cNvSpPr>
          <p:nvPr/>
        </p:nvSpPr>
        <p:spPr bwMode="auto">
          <a:xfrm flipH="1">
            <a:off x="7283450" y="4427538"/>
            <a:ext cx="204788" cy="0"/>
          </a:xfrm>
          <a:prstGeom prst="line">
            <a:avLst/>
          </a:prstGeom>
          <a:noFill/>
          <a:ln w="12700">
            <a:solidFill>
              <a:srgbClr val="99CC00"/>
            </a:solidFill>
            <a:round/>
            <a:headEnd/>
            <a:tailEnd/>
          </a:ln>
        </p:spPr>
        <p:txBody>
          <a:bodyPr wrap="none" anchor="ctr"/>
          <a:lstStyle/>
          <a:p>
            <a:endParaRPr lang="en-US"/>
          </a:p>
        </p:txBody>
      </p:sp>
      <p:sp>
        <p:nvSpPr>
          <p:cNvPr id="21527" name="Line 30"/>
          <p:cNvSpPr>
            <a:spLocks noChangeShapeType="1"/>
          </p:cNvSpPr>
          <p:nvPr/>
        </p:nvSpPr>
        <p:spPr bwMode="auto">
          <a:xfrm flipH="1">
            <a:off x="7283450" y="4894263"/>
            <a:ext cx="204788" cy="0"/>
          </a:xfrm>
          <a:prstGeom prst="line">
            <a:avLst/>
          </a:prstGeom>
          <a:noFill/>
          <a:ln w="12700">
            <a:solidFill>
              <a:srgbClr val="99CC00"/>
            </a:solidFill>
            <a:round/>
            <a:headEnd/>
            <a:tailEnd/>
          </a:ln>
        </p:spPr>
        <p:txBody>
          <a:bodyPr wrap="none" anchor="ctr"/>
          <a:lstStyle/>
          <a:p>
            <a:endParaRPr lang="en-US"/>
          </a:p>
        </p:txBody>
      </p:sp>
      <p:sp>
        <p:nvSpPr>
          <p:cNvPr id="21528" name="Line 31"/>
          <p:cNvSpPr>
            <a:spLocks noChangeShapeType="1"/>
          </p:cNvSpPr>
          <p:nvPr/>
        </p:nvSpPr>
        <p:spPr bwMode="auto">
          <a:xfrm flipH="1">
            <a:off x="7283450" y="5284788"/>
            <a:ext cx="204788" cy="0"/>
          </a:xfrm>
          <a:prstGeom prst="line">
            <a:avLst/>
          </a:prstGeom>
          <a:noFill/>
          <a:ln w="12700">
            <a:solidFill>
              <a:srgbClr val="99CC00"/>
            </a:solidFill>
            <a:round/>
            <a:headEnd/>
            <a:tailEnd/>
          </a:ln>
        </p:spPr>
        <p:txBody>
          <a:bodyPr wrap="none" anchor="ctr"/>
          <a:lstStyle/>
          <a:p>
            <a:endParaRPr lang="en-US"/>
          </a:p>
        </p:txBody>
      </p:sp>
      <p:sp>
        <p:nvSpPr>
          <p:cNvPr id="21529" name="Line 32"/>
          <p:cNvSpPr>
            <a:spLocks noChangeShapeType="1"/>
          </p:cNvSpPr>
          <p:nvPr/>
        </p:nvSpPr>
        <p:spPr bwMode="auto">
          <a:xfrm flipH="1">
            <a:off x="7283450" y="5753100"/>
            <a:ext cx="204788" cy="0"/>
          </a:xfrm>
          <a:prstGeom prst="line">
            <a:avLst/>
          </a:prstGeom>
          <a:noFill/>
          <a:ln w="12700">
            <a:solidFill>
              <a:srgbClr val="99CC00"/>
            </a:solidFill>
            <a:round/>
            <a:headEnd/>
            <a:tailEnd/>
          </a:ln>
        </p:spPr>
        <p:txBody>
          <a:bodyPr wrap="none" anchor="ctr"/>
          <a:lstStyle/>
          <a:p>
            <a:endParaRPr lang="en-US"/>
          </a:p>
        </p:txBody>
      </p:sp>
      <p:sp>
        <p:nvSpPr>
          <p:cNvPr id="21530" name="Line 33"/>
          <p:cNvSpPr>
            <a:spLocks noChangeShapeType="1"/>
          </p:cNvSpPr>
          <p:nvPr/>
        </p:nvSpPr>
        <p:spPr bwMode="auto">
          <a:xfrm flipH="1">
            <a:off x="7280275" y="6172200"/>
            <a:ext cx="206375" cy="0"/>
          </a:xfrm>
          <a:prstGeom prst="line">
            <a:avLst/>
          </a:prstGeom>
          <a:noFill/>
          <a:ln w="12700">
            <a:solidFill>
              <a:srgbClr val="99CC00"/>
            </a:solidFill>
            <a:round/>
            <a:headEnd/>
            <a:tailEnd/>
          </a:ln>
        </p:spPr>
        <p:txBody>
          <a:bodyPr wrap="none" anchor="ctr"/>
          <a:lstStyle/>
          <a:p>
            <a:endParaRPr lang="en-US"/>
          </a:p>
        </p:txBody>
      </p:sp>
      <p:sp>
        <p:nvSpPr>
          <p:cNvPr id="21531" name="Text Box 34"/>
          <p:cNvSpPr txBox="1">
            <a:spLocks noChangeArrowheads="1"/>
          </p:cNvSpPr>
          <p:nvPr/>
        </p:nvSpPr>
        <p:spPr bwMode="auto">
          <a:xfrm>
            <a:off x="441325" y="188913"/>
            <a:ext cx="184150" cy="366712"/>
          </a:xfrm>
          <a:prstGeom prst="rect">
            <a:avLst/>
          </a:prstGeom>
          <a:noFill/>
          <a:ln w="9525">
            <a:noFill/>
            <a:miter lim="800000"/>
            <a:headEnd/>
            <a:tailEnd/>
          </a:ln>
        </p:spPr>
        <p:txBody>
          <a:bodyPr wrap="none">
            <a:spAutoFit/>
          </a:bodyPr>
          <a:lstStyle/>
          <a:p>
            <a:endParaRPr lang="en-US">
              <a:latin typeface="Trebuchet MS" pitchFamily="34" charset="0"/>
            </a:endParaRPr>
          </a:p>
        </p:txBody>
      </p:sp>
      <p:sp>
        <p:nvSpPr>
          <p:cNvPr id="40" name="Content Placeholder 39"/>
          <p:cNvSpPr>
            <a:spLocks noGrp="1"/>
          </p:cNvSpPr>
          <p:nvPr>
            <p:ph idx="1"/>
          </p:nvPr>
        </p:nvSpPr>
        <p:spPr>
          <a:xfrm>
            <a:off x="0" y="5753100"/>
            <a:ext cx="7275513" cy="861318"/>
          </a:xfrm>
        </p:spPr>
        <p:txBody>
          <a:bodyPr>
            <a:normAutofit/>
          </a:bodyPr>
          <a:lstStyle/>
          <a:p>
            <a:pPr marL="0" indent="0">
              <a:lnSpc>
                <a:spcPct val="80000"/>
              </a:lnSpc>
              <a:buNone/>
            </a:pPr>
            <a:r>
              <a:rPr lang="en-US" sz="1600" b="1" dirty="0" smtClean="0">
                <a:latin typeface="Trebuchet MS" panose="020B0603020202020204" pitchFamily="34" charset="0"/>
              </a:rPr>
              <a:t>At present 58 CRFs and a large number of URFs have been described</a:t>
            </a:r>
          </a:p>
          <a:p>
            <a:pPr marL="0" indent="0">
              <a:lnSpc>
                <a:spcPct val="80000"/>
              </a:lnSpc>
              <a:buNone/>
            </a:pPr>
            <a:r>
              <a:rPr lang="en-US" sz="1800" b="1" dirty="0" smtClean="0">
                <a:latin typeface="Trebuchet MS" panose="020B0603020202020204" pitchFamily="34" charset="0"/>
              </a:rPr>
              <a:t>*Santoro et al., 2013</a:t>
            </a:r>
          </a:p>
          <a:p>
            <a:pPr>
              <a:lnSpc>
                <a:spcPct val="80000"/>
              </a:lnSpc>
            </a:pPr>
            <a:endParaRPr lang="en-US" sz="1400" b="1" dirty="0" smtClean="0"/>
          </a:p>
        </p:txBody>
      </p:sp>
      <p:sp>
        <p:nvSpPr>
          <p:cNvPr id="38" name="Text Box 28"/>
          <p:cNvSpPr txBox="1">
            <a:spLocks noChangeArrowheads="1"/>
          </p:cNvSpPr>
          <p:nvPr/>
        </p:nvSpPr>
        <p:spPr bwMode="auto">
          <a:xfrm>
            <a:off x="4222750" y="4948237"/>
            <a:ext cx="2101850" cy="461963"/>
          </a:xfrm>
          <a:prstGeom prst="rect">
            <a:avLst/>
          </a:prstGeom>
          <a:noFill/>
          <a:ln w="9525">
            <a:solidFill>
              <a:srgbClr val="6699FF"/>
            </a:solidFill>
            <a:miter lim="800000"/>
            <a:headEnd/>
            <a:tailEnd/>
          </a:ln>
        </p:spPr>
        <p:txBody>
          <a:bodyPr>
            <a:spAutoFit/>
          </a:bodyPr>
          <a:lstStyle/>
          <a:p>
            <a:r>
              <a:rPr lang="en-US" sz="2400" dirty="0">
                <a:latin typeface="Arial Black" pitchFamily="34" charset="0"/>
              </a:rPr>
              <a:t>Group </a:t>
            </a:r>
            <a:r>
              <a:rPr lang="en-US" sz="2400" dirty="0" smtClean="0">
                <a:latin typeface="Arial Black" pitchFamily="34" charset="0"/>
              </a:rPr>
              <a:t>P</a:t>
            </a:r>
            <a:endParaRPr lang="en-US" sz="2400" dirty="0">
              <a:latin typeface="Arial Black" pitchFamily="34" charset="0"/>
            </a:endParaRPr>
          </a:p>
        </p:txBody>
      </p:sp>
    </p:spTree>
    <p:extLst>
      <p:ext uri="{BB962C8B-B14F-4D97-AF65-F5344CB8AC3E}">
        <p14:creationId xmlns:p14="http://schemas.microsoft.com/office/powerpoint/2010/main" val="3702539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514600"/>
            <a:ext cx="3714478" cy="584775"/>
          </a:xfrm>
          <a:prstGeom prst="rect">
            <a:avLst/>
          </a:prstGeom>
          <a:noFill/>
        </p:spPr>
        <p:txBody>
          <a:bodyPr wrap="none" rtlCol="0">
            <a:spAutoFit/>
          </a:bodyPr>
          <a:lstStyle/>
          <a:p>
            <a:r>
              <a:rPr lang="en-US" sz="3200" dirty="0" smtClean="0">
                <a:latin typeface="Trebuchet MS" pitchFamily="34" charset="0"/>
                <a:cs typeface="Arial" pitchFamily="34" charset="0"/>
              </a:rPr>
              <a:t>Summary of results</a:t>
            </a:r>
            <a:endParaRPr lang="en-US" sz="3200" dirty="0">
              <a:latin typeface="Trebuchet MS" pitchFamily="34" charset="0"/>
              <a:cs typeface="Arial" pitchFamily="34" charset="0"/>
            </a:endParaRPr>
          </a:p>
        </p:txBody>
      </p:sp>
    </p:spTree>
    <p:extLst>
      <p:ext uri="{BB962C8B-B14F-4D97-AF65-F5344CB8AC3E}">
        <p14:creationId xmlns:p14="http://schemas.microsoft.com/office/powerpoint/2010/main" val="2913443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pPr algn="l"/>
            <a:r>
              <a:rPr lang="en-US" sz="2800" dirty="0" smtClean="0">
                <a:latin typeface="Trebuchet MS" pitchFamily="34" charset="0"/>
              </a:rPr>
              <a:t>Summary</a:t>
            </a:r>
            <a:endParaRPr lang="en-US" sz="2800" dirty="0"/>
          </a:p>
        </p:txBody>
      </p:sp>
      <p:sp>
        <p:nvSpPr>
          <p:cNvPr id="3" name="Content Placeholder 2"/>
          <p:cNvSpPr>
            <a:spLocks noGrp="1"/>
          </p:cNvSpPr>
          <p:nvPr>
            <p:ph idx="1"/>
          </p:nvPr>
        </p:nvSpPr>
        <p:spPr>
          <a:xfrm>
            <a:off x="457200" y="838200"/>
            <a:ext cx="8229600" cy="5287963"/>
          </a:xfrm>
        </p:spPr>
        <p:txBody>
          <a:bodyPr>
            <a:normAutofit fontScale="70000" lnSpcReduction="20000"/>
          </a:bodyPr>
          <a:lstStyle/>
          <a:p>
            <a:pPr algn="just"/>
            <a:r>
              <a:rPr lang="en-US" sz="3300" dirty="0">
                <a:latin typeface="Trebuchet MS" panose="020B0603020202020204" pitchFamily="34" charset="0"/>
              </a:rPr>
              <a:t>The most prevalent HIV-1 subtype in this population was subtype A (</a:t>
            </a:r>
            <a:r>
              <a:rPr lang="en-US" sz="3300" dirty="0">
                <a:solidFill>
                  <a:srgbClr val="FF0000"/>
                </a:solidFill>
                <a:latin typeface="Trebuchet MS" pitchFamily="34" charset="0"/>
              </a:rPr>
              <a:t>35.5%</a:t>
            </a:r>
            <a:r>
              <a:rPr lang="en-US" sz="3300" dirty="0">
                <a:latin typeface="Trebuchet MS" pitchFamily="34" charset="0"/>
              </a:rPr>
              <a:t>), followed by subtype C (</a:t>
            </a:r>
            <a:r>
              <a:rPr lang="en-US" sz="3300" dirty="0">
                <a:solidFill>
                  <a:srgbClr val="FF0000"/>
                </a:solidFill>
                <a:latin typeface="Trebuchet MS" pitchFamily="34" charset="0"/>
              </a:rPr>
              <a:t>28.8%</a:t>
            </a:r>
            <a:r>
              <a:rPr lang="en-US" sz="3300" dirty="0">
                <a:latin typeface="Trebuchet MS" pitchFamily="34" charset="0"/>
              </a:rPr>
              <a:t>) and then HIV-1 inter-subtype recombinant viruses  (</a:t>
            </a:r>
            <a:r>
              <a:rPr lang="en-US" sz="3300" dirty="0">
                <a:solidFill>
                  <a:srgbClr val="FF0000"/>
                </a:solidFill>
                <a:latin typeface="Trebuchet MS" pitchFamily="34" charset="0"/>
              </a:rPr>
              <a:t>26.6%</a:t>
            </a:r>
            <a:r>
              <a:rPr lang="en-US" sz="3300" dirty="0">
                <a:latin typeface="Trebuchet MS" pitchFamily="34" charset="0"/>
              </a:rPr>
              <a:t>). HIV-1 subtype D was  less prevalent</a:t>
            </a:r>
          </a:p>
          <a:p>
            <a:pPr marL="565150" lvl="2">
              <a:spcBef>
                <a:spcPts val="2000"/>
              </a:spcBef>
            </a:pPr>
            <a:r>
              <a:rPr lang="en-US" sz="2800" dirty="0">
                <a:latin typeface="Trebuchet MS" panose="020B0603020202020204" pitchFamily="34" charset="0"/>
              </a:rPr>
              <a:t>Subtype A</a:t>
            </a:r>
            <a:r>
              <a:rPr lang="en-US" sz="2800" dirty="0">
                <a:solidFill>
                  <a:srgbClr val="FF0000"/>
                </a:solidFill>
                <a:latin typeface="Trebuchet MS" panose="020B0603020202020204" pitchFamily="34" charset="0"/>
              </a:rPr>
              <a:t> </a:t>
            </a:r>
            <a:r>
              <a:rPr lang="en-US" sz="2800" dirty="0">
                <a:latin typeface="Trebuchet MS" panose="020B0603020202020204" pitchFamily="34" charset="0"/>
              </a:rPr>
              <a:t>is</a:t>
            </a:r>
            <a:r>
              <a:rPr lang="en-US" sz="2800" dirty="0">
                <a:solidFill>
                  <a:srgbClr val="FF0000"/>
                </a:solidFill>
                <a:latin typeface="Trebuchet MS" panose="020B0603020202020204" pitchFamily="34" charset="0"/>
              </a:rPr>
              <a:t> </a:t>
            </a:r>
            <a:r>
              <a:rPr lang="en-US" sz="2800" dirty="0">
                <a:latin typeface="Trebuchet MS" panose="020B0603020202020204" pitchFamily="34" charset="0"/>
              </a:rPr>
              <a:t>still </a:t>
            </a:r>
            <a:r>
              <a:rPr lang="en-US" sz="2800" dirty="0" smtClean="0">
                <a:latin typeface="Trebuchet MS" panose="020B0603020202020204" pitchFamily="34" charset="0"/>
              </a:rPr>
              <a:t>stable</a:t>
            </a:r>
            <a:endParaRPr lang="en-US" sz="2800" dirty="0">
              <a:latin typeface="Trebuchet MS" panose="020B0603020202020204" pitchFamily="34" charset="0"/>
            </a:endParaRPr>
          </a:p>
          <a:p>
            <a:pPr marL="565150" lvl="2">
              <a:spcBef>
                <a:spcPts val="2000"/>
              </a:spcBef>
            </a:pPr>
            <a:r>
              <a:rPr lang="en-US" sz="2800" dirty="0">
                <a:latin typeface="Trebuchet MS" panose="020B0603020202020204" pitchFamily="34" charset="0"/>
              </a:rPr>
              <a:t>Subtype C (30%) is increasing as compared to the pilot study (23%)</a:t>
            </a:r>
          </a:p>
          <a:p>
            <a:pPr marL="565150" lvl="2">
              <a:spcBef>
                <a:spcPts val="2000"/>
              </a:spcBef>
            </a:pPr>
            <a:r>
              <a:rPr lang="en-US" sz="2800" dirty="0">
                <a:latin typeface="Trebuchet MS" panose="020B0603020202020204" pitchFamily="34" charset="0"/>
              </a:rPr>
              <a:t>Subtype D is  decreasing (4%)as compared to the previous studies (11.3%)</a:t>
            </a:r>
          </a:p>
          <a:p>
            <a:pPr marL="565150" lvl="2">
              <a:spcBef>
                <a:spcPts val="2000"/>
              </a:spcBef>
            </a:pPr>
            <a:r>
              <a:rPr lang="en-US" sz="2800" dirty="0">
                <a:latin typeface="Trebuchet MS" panose="020B0603020202020204" pitchFamily="34" charset="0"/>
              </a:rPr>
              <a:t>The percentage of </a:t>
            </a:r>
            <a:r>
              <a:rPr lang="en-US" sz="2800" dirty="0" smtClean="0">
                <a:latin typeface="Trebuchet MS" panose="020B0603020202020204" pitchFamily="34" charset="0"/>
              </a:rPr>
              <a:t>inter-subtype </a:t>
            </a:r>
            <a:r>
              <a:rPr lang="en-US" sz="2800" dirty="0">
                <a:latin typeface="Trebuchet MS" panose="020B0603020202020204" pitchFamily="34" charset="0"/>
              </a:rPr>
              <a:t>recombinant </a:t>
            </a:r>
            <a:r>
              <a:rPr lang="en-US" sz="2800" dirty="0" smtClean="0">
                <a:latin typeface="Trebuchet MS" panose="020B0603020202020204" pitchFamily="34" charset="0"/>
              </a:rPr>
              <a:t>viruses was higher  (26.6%) than in the previous study  (8.6%)(Kiwelu et al., 2012)</a:t>
            </a:r>
          </a:p>
          <a:p>
            <a:pPr marL="565150" lvl="2">
              <a:spcBef>
                <a:spcPts val="2000"/>
              </a:spcBef>
            </a:pPr>
            <a:r>
              <a:rPr lang="en-US" sz="2800" dirty="0">
                <a:latin typeface="Trebuchet MS" pitchFamily="34" charset="0"/>
              </a:rPr>
              <a:t>Previous studies have shown that </a:t>
            </a:r>
            <a:r>
              <a:rPr lang="en-US" sz="2800" i="1" dirty="0">
                <a:latin typeface="Trebuchet MS" pitchFamily="34" charset="0"/>
              </a:rPr>
              <a:t>pol</a:t>
            </a:r>
            <a:r>
              <a:rPr lang="en-US" sz="2800" dirty="0">
                <a:latin typeface="Trebuchet MS" pitchFamily="34" charset="0"/>
              </a:rPr>
              <a:t> gene appears to be a hot spot of recombination </a:t>
            </a:r>
            <a:r>
              <a:rPr lang="en-US" b="1" dirty="0">
                <a:latin typeface="Trebuchet MS" pitchFamily="34" charset="0"/>
              </a:rPr>
              <a:t>(Robertson et al., 1999;Jetzt et al., 2000; )</a:t>
            </a:r>
          </a:p>
          <a:p>
            <a:pPr marL="565150" lvl="2">
              <a:spcBef>
                <a:spcPts val="2000"/>
              </a:spcBef>
            </a:pPr>
            <a:endParaRPr lang="en-US" sz="2800" dirty="0">
              <a:latin typeface="Trebuchet MS" panose="020B0603020202020204" pitchFamily="34" charset="0"/>
            </a:endParaRPr>
          </a:p>
        </p:txBody>
      </p:sp>
    </p:spTree>
    <p:extLst>
      <p:ext uri="{BB962C8B-B14F-4D97-AF65-F5344CB8AC3E}">
        <p14:creationId xmlns:p14="http://schemas.microsoft.com/office/powerpoint/2010/main" val="3168012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a:bodyPr>
          <a:lstStyle/>
          <a:p>
            <a:pPr algn="l"/>
            <a:r>
              <a:rPr lang="en-US" sz="3200" dirty="0" smtClean="0">
                <a:latin typeface="Trebuchet MS" pitchFamily="34" charset="0"/>
              </a:rPr>
              <a:t>Summary</a:t>
            </a:r>
            <a:endParaRPr lang="en-US" sz="3200" dirty="0"/>
          </a:p>
        </p:txBody>
      </p:sp>
      <p:sp>
        <p:nvSpPr>
          <p:cNvPr id="3" name="Content Placeholder 2"/>
          <p:cNvSpPr>
            <a:spLocks noGrp="1"/>
          </p:cNvSpPr>
          <p:nvPr>
            <p:ph idx="1"/>
          </p:nvPr>
        </p:nvSpPr>
        <p:spPr>
          <a:xfrm>
            <a:off x="457200" y="1066800"/>
            <a:ext cx="8229600" cy="5059363"/>
          </a:xfrm>
        </p:spPr>
        <p:txBody>
          <a:bodyPr>
            <a:normAutofit/>
          </a:bodyPr>
          <a:lstStyle/>
          <a:p>
            <a:pPr marL="342900" lvl="1" indent="-342900">
              <a:buFont typeface="Arial" pitchFamily="34" charset="0"/>
              <a:buChar char="•"/>
            </a:pPr>
            <a:r>
              <a:rPr lang="en-US" dirty="0" smtClean="0">
                <a:latin typeface="Trebuchet MS" panose="020B0603020202020204" pitchFamily="34" charset="0"/>
              </a:rPr>
              <a:t>CRF35_AD/A/CRF35_AD was identified for the first </a:t>
            </a:r>
            <a:r>
              <a:rPr lang="en-US" dirty="0">
                <a:latin typeface="Trebuchet MS" panose="020B0603020202020204" pitchFamily="34" charset="0"/>
              </a:rPr>
              <a:t>time in this </a:t>
            </a:r>
            <a:r>
              <a:rPr lang="en-US" dirty="0" smtClean="0">
                <a:latin typeface="Trebuchet MS" panose="020B0603020202020204" pitchFamily="34" charset="0"/>
              </a:rPr>
              <a:t>population.</a:t>
            </a:r>
            <a:r>
              <a:rPr lang="en-US" dirty="0">
                <a:latin typeface="Trebuchet MS" pitchFamily="34" charset="0"/>
              </a:rPr>
              <a:t> CRF35_AD complex recombinant is a new  genetic recombinant not only in Moshi but also in </a:t>
            </a:r>
            <a:r>
              <a:rPr lang="en-US" dirty="0" smtClean="0">
                <a:latin typeface="Trebuchet MS" pitchFamily="34" charset="0"/>
              </a:rPr>
              <a:t>Tanzania</a:t>
            </a:r>
          </a:p>
          <a:p>
            <a:pPr marL="0" lvl="1" indent="0">
              <a:buNone/>
            </a:pPr>
            <a:endParaRPr lang="en-US" dirty="0" smtClean="0">
              <a:latin typeface="Trebuchet MS" pitchFamily="34" charset="0"/>
            </a:endParaRPr>
          </a:p>
          <a:p>
            <a:pPr marL="342900" lvl="1" indent="-342900">
              <a:buFont typeface="Arial" pitchFamily="34" charset="0"/>
              <a:buChar char="•"/>
            </a:pPr>
            <a:r>
              <a:rPr lang="en-US" dirty="0">
                <a:latin typeface="Trebuchet MS" pitchFamily="34" charset="0"/>
              </a:rPr>
              <a:t>The prevalence of multiple infections was 15% in this population</a:t>
            </a:r>
          </a:p>
          <a:p>
            <a:pPr marL="342900" lvl="1" indent="-342900">
              <a:buFont typeface="Arial" pitchFamily="34" charset="0"/>
              <a:buChar char="•"/>
            </a:pPr>
            <a:endParaRPr lang="en-US" dirty="0">
              <a:latin typeface="Trebuchet MS" pitchFamily="34" charset="0"/>
            </a:endParaRPr>
          </a:p>
          <a:p>
            <a:pPr marL="342900" lvl="1" indent="-342900">
              <a:buFont typeface="Arial" pitchFamily="34" charset="0"/>
              <a:buChar char="•"/>
            </a:pPr>
            <a:endParaRPr lang="en-US" dirty="0">
              <a:latin typeface="Trebuchet MS" pitchFamily="34" charset="0"/>
            </a:endParaRPr>
          </a:p>
          <a:p>
            <a:pPr marL="342900" lvl="1" indent="-342900">
              <a:buFont typeface="Arial" pitchFamily="34" charset="0"/>
              <a:buChar char="•"/>
            </a:pPr>
            <a:endParaRPr lang="en-US" dirty="0"/>
          </a:p>
          <a:p>
            <a:endParaRPr lang="en-US" dirty="0"/>
          </a:p>
        </p:txBody>
      </p:sp>
    </p:spTree>
    <p:extLst>
      <p:ext uri="{BB962C8B-B14F-4D97-AF65-F5344CB8AC3E}">
        <p14:creationId xmlns:p14="http://schemas.microsoft.com/office/powerpoint/2010/main" val="606772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pPr algn="l"/>
            <a:r>
              <a:rPr lang="en-US" sz="3200" dirty="0" smtClean="0">
                <a:latin typeface="Trebuchet MS" panose="020B0603020202020204" pitchFamily="34" charset="0"/>
              </a:rPr>
              <a:t>Summary</a:t>
            </a:r>
            <a:endParaRPr lang="en-US" sz="3200" dirty="0">
              <a:latin typeface="Trebuchet MS" panose="020B0603020202020204" pitchFamily="34" charset="0"/>
            </a:endParaRPr>
          </a:p>
        </p:txBody>
      </p:sp>
      <p:sp>
        <p:nvSpPr>
          <p:cNvPr id="3" name="Content Placeholder 2"/>
          <p:cNvSpPr>
            <a:spLocks noGrp="1"/>
          </p:cNvSpPr>
          <p:nvPr>
            <p:ph idx="1"/>
          </p:nvPr>
        </p:nvSpPr>
        <p:spPr>
          <a:xfrm>
            <a:off x="457200" y="533400"/>
            <a:ext cx="8229600" cy="5592763"/>
          </a:xfrm>
        </p:spPr>
        <p:txBody>
          <a:bodyPr>
            <a:normAutofit fontScale="92500"/>
          </a:bodyPr>
          <a:lstStyle/>
          <a:p>
            <a:r>
              <a:rPr lang="en-US" sz="3000" dirty="0">
                <a:latin typeface="Trebuchet MS" pitchFamily="34" charset="0"/>
              </a:rPr>
              <a:t>The prevalence of HIV-1 drug resistance </a:t>
            </a:r>
            <a:r>
              <a:rPr lang="en-US" sz="3000" dirty="0" smtClean="0">
                <a:latin typeface="Trebuchet MS" pitchFamily="34" charset="0"/>
              </a:rPr>
              <a:t>mutations (PIs and RTIs)  </a:t>
            </a:r>
            <a:r>
              <a:rPr lang="en-US" sz="3000" dirty="0">
                <a:latin typeface="Trebuchet MS" pitchFamily="34" charset="0"/>
              </a:rPr>
              <a:t>in this population was  13</a:t>
            </a:r>
            <a:r>
              <a:rPr lang="en-US" sz="3000" dirty="0" smtClean="0">
                <a:latin typeface="Trebuchet MS" pitchFamily="34" charset="0"/>
              </a:rPr>
              <a:t>%</a:t>
            </a:r>
          </a:p>
          <a:p>
            <a:pPr marL="0" indent="0">
              <a:buNone/>
            </a:pPr>
            <a:endParaRPr lang="en-US" sz="3000" dirty="0" smtClean="0">
              <a:latin typeface="Trebuchet MS" pitchFamily="34" charset="0"/>
            </a:endParaRPr>
          </a:p>
          <a:p>
            <a:pPr algn="just"/>
            <a:r>
              <a:rPr lang="en-US" sz="3000" dirty="0" smtClean="0">
                <a:latin typeface="Trebuchet MS" pitchFamily="34" charset="0"/>
              </a:rPr>
              <a:t>HIV-1 drug resistance mutations to RT inhibitors existed in this population possibly due to suboptimal regimens and poor adherence before the ARV were widely used in Tanzania</a:t>
            </a:r>
          </a:p>
          <a:p>
            <a:pPr marL="0" indent="0" algn="just">
              <a:buNone/>
            </a:pPr>
            <a:endParaRPr lang="en-US" sz="3000" dirty="0" smtClean="0">
              <a:latin typeface="Trebuchet MS" pitchFamily="34" charset="0"/>
            </a:endParaRPr>
          </a:p>
          <a:p>
            <a:pPr algn="just"/>
            <a:r>
              <a:rPr lang="en-US" sz="3000" dirty="0">
                <a:latin typeface="Trebuchet MS" pitchFamily="34" charset="0"/>
              </a:rPr>
              <a:t>It is possible that resistance strains  associated with RTIs may be acquired sexually from HIV-1 infected patients receiving treatment</a:t>
            </a:r>
          </a:p>
          <a:p>
            <a:pPr algn="just"/>
            <a:endParaRPr lang="en-US" dirty="0"/>
          </a:p>
        </p:txBody>
      </p:sp>
    </p:spTree>
    <p:extLst>
      <p:ext uri="{BB962C8B-B14F-4D97-AF65-F5344CB8AC3E}">
        <p14:creationId xmlns:p14="http://schemas.microsoft.com/office/powerpoint/2010/main" val="2342572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34962"/>
          </a:xfrm>
        </p:spPr>
        <p:txBody>
          <a:bodyPr>
            <a:noAutofit/>
          </a:bodyPr>
          <a:lstStyle/>
          <a:p>
            <a:pPr algn="l"/>
            <a:r>
              <a:rPr lang="en-US" sz="3200" dirty="0" smtClean="0">
                <a:latin typeface="Trebuchet MS" panose="020B0603020202020204" pitchFamily="34" charset="0"/>
              </a:rPr>
              <a:t>Summary</a:t>
            </a:r>
            <a:endParaRPr lang="en-US" sz="3200" dirty="0">
              <a:latin typeface="Trebuchet MS" panose="020B0603020202020204" pitchFamily="34" charset="0"/>
            </a:endParaRPr>
          </a:p>
        </p:txBody>
      </p:sp>
      <p:sp>
        <p:nvSpPr>
          <p:cNvPr id="3" name="Content Placeholder 2"/>
          <p:cNvSpPr>
            <a:spLocks noGrp="1"/>
          </p:cNvSpPr>
          <p:nvPr>
            <p:ph idx="1"/>
          </p:nvPr>
        </p:nvSpPr>
        <p:spPr>
          <a:xfrm>
            <a:off x="457200" y="533400"/>
            <a:ext cx="8229600" cy="5638800"/>
          </a:xfrm>
        </p:spPr>
        <p:txBody>
          <a:bodyPr>
            <a:normAutofit fontScale="25000" lnSpcReduction="20000"/>
          </a:bodyPr>
          <a:lstStyle/>
          <a:p>
            <a:pPr marL="0" indent="0">
              <a:buNone/>
            </a:pPr>
            <a:endParaRPr lang="en-US" sz="9600" dirty="0" smtClean="0">
              <a:solidFill>
                <a:srgbClr val="FF0000"/>
              </a:solidFill>
              <a:latin typeface="Trebuchet MS" pitchFamily="34" charset="0"/>
            </a:endParaRPr>
          </a:p>
          <a:p>
            <a:r>
              <a:rPr lang="en-US" sz="9600" dirty="0">
                <a:latin typeface="Trebuchet MS" pitchFamily="34" charset="0"/>
              </a:rPr>
              <a:t>Although we have reported three subjects (7%) with major mutations associated with PI, protease inhibitors were not used in Tanzania at the time of sample collection</a:t>
            </a:r>
          </a:p>
          <a:p>
            <a:pPr marL="0" indent="0">
              <a:buNone/>
            </a:pPr>
            <a:endParaRPr lang="en-US" sz="9600" dirty="0">
              <a:latin typeface="Trebuchet MS" pitchFamily="34" charset="0"/>
            </a:endParaRPr>
          </a:p>
          <a:p>
            <a:r>
              <a:rPr lang="en-US" sz="9600" dirty="0">
                <a:latin typeface="Trebuchet MS" pitchFamily="34" charset="0"/>
              </a:rPr>
              <a:t>It is therefore possible that the M46I andM46L might occur as natural polymorphism or the resistance strains may be acquired sexually  from HIV-1 infected patients receiving </a:t>
            </a:r>
            <a:r>
              <a:rPr lang="en-US" sz="9600" dirty="0" smtClean="0">
                <a:latin typeface="Trebuchet MS" pitchFamily="34" charset="0"/>
              </a:rPr>
              <a:t>treatment </a:t>
            </a:r>
            <a:r>
              <a:rPr lang="en-US" sz="8000" b="1" dirty="0" smtClean="0">
                <a:latin typeface="Trebuchet MS" pitchFamily="34" charset="0"/>
              </a:rPr>
              <a:t>(Bennett et al., 2009)</a:t>
            </a:r>
          </a:p>
          <a:p>
            <a:pPr marL="0" indent="0">
              <a:buNone/>
            </a:pPr>
            <a:endParaRPr lang="en-US" sz="9600" dirty="0" smtClean="0">
              <a:latin typeface="Trebuchet MS" pitchFamily="34" charset="0"/>
            </a:endParaRPr>
          </a:p>
          <a:p>
            <a:pPr algn="just"/>
            <a:r>
              <a:rPr lang="en-US" sz="9600" dirty="0" smtClean="0">
                <a:latin typeface="Trebuchet MS" pitchFamily="34" charset="0"/>
              </a:rPr>
              <a:t>Further studies will be required to gain a better understanding  of the clinical and biological implications  of the natural polymorphisms at positions associated with drug resistance to PIs and RTIs in non-B HIV-1 subtypes, including the significance of recombinant viruses with the increasing use of ARV drugs</a:t>
            </a:r>
          </a:p>
          <a:p>
            <a:pPr marL="0" indent="0">
              <a:buNone/>
            </a:pPr>
            <a:endParaRPr lang="en-US" sz="9600" dirty="0" smtClean="0">
              <a:latin typeface="Trebuchet MS" pitchFamily="34" charset="0"/>
            </a:endParaRPr>
          </a:p>
          <a:p>
            <a:endParaRPr lang="en-US" sz="9600" dirty="0">
              <a:solidFill>
                <a:srgbClr val="FF0000"/>
              </a:solidFill>
              <a:latin typeface="Trebuchet MS" pitchFamily="34" charset="0"/>
            </a:endParaRPr>
          </a:p>
          <a:p>
            <a:endParaRPr lang="en-US" sz="9600" dirty="0">
              <a:latin typeface="Trebuchet MS" pitchFamily="34" charset="0"/>
            </a:endParaRPr>
          </a:p>
          <a:p>
            <a:endParaRPr lang="en-US" sz="9600" dirty="0"/>
          </a:p>
        </p:txBody>
      </p:sp>
    </p:spTree>
    <p:extLst>
      <p:ext uri="{BB962C8B-B14F-4D97-AF65-F5344CB8AC3E}">
        <p14:creationId xmlns:p14="http://schemas.microsoft.com/office/powerpoint/2010/main" val="4046531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229600" cy="457201"/>
          </a:xfrm>
        </p:spPr>
        <p:txBody>
          <a:bodyPr>
            <a:noAutofit/>
          </a:bodyPr>
          <a:lstStyle/>
          <a:p>
            <a:pPr algn="l"/>
            <a:r>
              <a:rPr lang="en-US" sz="3200" dirty="0">
                <a:latin typeface="Trebuchet MS" panose="020B0603020202020204" pitchFamily="34" charset="0"/>
              </a:rPr>
              <a:t>C</a:t>
            </a:r>
            <a:r>
              <a:rPr lang="en-US" sz="3200" dirty="0" smtClean="0">
                <a:latin typeface="Trebuchet MS" panose="020B0603020202020204" pitchFamily="34" charset="0"/>
              </a:rPr>
              <a:t>onclusion</a:t>
            </a:r>
            <a:endParaRPr lang="en-US" sz="3200" dirty="0">
              <a:latin typeface="Trebuchet MS" panose="020B0603020202020204" pitchFamily="34" charset="0"/>
            </a:endParaRPr>
          </a:p>
        </p:txBody>
      </p:sp>
      <p:sp>
        <p:nvSpPr>
          <p:cNvPr id="3" name="Content Placeholder 2"/>
          <p:cNvSpPr>
            <a:spLocks noGrp="1"/>
          </p:cNvSpPr>
          <p:nvPr>
            <p:ph idx="1"/>
          </p:nvPr>
        </p:nvSpPr>
        <p:spPr>
          <a:xfrm>
            <a:off x="381000" y="762000"/>
            <a:ext cx="8229600" cy="5715000"/>
          </a:xfrm>
        </p:spPr>
        <p:txBody>
          <a:bodyPr>
            <a:normAutofit fontScale="77500" lnSpcReduction="20000"/>
          </a:bodyPr>
          <a:lstStyle/>
          <a:p>
            <a:r>
              <a:rPr lang="en-US" sz="3300" dirty="0" smtClean="0">
                <a:latin typeface="Trebuchet MS" panose="020B0603020202020204" pitchFamily="34" charset="0"/>
              </a:rPr>
              <a:t>HIV-1 epidemic in this population is highly diverse with multiple HIV-1 infections and unique HIV-1 inter-subtype recombinants as well as complex circulating recombinant forms</a:t>
            </a:r>
          </a:p>
          <a:p>
            <a:pPr marL="0" indent="0">
              <a:buNone/>
            </a:pPr>
            <a:endParaRPr lang="en-US" sz="3300" dirty="0" smtClean="0">
              <a:latin typeface="Trebuchet MS" panose="020B0603020202020204" pitchFamily="34" charset="0"/>
            </a:endParaRPr>
          </a:p>
          <a:p>
            <a:r>
              <a:rPr lang="en-US" sz="3300" dirty="0">
                <a:latin typeface="Trebuchet MS" pitchFamily="34" charset="0"/>
              </a:rPr>
              <a:t>This study provided </a:t>
            </a:r>
            <a:r>
              <a:rPr lang="en-US" sz="3300" dirty="0" smtClean="0">
                <a:latin typeface="Trebuchet MS" pitchFamily="34" charset="0"/>
              </a:rPr>
              <a:t>baseline prevalence of HIV-1 drug resistance mutations and natural polymorphisms at amino acid positions associated with HIV-1 drug resistance to NRTIs, NNRTIs and PIs before the ARV drugs were widely used in Tanzania</a:t>
            </a:r>
          </a:p>
          <a:p>
            <a:endParaRPr lang="en-US" sz="3300" dirty="0">
              <a:latin typeface="Trebuchet MS" pitchFamily="34" charset="0"/>
            </a:endParaRPr>
          </a:p>
          <a:p>
            <a:endParaRPr lang="en-US" sz="3300" dirty="0" smtClean="0">
              <a:latin typeface="Trebuchet MS" pitchFamily="34" charset="0"/>
            </a:endParaRPr>
          </a:p>
          <a:p>
            <a:pPr marL="342900" lvl="1" indent="-342900">
              <a:buFont typeface="Arial" pitchFamily="34" charset="0"/>
              <a:buChar char="•"/>
            </a:pPr>
            <a:r>
              <a:rPr lang="en-US" sz="3300" dirty="0" smtClean="0">
                <a:latin typeface="Trebuchet MS" pitchFamily="34" charset="0"/>
              </a:rPr>
              <a:t>Multiple </a:t>
            </a:r>
            <a:r>
              <a:rPr lang="en-US" sz="3300" dirty="0">
                <a:latin typeface="Trebuchet MS" pitchFamily="34" charset="0"/>
              </a:rPr>
              <a:t>infections and recombination significantly add to the genetic  diversity of HIV-1 which may have important implications for vaccine design and development, </a:t>
            </a:r>
            <a:r>
              <a:rPr lang="en-US" sz="3300" dirty="0" smtClean="0">
                <a:latin typeface="Trebuchet MS" pitchFamily="34" charset="0"/>
              </a:rPr>
              <a:t>diagnosis </a:t>
            </a:r>
            <a:r>
              <a:rPr lang="en-US" sz="3300" dirty="0">
                <a:latin typeface="Trebuchet MS" pitchFamily="34" charset="0"/>
              </a:rPr>
              <a:t>and antiretroviral therapy</a:t>
            </a:r>
            <a:endParaRPr lang="en-US" sz="3300" dirty="0">
              <a:solidFill>
                <a:srgbClr val="FF0000"/>
              </a:solidFill>
              <a:latin typeface="Trebuchet MS" pitchFamily="34" charset="0"/>
            </a:endParaRPr>
          </a:p>
          <a:p>
            <a:endParaRPr lang="en-US" dirty="0">
              <a:latin typeface="Trebuchet MS" panose="020B0603020202020204" pitchFamily="34" charset="0"/>
            </a:endParaRPr>
          </a:p>
          <a:p>
            <a:endParaRPr lang="en-US" sz="2400" dirty="0">
              <a:latin typeface="Trebuchet MS" panose="020B0603020202020204" pitchFamily="34" charset="0"/>
            </a:endParaRPr>
          </a:p>
        </p:txBody>
      </p:sp>
    </p:spTree>
    <p:extLst>
      <p:ext uri="{BB962C8B-B14F-4D97-AF65-F5344CB8AC3E}">
        <p14:creationId xmlns:p14="http://schemas.microsoft.com/office/powerpoint/2010/main" val="2466454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34743" y="685800"/>
            <a:ext cx="2819400" cy="2031325"/>
          </a:xfrm>
          <a:prstGeom prst="rect">
            <a:avLst/>
          </a:prstGeom>
        </p:spPr>
        <p:txBody>
          <a:bodyPr wrap="square">
            <a:spAutoFit/>
          </a:bodyPr>
          <a:lstStyle/>
          <a:p>
            <a:pPr>
              <a:lnSpc>
                <a:spcPct val="90000"/>
              </a:lnSpc>
            </a:pPr>
            <a:r>
              <a:rPr lang="en-US" sz="2000" dirty="0" smtClean="0">
                <a:solidFill>
                  <a:srgbClr val="C00000"/>
                </a:solidFill>
                <a:effectLst>
                  <a:outerShdw blurRad="38100" dist="38100" dir="2700000" algn="tl">
                    <a:srgbClr val="000000">
                      <a:alpha val="43137"/>
                    </a:srgbClr>
                  </a:outerShdw>
                </a:effectLst>
              </a:rPr>
              <a:t>KCMC- KRHP Tanzania</a:t>
            </a:r>
          </a:p>
          <a:p>
            <a:pPr lvl="1">
              <a:lnSpc>
                <a:spcPct val="90000"/>
              </a:lnSpc>
              <a:buFont typeface="Arial" pitchFamily="34" charset="0"/>
              <a:buChar char="•"/>
            </a:pPr>
            <a:r>
              <a:rPr lang="en-US" sz="2000" dirty="0" smtClean="0"/>
              <a:t> John Shao</a:t>
            </a:r>
          </a:p>
          <a:p>
            <a:pPr lvl="1">
              <a:lnSpc>
                <a:spcPct val="90000"/>
              </a:lnSpc>
              <a:buFont typeface="Arial" pitchFamily="34" charset="0"/>
              <a:buChar char="•"/>
            </a:pPr>
            <a:r>
              <a:rPr lang="en-US" sz="2000" dirty="0" smtClean="0"/>
              <a:t> </a:t>
            </a:r>
            <a:r>
              <a:rPr lang="en-US" sz="2000" dirty="0" err="1" smtClean="0"/>
              <a:t>Saidi</a:t>
            </a:r>
            <a:r>
              <a:rPr lang="en-US" sz="2000" dirty="0" smtClean="0"/>
              <a:t> </a:t>
            </a:r>
            <a:r>
              <a:rPr lang="en-US" sz="2000" dirty="0" err="1" smtClean="0"/>
              <a:t>Kapiga</a:t>
            </a:r>
            <a:endParaRPr lang="en-US" sz="2000" dirty="0" smtClean="0"/>
          </a:p>
          <a:p>
            <a:pPr lvl="1">
              <a:lnSpc>
                <a:spcPct val="90000"/>
              </a:lnSpc>
              <a:buFont typeface="Arial" pitchFamily="34" charset="0"/>
              <a:buChar char="•"/>
            </a:pPr>
            <a:r>
              <a:rPr lang="en-US" sz="2000" dirty="0" smtClean="0"/>
              <a:t> </a:t>
            </a:r>
            <a:r>
              <a:rPr lang="en-US" sz="2000" dirty="0" err="1" smtClean="0"/>
              <a:t>Watokyo</a:t>
            </a:r>
            <a:r>
              <a:rPr lang="en-US" sz="2000" dirty="0" smtClean="0"/>
              <a:t> </a:t>
            </a:r>
            <a:r>
              <a:rPr lang="en-US" sz="2000" dirty="0" err="1" smtClean="0"/>
              <a:t>Nkya</a:t>
            </a:r>
            <a:endParaRPr lang="en-US" sz="2000" dirty="0" smtClean="0"/>
          </a:p>
          <a:p>
            <a:pPr lvl="1">
              <a:lnSpc>
                <a:spcPct val="90000"/>
              </a:lnSpc>
              <a:buFont typeface="Arial" pitchFamily="34" charset="0"/>
              <a:buChar char="•"/>
            </a:pPr>
            <a:r>
              <a:rPr lang="en-US" sz="2000" dirty="0" smtClean="0"/>
              <a:t> Noel Sam</a:t>
            </a:r>
          </a:p>
          <a:p>
            <a:pPr lvl="1">
              <a:lnSpc>
                <a:spcPct val="90000"/>
              </a:lnSpc>
              <a:buFont typeface="Arial" pitchFamily="34" charset="0"/>
              <a:buChar char="•"/>
            </a:pPr>
            <a:r>
              <a:rPr lang="en-US" sz="2000" dirty="0" smtClean="0"/>
              <a:t> Rachel </a:t>
            </a:r>
            <a:r>
              <a:rPr lang="en-US" sz="2000" dirty="0" err="1" smtClean="0"/>
              <a:t>Manongi</a:t>
            </a:r>
            <a:endParaRPr lang="en-US" sz="2000" dirty="0" smtClean="0"/>
          </a:p>
          <a:p>
            <a:pPr lvl="1">
              <a:lnSpc>
                <a:spcPct val="90000"/>
              </a:lnSpc>
              <a:buFont typeface="Arial" pitchFamily="34" charset="0"/>
              <a:buChar char="•"/>
            </a:pPr>
            <a:r>
              <a:rPr lang="en-US" sz="2000" dirty="0" smtClean="0"/>
              <a:t> </a:t>
            </a:r>
            <a:r>
              <a:rPr lang="en-US" sz="2000" dirty="0" err="1" smtClean="0"/>
              <a:t>Uzo</a:t>
            </a:r>
            <a:r>
              <a:rPr lang="en-US" sz="2000" dirty="0" smtClean="0"/>
              <a:t> </a:t>
            </a:r>
            <a:r>
              <a:rPr lang="en-US" sz="2000" dirty="0" err="1" smtClean="0"/>
              <a:t>Ndibe</a:t>
            </a:r>
            <a:endParaRPr lang="en-US" sz="2000" dirty="0" smtClean="0"/>
          </a:p>
        </p:txBody>
      </p:sp>
      <p:sp>
        <p:nvSpPr>
          <p:cNvPr id="11" name="TextBox 10"/>
          <p:cNvSpPr txBox="1"/>
          <p:nvPr/>
        </p:nvSpPr>
        <p:spPr>
          <a:xfrm>
            <a:off x="3309375" y="1701462"/>
            <a:ext cx="2667000" cy="2308324"/>
          </a:xfrm>
          <a:prstGeom prst="rect">
            <a:avLst/>
          </a:prstGeom>
          <a:noFill/>
        </p:spPr>
        <p:txBody>
          <a:bodyPr wrap="square" rtlCol="0">
            <a:spAutoFit/>
          </a:bodyPr>
          <a:lstStyle/>
          <a:p>
            <a:r>
              <a:rPr lang="en-US" sz="2800" dirty="0" smtClean="0">
                <a:solidFill>
                  <a:srgbClr val="C00000"/>
                </a:solidFill>
                <a:effectLst>
                  <a:outerShdw blurRad="38100" dist="38100" dir="2700000" algn="tl">
                    <a:srgbClr val="000000">
                      <a:alpha val="43137"/>
                    </a:srgbClr>
                  </a:outerShdw>
                </a:effectLst>
              </a:rPr>
              <a:t>Sponsors</a:t>
            </a:r>
            <a:endParaRPr lang="en-US" dirty="0" smtClean="0"/>
          </a:p>
          <a:p>
            <a:pPr>
              <a:buFont typeface="Arial" pitchFamily="34" charset="0"/>
              <a:buChar char="•"/>
            </a:pPr>
            <a:r>
              <a:rPr lang="en-US" dirty="0" smtClean="0"/>
              <a:t>KCMC Good Samaritan Foundation (GSF</a:t>
            </a:r>
            <a:r>
              <a:rPr lang="en-US" dirty="0" smtClean="0"/>
              <a:t>)</a:t>
            </a:r>
          </a:p>
          <a:p>
            <a:pPr>
              <a:buFont typeface="Arial" pitchFamily="34" charset="0"/>
              <a:buChar char="•"/>
            </a:pPr>
            <a:r>
              <a:rPr lang="en-US" dirty="0"/>
              <a:t> International Partnership for </a:t>
            </a:r>
            <a:r>
              <a:rPr lang="en-US" dirty="0" err="1"/>
              <a:t>Microbicides</a:t>
            </a:r>
            <a:r>
              <a:rPr lang="en-US" dirty="0"/>
              <a:t> (IPM)</a:t>
            </a:r>
          </a:p>
          <a:p>
            <a:endParaRPr lang="en-US" sz="800" dirty="0" smtClean="0"/>
          </a:p>
          <a:p>
            <a:pPr>
              <a:buFont typeface="Arial" pitchFamily="34" charset="0"/>
              <a:buChar char="•"/>
            </a:pPr>
            <a:r>
              <a:rPr lang="en-US" dirty="0" smtClean="0"/>
              <a:t> International Fogarty        Fellowship</a:t>
            </a:r>
          </a:p>
        </p:txBody>
      </p:sp>
      <p:sp>
        <p:nvSpPr>
          <p:cNvPr id="13" name="TextBox 12"/>
          <p:cNvSpPr txBox="1"/>
          <p:nvPr/>
        </p:nvSpPr>
        <p:spPr>
          <a:xfrm>
            <a:off x="2819400" y="28379"/>
            <a:ext cx="4038600" cy="523220"/>
          </a:xfrm>
          <a:prstGeom prst="rect">
            <a:avLst/>
          </a:prstGeom>
          <a:noFill/>
        </p:spPr>
        <p:txBody>
          <a:bodyPr wrap="square" rtlCol="0">
            <a:spAutoFit/>
          </a:bodyPr>
          <a:lstStyle/>
          <a:p>
            <a:r>
              <a:rPr lang="en-US" sz="2800" b="1" dirty="0" smtClean="0">
                <a:latin typeface="+mj-lt"/>
              </a:rPr>
              <a:t>Acknowledgements</a:t>
            </a:r>
            <a:endParaRPr lang="en-US" sz="2800" b="1" dirty="0">
              <a:latin typeface="+mj-lt"/>
            </a:endParaRPr>
          </a:p>
        </p:txBody>
      </p:sp>
      <p:grpSp>
        <p:nvGrpSpPr>
          <p:cNvPr id="4" name="Group 15"/>
          <p:cNvGrpSpPr/>
          <p:nvPr/>
        </p:nvGrpSpPr>
        <p:grpSpPr>
          <a:xfrm>
            <a:off x="5715000" y="3352800"/>
            <a:ext cx="3227621" cy="2438400"/>
            <a:chOff x="5715000" y="3124200"/>
            <a:chExt cx="3227621" cy="2438400"/>
          </a:xfrm>
        </p:grpSpPr>
        <p:pic>
          <p:nvPicPr>
            <p:cNvPr id="2" name="Picture 2" descr="C:\Documents and Settings\IKIWELU\My Documents\pictures MWHP\MWHP 2.jpg"/>
            <p:cNvPicPr>
              <a:picLocks noChangeAspect="1" noChangeArrowheads="1"/>
            </p:cNvPicPr>
            <p:nvPr/>
          </p:nvPicPr>
          <p:blipFill>
            <a:blip r:embed="rId2" cstate="print"/>
            <a:srcRect/>
            <a:stretch>
              <a:fillRect/>
            </a:stretch>
          </p:blipFill>
          <p:spPr bwMode="auto">
            <a:xfrm>
              <a:off x="5715000" y="3200401"/>
              <a:ext cx="3227621" cy="2362199"/>
            </a:xfrm>
            <a:prstGeom prst="rect">
              <a:avLst/>
            </a:prstGeom>
            <a:noFill/>
          </p:spPr>
        </p:pic>
        <p:sp>
          <p:nvSpPr>
            <p:cNvPr id="15" name="TextBox 14"/>
            <p:cNvSpPr txBox="1"/>
            <p:nvPr/>
          </p:nvSpPr>
          <p:spPr>
            <a:xfrm>
              <a:off x="6172200" y="3124200"/>
              <a:ext cx="2743200" cy="369332"/>
            </a:xfrm>
            <a:prstGeom prst="rect">
              <a:avLst/>
            </a:prstGeom>
            <a:noFill/>
          </p:spPr>
          <p:txBody>
            <a:bodyPr wrap="square" rtlCol="0">
              <a:spAutoFit/>
            </a:bodyPr>
            <a:lstStyle/>
            <a:p>
              <a:r>
                <a:rPr lang="en-US" b="1" dirty="0" err="1" smtClean="0"/>
                <a:t>Moshi</a:t>
              </a:r>
              <a:r>
                <a:rPr lang="en-US" b="1" dirty="0" smtClean="0"/>
                <a:t> Research Team</a:t>
              </a:r>
              <a:endParaRPr lang="en-US" b="1" dirty="0"/>
            </a:p>
          </p:txBody>
        </p:sp>
      </p:grpSp>
      <p:grpSp>
        <p:nvGrpSpPr>
          <p:cNvPr id="5" name="Group 16"/>
          <p:cNvGrpSpPr/>
          <p:nvPr/>
        </p:nvGrpSpPr>
        <p:grpSpPr>
          <a:xfrm>
            <a:off x="304800" y="44437"/>
            <a:ext cx="8610600" cy="7727886"/>
            <a:chOff x="228600" y="-328288"/>
            <a:chExt cx="8610600" cy="8918662"/>
          </a:xfrm>
        </p:grpSpPr>
        <p:sp>
          <p:nvSpPr>
            <p:cNvPr id="3" name="Rectangle 2"/>
            <p:cNvSpPr/>
            <p:nvPr/>
          </p:nvSpPr>
          <p:spPr>
            <a:xfrm>
              <a:off x="228600" y="76200"/>
              <a:ext cx="2895600" cy="8514174"/>
            </a:xfrm>
            <a:prstGeom prst="rect">
              <a:avLst/>
            </a:prstGeom>
          </p:spPr>
          <p:txBody>
            <a:bodyPr wrap="square" lIns="91440" rIns="0">
              <a:spAutoFit/>
            </a:bodyPr>
            <a:lstStyle/>
            <a:p>
              <a:pPr fontAlgn="auto">
                <a:lnSpc>
                  <a:spcPct val="90000"/>
                </a:lnSpc>
                <a:spcAft>
                  <a:spcPts val="0"/>
                </a:spcAft>
                <a:defRPr/>
              </a:pPr>
              <a:r>
                <a:rPr lang="en-US" sz="2800" dirty="0" smtClean="0">
                  <a:solidFill>
                    <a:srgbClr val="C00000"/>
                  </a:solidFill>
                  <a:effectLst>
                    <a:outerShdw blurRad="38100" dist="38100" dir="2700000" algn="tl">
                      <a:srgbClr val="000000">
                        <a:alpha val="43137"/>
                      </a:srgbClr>
                    </a:outerShdw>
                  </a:effectLst>
                </a:rPr>
                <a:t>HSPH-Essex Lab</a:t>
              </a:r>
            </a:p>
            <a:p>
              <a:pPr lvl="1">
                <a:lnSpc>
                  <a:spcPct val="90000"/>
                </a:lnSpc>
                <a:buFont typeface="Arial" pitchFamily="34" charset="0"/>
                <a:buChar char="•"/>
                <a:defRPr/>
              </a:pPr>
              <a:r>
                <a:rPr lang="en-US" sz="2000" dirty="0" smtClean="0"/>
                <a:t> Max Essex</a:t>
              </a:r>
            </a:p>
            <a:p>
              <a:pPr lvl="1">
                <a:lnSpc>
                  <a:spcPct val="90000"/>
                </a:lnSpc>
                <a:defRPr/>
              </a:pPr>
              <a:endParaRPr lang="en-US" sz="800" dirty="0" smtClean="0"/>
            </a:p>
            <a:p>
              <a:pPr lvl="1">
                <a:lnSpc>
                  <a:spcPct val="90000"/>
                </a:lnSpc>
                <a:buFont typeface="Arial" pitchFamily="34" charset="0"/>
                <a:buChar char="•"/>
                <a:defRPr/>
              </a:pPr>
              <a:r>
                <a:rPr lang="en-US" sz="2000" dirty="0" smtClean="0"/>
                <a:t>Vladimir </a:t>
              </a:r>
              <a:r>
                <a:rPr lang="en-US" sz="2000" dirty="0" err="1" smtClean="0"/>
                <a:t>Novitsky</a:t>
              </a:r>
              <a:endParaRPr lang="en-US" sz="2000" dirty="0" smtClean="0"/>
            </a:p>
            <a:p>
              <a:pPr lvl="1">
                <a:lnSpc>
                  <a:spcPct val="90000"/>
                </a:lnSpc>
                <a:defRPr/>
              </a:pPr>
              <a:endParaRPr lang="en-US" sz="800" dirty="0" smtClean="0"/>
            </a:p>
            <a:p>
              <a:pPr lvl="1">
                <a:lnSpc>
                  <a:spcPct val="90000"/>
                </a:lnSpc>
                <a:buFont typeface="Arial" pitchFamily="34" charset="0"/>
                <a:buChar char="•"/>
                <a:defRPr/>
              </a:pPr>
              <a:r>
                <a:rPr lang="en-US" sz="2000" dirty="0" smtClean="0"/>
                <a:t>Mary Fran McLane</a:t>
              </a:r>
            </a:p>
            <a:p>
              <a:pPr lvl="1">
                <a:lnSpc>
                  <a:spcPct val="90000"/>
                </a:lnSpc>
                <a:buFont typeface="Arial" pitchFamily="34" charset="0"/>
                <a:buChar char="•"/>
                <a:defRPr/>
              </a:pPr>
              <a:r>
                <a:rPr lang="en-US" sz="2000" dirty="0" smtClean="0"/>
                <a:t>Lauren </a:t>
              </a:r>
              <a:r>
                <a:rPr lang="en-US" sz="2000" dirty="0" err="1" smtClean="0"/>
                <a:t>Margolin</a:t>
              </a:r>
              <a:endParaRPr lang="en-US" sz="2000" dirty="0" smtClean="0"/>
            </a:p>
            <a:p>
              <a:pPr lvl="1">
                <a:lnSpc>
                  <a:spcPct val="90000"/>
                </a:lnSpc>
                <a:buFont typeface="Arial" pitchFamily="34" charset="0"/>
                <a:buChar char="•"/>
                <a:defRPr/>
              </a:pPr>
              <a:r>
                <a:rPr lang="en-US" sz="2000" dirty="0" smtClean="0"/>
                <a:t>Jeannie Baca</a:t>
              </a:r>
            </a:p>
            <a:p>
              <a:pPr lvl="1">
                <a:lnSpc>
                  <a:spcPct val="90000"/>
                </a:lnSpc>
                <a:buFont typeface="Arial" pitchFamily="34" charset="0"/>
                <a:buChar char="•"/>
                <a:defRPr/>
              </a:pPr>
              <a:r>
                <a:rPr lang="en-US" sz="2000" dirty="0" smtClean="0"/>
                <a:t>Chris Rowley</a:t>
              </a:r>
            </a:p>
            <a:p>
              <a:pPr lvl="1">
                <a:lnSpc>
                  <a:spcPct val="90000"/>
                </a:lnSpc>
                <a:buFont typeface="Arial" pitchFamily="34" charset="0"/>
                <a:buChar char="•"/>
                <a:defRPr/>
              </a:pPr>
              <a:r>
                <a:rPr lang="en-US" sz="2000" dirty="0"/>
                <a:t>Iain </a:t>
              </a:r>
              <a:r>
                <a:rPr lang="en-US" sz="2000" dirty="0" smtClean="0"/>
                <a:t>MacLeod</a:t>
              </a:r>
            </a:p>
            <a:p>
              <a:pPr lvl="1">
                <a:lnSpc>
                  <a:spcPct val="90000"/>
                </a:lnSpc>
                <a:buFont typeface="Arial" pitchFamily="34" charset="0"/>
                <a:buChar char="•"/>
                <a:defRPr/>
              </a:pPr>
              <a:r>
                <a:rPr lang="en-US" sz="2000" dirty="0" smtClean="0"/>
                <a:t>Washington </a:t>
              </a:r>
              <a:r>
                <a:rPr lang="en-US" sz="2000" dirty="0" err="1" smtClean="0"/>
                <a:t>Ochieng</a:t>
              </a:r>
              <a:endParaRPr lang="en-US" sz="2000" dirty="0" smtClean="0"/>
            </a:p>
            <a:p>
              <a:pPr lvl="1">
                <a:lnSpc>
                  <a:spcPct val="90000"/>
                </a:lnSpc>
                <a:buFont typeface="Arial" pitchFamily="34" charset="0"/>
                <a:buChar char="•"/>
                <a:defRPr/>
              </a:pPr>
              <a:r>
                <a:rPr lang="en-US" sz="2000" dirty="0" smtClean="0"/>
                <a:t>Melissa </a:t>
              </a:r>
              <a:r>
                <a:rPr lang="en-US" sz="2000" dirty="0" err="1" smtClean="0"/>
                <a:t>Zahralban</a:t>
              </a:r>
              <a:endParaRPr lang="en-US" sz="2000" dirty="0" smtClean="0"/>
            </a:p>
            <a:p>
              <a:pPr lvl="1">
                <a:lnSpc>
                  <a:spcPct val="90000"/>
                </a:lnSpc>
                <a:buFont typeface="Arial" pitchFamily="34" charset="0"/>
                <a:buChar char="•"/>
                <a:defRPr/>
              </a:pPr>
              <a:r>
                <a:rPr lang="en-US" sz="2000" dirty="0" smtClean="0"/>
                <a:t>David Tim</a:t>
              </a:r>
            </a:p>
            <a:p>
              <a:pPr lvl="1">
                <a:lnSpc>
                  <a:spcPct val="90000"/>
                </a:lnSpc>
                <a:buFont typeface="Arial" pitchFamily="34" charset="0"/>
                <a:buChar char="•"/>
                <a:defRPr/>
              </a:pPr>
              <a:r>
                <a:rPr lang="en-US" sz="2000" dirty="0" err="1"/>
                <a:t>Mamadon</a:t>
              </a:r>
              <a:r>
                <a:rPr lang="en-US" sz="2000" dirty="0"/>
                <a:t> </a:t>
              </a:r>
              <a:r>
                <a:rPr lang="en-US" sz="2000" dirty="0" err="1" smtClean="0"/>
                <a:t>Diallo</a:t>
              </a:r>
              <a:endParaRPr lang="en-US" sz="2000" dirty="0" smtClean="0"/>
            </a:p>
            <a:p>
              <a:pPr lvl="1">
                <a:lnSpc>
                  <a:spcPct val="90000"/>
                </a:lnSpc>
                <a:buFont typeface="Arial" pitchFamily="34" charset="0"/>
                <a:buChar char="•"/>
                <a:defRPr/>
              </a:pPr>
              <a:r>
                <a:rPr lang="en-US" sz="2000" dirty="0" smtClean="0"/>
                <a:t>Kate Reimer</a:t>
              </a:r>
            </a:p>
            <a:p>
              <a:pPr lvl="1">
                <a:lnSpc>
                  <a:spcPct val="90000"/>
                </a:lnSpc>
                <a:defRPr/>
              </a:pPr>
              <a:endParaRPr lang="en-US" sz="2000" dirty="0" smtClean="0"/>
            </a:p>
            <a:p>
              <a:pPr lvl="1">
                <a:lnSpc>
                  <a:spcPct val="90000"/>
                </a:lnSpc>
                <a:buFont typeface="Arial" pitchFamily="34" charset="0"/>
                <a:buChar char="•"/>
                <a:defRPr/>
              </a:pPr>
              <a:r>
                <a:rPr lang="en-US" sz="2000" dirty="0" err="1"/>
                <a:t>Tun</a:t>
              </a:r>
              <a:r>
                <a:rPr lang="en-US" sz="2000" dirty="0"/>
                <a:t> </a:t>
              </a:r>
              <a:r>
                <a:rPr lang="en-US" sz="2000" dirty="0" err="1"/>
                <a:t>Hou</a:t>
              </a:r>
              <a:r>
                <a:rPr lang="en-US" sz="2000" dirty="0"/>
                <a:t> </a:t>
              </a:r>
              <a:r>
                <a:rPr lang="en-US" sz="2000" dirty="0" smtClean="0"/>
                <a:t>Lee</a:t>
              </a:r>
            </a:p>
            <a:p>
              <a:pPr lvl="1">
                <a:lnSpc>
                  <a:spcPct val="90000"/>
                </a:lnSpc>
                <a:defRPr/>
              </a:pPr>
              <a:endParaRPr lang="en-US" sz="2000" dirty="0" smtClean="0"/>
            </a:p>
            <a:p>
              <a:pPr lvl="1">
                <a:lnSpc>
                  <a:spcPct val="90000"/>
                </a:lnSpc>
                <a:buFont typeface="Arial" pitchFamily="34" charset="0"/>
                <a:buChar char="•"/>
                <a:defRPr/>
              </a:pPr>
              <a:r>
                <a:rPr lang="en-US" sz="2000" dirty="0"/>
                <a:t>Beth </a:t>
              </a:r>
              <a:r>
                <a:rPr lang="en-US" sz="2000" dirty="0" smtClean="0"/>
                <a:t>Chaplin</a:t>
              </a:r>
            </a:p>
            <a:p>
              <a:pPr lvl="1">
                <a:lnSpc>
                  <a:spcPct val="90000"/>
                </a:lnSpc>
                <a:defRPr/>
              </a:pPr>
              <a:endParaRPr lang="en-US" sz="2000" dirty="0" smtClean="0"/>
            </a:p>
            <a:p>
              <a:pPr lvl="1">
                <a:lnSpc>
                  <a:spcPct val="90000"/>
                </a:lnSpc>
                <a:defRPr/>
              </a:pPr>
              <a:endParaRPr lang="en-US" sz="2000" dirty="0" smtClean="0"/>
            </a:p>
            <a:p>
              <a:pPr lvl="1">
                <a:lnSpc>
                  <a:spcPct val="90000"/>
                </a:lnSpc>
                <a:buFont typeface="Arial" pitchFamily="34" charset="0"/>
                <a:buChar char="•"/>
                <a:defRPr/>
              </a:pPr>
              <a:endParaRPr lang="en-US" sz="1100" dirty="0"/>
            </a:p>
            <a:p>
              <a:pPr lvl="1">
                <a:lnSpc>
                  <a:spcPct val="90000"/>
                </a:lnSpc>
                <a:buFont typeface="Arial" pitchFamily="34" charset="0"/>
                <a:buChar char="•"/>
                <a:defRPr/>
              </a:pPr>
              <a:endParaRPr lang="en-US" sz="2000" dirty="0"/>
            </a:p>
            <a:p>
              <a:pPr lvl="1">
                <a:lnSpc>
                  <a:spcPct val="90000"/>
                </a:lnSpc>
                <a:buFont typeface="Arial" pitchFamily="34" charset="0"/>
                <a:buChar char="•"/>
                <a:defRPr/>
              </a:pPr>
              <a:endParaRPr lang="en-US" sz="2000" dirty="0" smtClean="0"/>
            </a:p>
            <a:p>
              <a:pPr lvl="1">
                <a:lnSpc>
                  <a:spcPct val="90000"/>
                </a:lnSpc>
                <a:buFont typeface="Arial" pitchFamily="34" charset="0"/>
                <a:buChar char="•"/>
                <a:defRPr/>
              </a:pPr>
              <a:endParaRPr lang="en-US" sz="2000" dirty="0"/>
            </a:p>
            <a:p>
              <a:pPr lvl="1">
                <a:lnSpc>
                  <a:spcPct val="90000"/>
                </a:lnSpc>
                <a:buFont typeface="Arial" pitchFamily="34" charset="0"/>
                <a:buChar char="•"/>
                <a:defRPr/>
              </a:pPr>
              <a:endParaRPr lang="en-US" sz="2000" dirty="0" smtClean="0"/>
            </a:p>
            <a:p>
              <a:pPr lvl="1">
                <a:lnSpc>
                  <a:spcPct val="90000"/>
                </a:lnSpc>
                <a:defRPr/>
              </a:pPr>
              <a:endParaRPr lang="en-US" sz="2000" dirty="0" smtClean="0"/>
            </a:p>
            <a:p>
              <a:pPr lvl="1">
                <a:lnSpc>
                  <a:spcPct val="90000"/>
                </a:lnSpc>
                <a:defRPr/>
              </a:pPr>
              <a:endParaRPr lang="en-US" sz="1100" dirty="0" smtClean="0"/>
            </a:p>
          </p:txBody>
        </p:sp>
        <p:pic>
          <p:nvPicPr>
            <p:cNvPr id="12" name="Picture 2" descr="http://t2.gstatic.com/images?q=tbn:ANd9GcSwYMNVF1L1zjM0hgGSrGfpcf9cVKL2h8wA5jWCGLsN13WVo4B024aU2Q">
              <a:hlinkClick r:id="rId3"/>
            </p:cNvPr>
            <p:cNvPicPr>
              <a:picLocks noChangeAspect="1" noChangeArrowheads="1"/>
            </p:cNvPicPr>
            <p:nvPr/>
          </p:nvPicPr>
          <p:blipFill>
            <a:blip r:embed="rId4" cstate="print"/>
            <a:srcRect/>
            <a:stretch>
              <a:fillRect/>
            </a:stretch>
          </p:blipFill>
          <p:spPr bwMode="auto">
            <a:xfrm>
              <a:off x="8382000" y="-328288"/>
              <a:ext cx="457200" cy="533400"/>
            </a:xfrm>
            <a:prstGeom prst="rect">
              <a:avLst/>
            </a:prstGeom>
            <a:noFill/>
          </p:spPr>
        </p:pic>
      </p:grpSp>
      <p:pic>
        <p:nvPicPr>
          <p:cNvPr id="14" name="Picture 2" descr="See full size image">
            <a:hlinkClick r:id="rId5"/>
          </p:cNvPr>
          <p:cNvPicPr>
            <a:picLocks noChangeAspect="1" noChangeArrowheads="1"/>
          </p:cNvPicPr>
          <p:nvPr/>
        </p:nvPicPr>
        <p:blipFill>
          <a:blip r:embed="rId6" cstate="print"/>
          <a:srcRect/>
          <a:stretch>
            <a:fillRect/>
          </a:stretch>
        </p:blipFill>
        <p:spPr bwMode="auto">
          <a:xfrm>
            <a:off x="27214" y="0"/>
            <a:ext cx="990600" cy="533400"/>
          </a:xfrm>
          <a:prstGeom prst="rect">
            <a:avLst/>
          </a:prstGeom>
          <a:noFill/>
        </p:spPr>
      </p:pic>
      <p:sp>
        <p:nvSpPr>
          <p:cNvPr id="18" name="TextBox 17"/>
          <p:cNvSpPr txBox="1"/>
          <p:nvPr/>
        </p:nvSpPr>
        <p:spPr>
          <a:xfrm>
            <a:off x="2286000" y="6170025"/>
            <a:ext cx="4381500" cy="461665"/>
          </a:xfrm>
          <a:prstGeom prst="rect">
            <a:avLst/>
          </a:prstGeom>
          <a:noFill/>
        </p:spPr>
        <p:txBody>
          <a:bodyPr wrap="square" rtlCol="0">
            <a:spAutoFit/>
          </a:bodyPr>
          <a:lstStyle/>
          <a:p>
            <a:pPr algn="ctr"/>
            <a:r>
              <a:rPr lang="en-US" sz="2400" dirty="0" smtClean="0">
                <a:solidFill>
                  <a:srgbClr val="C00000"/>
                </a:solidFill>
                <a:effectLst>
                  <a:outerShdw blurRad="38100" dist="38100" dir="2700000" algn="tl">
                    <a:srgbClr val="000000">
                      <a:alpha val="43137"/>
                    </a:srgbClr>
                  </a:outerShdw>
                </a:effectLst>
              </a:rPr>
              <a:t>Thank you Study Participants</a:t>
            </a:r>
            <a:endParaRPr lang="en-US" sz="2400" dirty="0">
              <a:solidFill>
                <a:srgbClr val="C00000"/>
              </a:solidFill>
              <a:effectLst>
                <a:outerShdw blurRad="38100" dist="38100" dir="2700000" algn="tl">
                  <a:srgbClr val="000000">
                    <a:alpha val="43137"/>
                  </a:srgbClr>
                </a:outerShdw>
              </a:effectLst>
            </a:endParaRPr>
          </a:p>
        </p:txBody>
      </p:sp>
      <p:pic>
        <p:nvPicPr>
          <p:cNvPr id="1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43" t="22944" r="20833" b="22078"/>
          <a:stretch/>
        </p:blipFill>
        <p:spPr bwMode="auto">
          <a:xfrm>
            <a:off x="5443" y="5943718"/>
            <a:ext cx="1524000" cy="91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Kilimanjaro Christian Medical University College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4300" y="5818414"/>
            <a:ext cx="1447800" cy="9904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52800" y="685800"/>
            <a:ext cx="2024978" cy="1144929"/>
          </a:xfrm>
          <a:prstGeom prst="rect">
            <a:avLst/>
          </a:prstGeom>
        </p:spPr>
        <p:txBody>
          <a:bodyPr wrap="none">
            <a:spAutoFit/>
          </a:bodyPr>
          <a:lstStyle/>
          <a:p>
            <a:pPr>
              <a:lnSpc>
                <a:spcPct val="90000"/>
              </a:lnSpc>
            </a:pPr>
            <a:r>
              <a:rPr lang="en-US" dirty="0" smtClean="0">
                <a:solidFill>
                  <a:srgbClr val="C00000"/>
                </a:solidFill>
                <a:effectLst>
                  <a:outerShdw blurRad="38100" dist="38100" dir="2700000" algn="tl">
                    <a:srgbClr val="000000">
                      <a:alpha val="43137"/>
                    </a:srgbClr>
                  </a:outerShdw>
                </a:effectLst>
              </a:rPr>
              <a:t>KCMC and </a:t>
            </a:r>
            <a:r>
              <a:rPr lang="en-US" dirty="0" err="1" smtClean="0">
                <a:solidFill>
                  <a:srgbClr val="C00000"/>
                </a:solidFill>
                <a:effectLst>
                  <a:outerShdw blurRad="38100" dist="38100" dir="2700000" algn="tl">
                    <a:srgbClr val="000000">
                      <a:alpha val="43137"/>
                    </a:srgbClr>
                  </a:outerShdw>
                </a:effectLst>
              </a:rPr>
              <a:t>KCMUCo</a:t>
            </a:r>
            <a:endParaRPr lang="en-US" dirty="0" smtClean="0">
              <a:solidFill>
                <a:srgbClr val="C0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smtClean="0"/>
              <a:t>M. </a:t>
            </a:r>
            <a:r>
              <a:rPr lang="en-US" dirty="0" err="1"/>
              <a:t>Ntabaye</a:t>
            </a:r>
            <a:endParaRPr lang="en-US" dirty="0"/>
          </a:p>
          <a:p>
            <a:pPr marL="285750" indent="-285750">
              <a:buFont typeface="Arial" panose="020B0604020202020204" pitchFamily="34" charset="0"/>
              <a:buChar char="•"/>
            </a:pPr>
            <a:r>
              <a:rPr lang="en-US" dirty="0" smtClean="0"/>
              <a:t>E. </a:t>
            </a:r>
            <a:r>
              <a:rPr lang="en-US" dirty="0" err="1"/>
              <a:t>Kessi</a:t>
            </a:r>
            <a:endParaRPr lang="en-US" dirty="0"/>
          </a:p>
          <a:p>
            <a:pPr>
              <a:lnSpc>
                <a:spcPct val="90000"/>
              </a:lnSpc>
            </a:pP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814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685800" y="609600"/>
            <a:ext cx="7924800" cy="5943600"/>
          </a:xfrm>
          <a:prstGeom prst="rect">
            <a:avLst/>
          </a:prstGeom>
        </p:spPr>
      </p:pic>
      <p:sp>
        <p:nvSpPr>
          <p:cNvPr id="3" name="TextBox 2"/>
          <p:cNvSpPr txBox="1"/>
          <p:nvPr/>
        </p:nvSpPr>
        <p:spPr>
          <a:xfrm>
            <a:off x="1828800" y="1219200"/>
            <a:ext cx="5257800" cy="1446550"/>
          </a:xfrm>
          <a:prstGeom prst="rect">
            <a:avLst/>
          </a:prstGeom>
          <a:noFill/>
        </p:spPr>
        <p:txBody>
          <a:bodyPr wrap="square" rtlCol="0">
            <a:spAutoFit/>
          </a:bodyPr>
          <a:lstStyle/>
          <a:p>
            <a:pPr algn="ctr"/>
            <a:r>
              <a:rPr lang="en-US" sz="4400" dirty="0" smtClean="0">
                <a:latin typeface="Trebuchet MS" pitchFamily="34" charset="0"/>
              </a:rPr>
              <a:t>Thank you!!!</a:t>
            </a:r>
          </a:p>
          <a:p>
            <a:pPr algn="ctr"/>
            <a:r>
              <a:rPr lang="en-US" sz="4400" dirty="0" smtClean="0">
                <a:latin typeface="Trebuchet MS" pitchFamily="34" charset="0"/>
              </a:rPr>
              <a:t>Questions???</a:t>
            </a:r>
            <a:endParaRPr lang="en-US" sz="4400" dirty="0">
              <a:latin typeface="Trebuchet MS" pitchFamily="34" charset="0"/>
            </a:endParaRPr>
          </a:p>
        </p:txBody>
      </p:sp>
    </p:spTree>
    <p:extLst>
      <p:ext uri="{BB962C8B-B14F-4D97-AF65-F5344CB8AC3E}">
        <p14:creationId xmlns:p14="http://schemas.microsoft.com/office/powerpoint/2010/main" val="420198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3200" dirty="0" smtClean="0">
                <a:latin typeface="Trebuchet MS" pitchFamily="34" charset="0"/>
              </a:rPr>
              <a:t>HIV-1 epidemic in Tanzania</a:t>
            </a:r>
            <a:endParaRPr lang="en-US" sz="3200" dirty="0">
              <a:latin typeface="Trebuchet MS" pitchFamily="34" charset="0"/>
            </a:endParaRPr>
          </a:p>
        </p:txBody>
      </p:sp>
      <p:sp>
        <p:nvSpPr>
          <p:cNvPr id="3" name="Content Placeholder 2"/>
          <p:cNvSpPr>
            <a:spLocks noGrp="1"/>
          </p:cNvSpPr>
          <p:nvPr>
            <p:ph idx="1"/>
          </p:nvPr>
        </p:nvSpPr>
        <p:spPr>
          <a:xfrm>
            <a:off x="457200" y="1219200"/>
            <a:ext cx="8229600" cy="4525963"/>
          </a:xfrm>
        </p:spPr>
        <p:txBody>
          <a:bodyPr>
            <a:normAutofit/>
          </a:bodyPr>
          <a:lstStyle/>
          <a:p>
            <a:pPr marL="0" indent="0">
              <a:buNone/>
            </a:pPr>
            <a:endParaRPr lang="en-US" sz="2800" dirty="0" smtClean="0">
              <a:latin typeface="Trebuchet MS" pitchFamily="34" charset="0"/>
            </a:endParaRPr>
          </a:p>
          <a:p>
            <a:r>
              <a:rPr lang="en-US" sz="2800" dirty="0" smtClean="0">
                <a:latin typeface="Trebuchet MS" pitchFamily="34" charset="0"/>
              </a:rPr>
              <a:t>HIV-1 subtypes </a:t>
            </a:r>
            <a:r>
              <a:rPr lang="en-US" sz="2800" dirty="0" smtClean="0">
                <a:solidFill>
                  <a:srgbClr val="FF0000"/>
                </a:solidFill>
                <a:latin typeface="Trebuchet MS" pitchFamily="34" charset="0"/>
              </a:rPr>
              <a:t>A1, A2, C, D</a:t>
            </a:r>
            <a:r>
              <a:rPr lang="en-US" sz="2800" dirty="0">
                <a:solidFill>
                  <a:srgbClr val="FF0000"/>
                </a:solidFill>
                <a:latin typeface="Trebuchet MS" pitchFamily="34" charset="0"/>
              </a:rPr>
              <a:t>, G, </a:t>
            </a:r>
            <a:r>
              <a:rPr lang="en-US" sz="2800" dirty="0" smtClean="0">
                <a:solidFill>
                  <a:srgbClr val="FF0000"/>
                </a:solidFill>
                <a:latin typeface="Trebuchet MS" pitchFamily="34" charset="0"/>
              </a:rPr>
              <a:t>unique inter and intra-subtype </a:t>
            </a:r>
            <a:r>
              <a:rPr lang="en-US" sz="2800" dirty="0" smtClean="0">
                <a:latin typeface="Trebuchet MS" pitchFamily="34" charset="0"/>
              </a:rPr>
              <a:t>recombinant viruses and </a:t>
            </a:r>
            <a:r>
              <a:rPr lang="en-US" sz="2800" dirty="0" smtClean="0">
                <a:solidFill>
                  <a:srgbClr val="FF0000"/>
                </a:solidFill>
                <a:latin typeface="Trebuchet MS" pitchFamily="34" charset="0"/>
              </a:rPr>
              <a:t>CRF10_CD </a:t>
            </a:r>
            <a:r>
              <a:rPr lang="en-US" sz="2800" dirty="0" smtClean="0">
                <a:latin typeface="Trebuchet MS" pitchFamily="34" charset="0"/>
              </a:rPr>
              <a:t>co-circulate in Tanzania (</a:t>
            </a:r>
            <a:r>
              <a:rPr lang="en-US" sz="2800" dirty="0" err="1" smtClean="0">
                <a:latin typeface="Trebuchet MS" pitchFamily="34" charset="0"/>
              </a:rPr>
              <a:t>Renjifo</a:t>
            </a:r>
            <a:r>
              <a:rPr lang="en-US" sz="2800" dirty="0" smtClean="0">
                <a:latin typeface="Trebuchet MS" pitchFamily="34" charset="0"/>
              </a:rPr>
              <a:t> et al., 1998; </a:t>
            </a:r>
            <a:r>
              <a:rPr lang="en-US" sz="2800" dirty="0" err="1" smtClean="0">
                <a:latin typeface="Trebuchet MS" pitchFamily="34" charset="0"/>
              </a:rPr>
              <a:t>Koulniska</a:t>
            </a:r>
            <a:r>
              <a:rPr lang="en-US" sz="2800" dirty="0" smtClean="0">
                <a:latin typeface="Trebuchet MS" pitchFamily="34" charset="0"/>
              </a:rPr>
              <a:t> et al., 2001; </a:t>
            </a:r>
            <a:r>
              <a:rPr lang="en-US" sz="2800" dirty="0" err="1" smtClean="0">
                <a:latin typeface="Trebuchet MS" pitchFamily="34" charset="0"/>
              </a:rPr>
              <a:t>Nyombi</a:t>
            </a:r>
            <a:r>
              <a:rPr lang="en-US" sz="2800" dirty="0" smtClean="0">
                <a:latin typeface="Trebuchet MS" pitchFamily="34" charset="0"/>
              </a:rPr>
              <a:t> et al., 2008; Kiwelu et al., 2012&amp;2013)</a:t>
            </a:r>
            <a:endParaRPr lang="en-US" sz="2800" dirty="0">
              <a:latin typeface="Trebuchet MS" pitchFamily="34" charset="0"/>
            </a:endParaRPr>
          </a:p>
          <a:p>
            <a:endParaRPr lang="en-US" dirty="0"/>
          </a:p>
        </p:txBody>
      </p:sp>
      <p:sp>
        <p:nvSpPr>
          <p:cNvPr id="4" name="TextBox 3"/>
          <p:cNvSpPr txBox="1"/>
          <p:nvPr/>
        </p:nvSpPr>
        <p:spPr>
          <a:xfrm>
            <a:off x="6019800" y="6291943"/>
            <a:ext cx="2941443" cy="369332"/>
          </a:xfrm>
          <a:prstGeom prst="rect">
            <a:avLst/>
          </a:prstGeom>
          <a:noFill/>
        </p:spPr>
        <p:txBody>
          <a:bodyPr wrap="square" rtlCol="0">
            <a:spAutoFit/>
          </a:bodyPr>
          <a:lstStyle/>
          <a:p>
            <a:r>
              <a:rPr lang="en-US" b="1" dirty="0" smtClean="0"/>
              <a:t>*UNAIDS report, 2011</a:t>
            </a:r>
            <a:endParaRPr lang="en-US" b="1" dirty="0"/>
          </a:p>
        </p:txBody>
      </p:sp>
    </p:spTree>
    <p:extLst>
      <p:ext uri="{BB962C8B-B14F-4D97-AF65-F5344CB8AC3E}">
        <p14:creationId xmlns:p14="http://schemas.microsoft.com/office/powerpoint/2010/main" val="3695761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l"/>
            <a:r>
              <a:rPr lang="en-US" sz="3200" dirty="0" smtClean="0">
                <a:latin typeface="Trebuchet MS" pitchFamily="34" charset="0"/>
                <a:cs typeface="Times New Roman" pitchFamily="18" charset="0"/>
              </a:rPr>
              <a:t>Background</a:t>
            </a:r>
            <a:endParaRPr lang="en-US" sz="3200" dirty="0">
              <a:latin typeface="Trebuchet MS" pitchFamily="34" charset="0"/>
              <a:cs typeface="Times New Roman" pitchFamily="18" charset="0"/>
            </a:endParaRPr>
          </a:p>
        </p:txBody>
      </p:sp>
      <p:sp>
        <p:nvSpPr>
          <p:cNvPr id="3" name="Content Placeholder 2"/>
          <p:cNvSpPr>
            <a:spLocks noGrp="1"/>
          </p:cNvSpPr>
          <p:nvPr>
            <p:ph idx="1"/>
          </p:nvPr>
        </p:nvSpPr>
        <p:spPr>
          <a:xfrm>
            <a:off x="457200" y="685800"/>
            <a:ext cx="8229600" cy="5486400"/>
          </a:xfrm>
        </p:spPr>
        <p:txBody>
          <a:bodyPr>
            <a:normAutofit fontScale="62500" lnSpcReduction="20000"/>
          </a:bodyPr>
          <a:lstStyle/>
          <a:p>
            <a:pPr algn="just"/>
            <a:r>
              <a:rPr lang="en-US" sz="3000" dirty="0">
                <a:latin typeface="Trebuchet MS" pitchFamily="34" charset="0"/>
              </a:rPr>
              <a:t>The introduction of highly active antiretroviral therapy (HAART) has produced a dramatic reduction in </a:t>
            </a:r>
            <a:r>
              <a:rPr lang="en-US" sz="3000" dirty="0" smtClean="0">
                <a:latin typeface="Trebuchet MS" pitchFamily="34" charset="0"/>
              </a:rPr>
              <a:t>morbidity, mortality and transmission of HIV-1 infection in developed countries as well as in resource limited countries</a:t>
            </a:r>
          </a:p>
          <a:p>
            <a:pPr marL="0" indent="0" algn="just">
              <a:buNone/>
            </a:pPr>
            <a:endParaRPr lang="en-US" sz="3300" dirty="0" smtClean="0">
              <a:latin typeface="Trebuchet MS" pitchFamily="34" charset="0"/>
            </a:endParaRPr>
          </a:p>
          <a:p>
            <a:pPr algn="just"/>
            <a:r>
              <a:rPr lang="en-US" sz="3300" dirty="0" smtClean="0">
                <a:latin typeface="Trebuchet MS" pitchFamily="34" charset="0"/>
              </a:rPr>
              <a:t>As access to ART rapidly increases, the prevalence of circulating drug resistant strains  is also expected to increase</a:t>
            </a:r>
          </a:p>
          <a:p>
            <a:pPr algn="just"/>
            <a:endParaRPr lang="en-US" sz="3300" dirty="0" smtClean="0">
              <a:latin typeface="Trebuchet MS" pitchFamily="34" charset="0"/>
            </a:endParaRPr>
          </a:p>
          <a:p>
            <a:pPr algn="just"/>
            <a:r>
              <a:rPr lang="en-US" sz="3600" dirty="0">
                <a:latin typeface="Trebuchet MS" pitchFamily="34" charset="0"/>
              </a:rPr>
              <a:t>HIV-1 drug resistant strains have been reported in HIV-1 infected patients receiving treatment  and in  treatment-naïve </a:t>
            </a:r>
            <a:r>
              <a:rPr lang="en-US" sz="3600" dirty="0" smtClean="0">
                <a:latin typeface="Trebuchet MS" pitchFamily="34" charset="0"/>
              </a:rPr>
              <a:t>individuals</a:t>
            </a:r>
          </a:p>
          <a:p>
            <a:pPr marL="0" indent="0" algn="just">
              <a:buNone/>
            </a:pPr>
            <a:endParaRPr lang="en-US" sz="3600" dirty="0" smtClean="0">
              <a:latin typeface="Trebuchet MS" pitchFamily="34" charset="0"/>
            </a:endParaRPr>
          </a:p>
          <a:p>
            <a:pPr algn="just"/>
            <a:r>
              <a:rPr lang="en-US" sz="3600" dirty="0">
                <a:latin typeface="Trebuchet MS" pitchFamily="34" charset="0"/>
              </a:rPr>
              <a:t>The emergence of HIV-1 drug resistance may pose a challenge for control of HIV-1 infection  since it can reduce the efficacy of the first line treatment  in newly infected individuals and may impact clinical outcome</a:t>
            </a:r>
          </a:p>
          <a:p>
            <a:pPr algn="just"/>
            <a:endParaRPr lang="en-US" sz="3300" dirty="0" smtClean="0">
              <a:latin typeface="Trebuchet MS" pitchFamily="34" charset="0"/>
            </a:endParaRPr>
          </a:p>
          <a:p>
            <a:pPr marL="0" indent="0" algn="just">
              <a:buNone/>
            </a:pPr>
            <a:endParaRPr lang="en-US" sz="3300" dirty="0" smtClean="0">
              <a:latin typeface="Trebuchet MS" pitchFamily="34" charset="0"/>
            </a:endParaRPr>
          </a:p>
          <a:p>
            <a:pPr algn="just"/>
            <a:endParaRPr lang="en-US" sz="3300" dirty="0" smtClean="0">
              <a:latin typeface="Trebuchet MS" pitchFamily="34" charset="0"/>
            </a:endParaRPr>
          </a:p>
          <a:p>
            <a:pPr algn="just"/>
            <a:endParaRPr lang="en-US" dirty="0" smtClean="0"/>
          </a:p>
          <a:p>
            <a:pPr algn="just"/>
            <a:endParaRPr lang="en-US" dirty="0"/>
          </a:p>
          <a:p>
            <a:pPr algn="just"/>
            <a:endParaRPr lang="en-US" dirty="0"/>
          </a:p>
          <a:p>
            <a:pPr algn="just"/>
            <a:endParaRPr lang="en-US" dirty="0" smtClean="0"/>
          </a:p>
          <a:p>
            <a:pPr algn="just"/>
            <a:endParaRPr lang="en-US" dirty="0"/>
          </a:p>
          <a:p>
            <a:pPr algn="just"/>
            <a:endParaRPr lang="en-US" dirty="0" smtClean="0"/>
          </a:p>
          <a:p>
            <a:pPr algn="just"/>
            <a:endParaRPr lang="en-US" dirty="0" smtClean="0"/>
          </a:p>
        </p:txBody>
      </p:sp>
      <p:sp>
        <p:nvSpPr>
          <p:cNvPr id="4" name="TextBox 3"/>
          <p:cNvSpPr txBox="1"/>
          <p:nvPr/>
        </p:nvSpPr>
        <p:spPr>
          <a:xfrm>
            <a:off x="5816196" y="5791200"/>
            <a:ext cx="2573140" cy="677108"/>
          </a:xfrm>
          <a:prstGeom prst="rect">
            <a:avLst/>
          </a:prstGeom>
          <a:noFill/>
        </p:spPr>
        <p:txBody>
          <a:bodyPr wrap="none" rtlCol="0">
            <a:spAutoFit/>
          </a:bodyPr>
          <a:lstStyle/>
          <a:p>
            <a:pPr algn="just"/>
            <a:r>
              <a:rPr lang="en-US" sz="2000" dirty="0">
                <a:latin typeface="Trebuchet MS" pitchFamily="34" charset="0"/>
              </a:rPr>
              <a:t>(</a:t>
            </a:r>
            <a:r>
              <a:rPr lang="en-US" sz="2000" b="1" dirty="0" err="1">
                <a:latin typeface="Trebuchet MS" pitchFamily="34" charset="0"/>
              </a:rPr>
              <a:t>Clavel</a:t>
            </a:r>
            <a:r>
              <a:rPr lang="en-US" sz="2000" b="1" dirty="0">
                <a:latin typeface="Trebuchet MS" pitchFamily="34" charset="0"/>
              </a:rPr>
              <a:t> et al., 2003</a:t>
            </a:r>
            <a:r>
              <a:rPr lang="en-US" b="1" dirty="0">
                <a:latin typeface="Trebuchet MS" pitchFamily="34" charset="0"/>
              </a:rPr>
              <a:t>)</a:t>
            </a:r>
          </a:p>
          <a:p>
            <a:pPr algn="just"/>
            <a:endParaRPr lang="en-US" dirty="0">
              <a:latin typeface="Trebuchet MS" pitchFamily="34" charset="0"/>
            </a:endParaRPr>
          </a:p>
        </p:txBody>
      </p:sp>
    </p:spTree>
    <p:extLst>
      <p:ext uri="{BB962C8B-B14F-4D97-AF65-F5344CB8AC3E}">
        <p14:creationId xmlns:p14="http://schemas.microsoft.com/office/powerpoint/2010/main" val="2431037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sz="3200" dirty="0">
                <a:latin typeface="Trebuchet MS" pitchFamily="34" charset="0"/>
              </a:rPr>
              <a:t>Types of </a:t>
            </a:r>
            <a:r>
              <a:rPr lang="en-US" sz="3200" dirty="0" smtClean="0">
                <a:latin typeface="Trebuchet MS" pitchFamily="34" charset="0"/>
              </a:rPr>
              <a:t>drug resistance mutations</a:t>
            </a:r>
            <a:endParaRPr lang="en-US" sz="3200" dirty="0">
              <a:latin typeface="Trebuchet MS" pitchFamily="34" charset="0"/>
            </a:endParaRPr>
          </a:p>
        </p:txBody>
      </p:sp>
      <p:sp>
        <p:nvSpPr>
          <p:cNvPr id="3" name="Content Placeholder 2"/>
          <p:cNvSpPr>
            <a:spLocks noGrp="1"/>
          </p:cNvSpPr>
          <p:nvPr>
            <p:ph idx="1"/>
          </p:nvPr>
        </p:nvSpPr>
        <p:spPr>
          <a:xfrm>
            <a:off x="457200" y="838200"/>
            <a:ext cx="8229600" cy="5287963"/>
          </a:xfrm>
        </p:spPr>
        <p:txBody>
          <a:bodyPr>
            <a:normAutofit fontScale="47500" lnSpcReduction="20000"/>
          </a:bodyPr>
          <a:lstStyle/>
          <a:p>
            <a:pPr marL="457200" lvl="1" indent="0">
              <a:buNone/>
            </a:pPr>
            <a:endParaRPr lang="en-US" sz="4500" dirty="0">
              <a:latin typeface="Trebuchet MS" pitchFamily="34" charset="0"/>
            </a:endParaRPr>
          </a:p>
          <a:p>
            <a:r>
              <a:rPr lang="en-US" sz="4500" dirty="0">
                <a:latin typeface="Trebuchet MS" pitchFamily="34" charset="0"/>
              </a:rPr>
              <a:t>Primary </a:t>
            </a:r>
            <a:r>
              <a:rPr lang="en-US" sz="4500" dirty="0" smtClean="0">
                <a:latin typeface="Trebuchet MS" pitchFamily="34" charset="0"/>
              </a:rPr>
              <a:t>mutations: </a:t>
            </a:r>
          </a:p>
          <a:p>
            <a:pPr lvl="1">
              <a:buFont typeface="Arial" pitchFamily="34" charset="0"/>
              <a:buChar char="•"/>
            </a:pPr>
            <a:r>
              <a:rPr lang="en-US" sz="4500" dirty="0" smtClean="0">
                <a:latin typeface="Trebuchet MS" pitchFamily="34" charset="0"/>
              </a:rPr>
              <a:t>Selected under drug pressure and may lead to decrease in sensitivity to one or more antiretroviral drugs</a:t>
            </a:r>
          </a:p>
          <a:p>
            <a:pPr lvl="1">
              <a:buFont typeface="Arial" pitchFamily="34" charset="0"/>
              <a:buChar char="•"/>
            </a:pPr>
            <a:r>
              <a:rPr lang="en-US" sz="4500" dirty="0" smtClean="0">
                <a:latin typeface="Trebuchet MS" pitchFamily="34" charset="0"/>
              </a:rPr>
              <a:t>Not present  in virus not exposed  to drug pressure</a:t>
            </a:r>
          </a:p>
          <a:p>
            <a:pPr marL="457200" lvl="1" indent="0">
              <a:buNone/>
            </a:pPr>
            <a:endParaRPr lang="en-US" sz="4500" dirty="0" smtClean="0">
              <a:latin typeface="Trebuchet MS" pitchFamily="34" charset="0"/>
            </a:endParaRPr>
          </a:p>
          <a:p>
            <a:r>
              <a:rPr lang="en-US" sz="4500" dirty="0" smtClean="0">
                <a:latin typeface="Trebuchet MS" pitchFamily="34" charset="0"/>
              </a:rPr>
              <a:t>Secondary mutations</a:t>
            </a:r>
          </a:p>
          <a:p>
            <a:pPr lvl="1">
              <a:buFont typeface="Arial" pitchFamily="34" charset="0"/>
              <a:buChar char="•"/>
            </a:pPr>
            <a:r>
              <a:rPr lang="en-US" sz="4500" dirty="0" smtClean="0">
                <a:latin typeface="Trebuchet MS" pitchFamily="34" charset="0"/>
              </a:rPr>
              <a:t>No effect on drug susceptibility</a:t>
            </a:r>
          </a:p>
          <a:p>
            <a:pPr lvl="1">
              <a:buFont typeface="Arial" pitchFamily="34" charset="0"/>
              <a:buChar char="•"/>
            </a:pPr>
            <a:r>
              <a:rPr lang="en-US" sz="4500" dirty="0" smtClean="0">
                <a:latin typeface="Trebuchet MS" pitchFamily="34" charset="0"/>
              </a:rPr>
              <a:t>May increase resistance or increase replication capacity in the presence of  major mutations</a:t>
            </a:r>
          </a:p>
          <a:p>
            <a:pPr marL="457200" lvl="1" indent="0">
              <a:buNone/>
            </a:pPr>
            <a:endParaRPr lang="en-US" sz="4500" dirty="0" smtClean="0">
              <a:latin typeface="Trebuchet MS" pitchFamily="34" charset="0"/>
            </a:endParaRPr>
          </a:p>
          <a:p>
            <a:pPr lvl="2"/>
            <a:r>
              <a:rPr lang="en-US" sz="5100" dirty="0">
                <a:latin typeface="Trebuchet MS" pitchFamily="34" charset="0"/>
              </a:rPr>
              <a:t>Polymorphisms</a:t>
            </a:r>
          </a:p>
          <a:p>
            <a:pPr marL="1885950" lvl="4" indent="-571500">
              <a:buFont typeface="Arial" panose="020B0604020202020204" pitchFamily="34" charset="0"/>
              <a:buChar char="•"/>
            </a:pPr>
            <a:r>
              <a:rPr lang="en-US" sz="4100" b="1" dirty="0">
                <a:latin typeface="Trebuchet MS" pitchFamily="34" charset="0"/>
              </a:rPr>
              <a:t>Naturally occurring mutations, not selected by drugs (but can influence susceptibility)</a:t>
            </a:r>
          </a:p>
          <a:p>
            <a:pPr lvl="1">
              <a:buFont typeface="Arial" pitchFamily="34" charset="0"/>
              <a:buChar char="•"/>
            </a:pPr>
            <a:endParaRPr lang="en-US" sz="4500" b="1" dirty="0" smtClean="0">
              <a:latin typeface="Trebuchet MS" pitchFamily="34" charset="0"/>
            </a:endParaRPr>
          </a:p>
          <a:p>
            <a:endParaRPr lang="en-US" sz="4500" dirty="0" smtClean="0">
              <a:latin typeface="Trebuchet MS" pitchFamily="34" charset="0"/>
            </a:endParaRPr>
          </a:p>
          <a:p>
            <a:endParaRPr lang="en-US" dirty="0"/>
          </a:p>
          <a:p>
            <a:endParaRPr lang="en-US" dirty="0"/>
          </a:p>
        </p:txBody>
      </p:sp>
    </p:spTree>
    <p:extLst>
      <p:ext uri="{BB962C8B-B14F-4D97-AF65-F5344CB8AC3E}">
        <p14:creationId xmlns:p14="http://schemas.microsoft.com/office/powerpoint/2010/main" val="331621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in-ars.els-cdn.com/content/image/1-s2.0-S0165614711001398-gr1.jpg"/>
          <p:cNvPicPr>
            <a:picLocks noChangeAspect="1" noChangeArrowheads="1"/>
          </p:cNvPicPr>
          <p:nvPr/>
        </p:nvPicPr>
        <p:blipFill>
          <a:blip r:embed="rId2" cstate="print"/>
          <a:srcRect/>
          <a:stretch>
            <a:fillRect/>
          </a:stretch>
        </p:blipFill>
        <p:spPr bwMode="auto">
          <a:xfrm>
            <a:off x="390525" y="1143000"/>
            <a:ext cx="7753350" cy="4733925"/>
          </a:xfrm>
          <a:prstGeom prst="rect">
            <a:avLst/>
          </a:prstGeom>
          <a:noFill/>
        </p:spPr>
      </p:pic>
      <p:sp>
        <p:nvSpPr>
          <p:cNvPr id="2" name="TextBox 1"/>
          <p:cNvSpPr txBox="1"/>
          <p:nvPr/>
        </p:nvSpPr>
        <p:spPr>
          <a:xfrm>
            <a:off x="555171" y="152400"/>
            <a:ext cx="5344099" cy="584775"/>
          </a:xfrm>
          <a:prstGeom prst="rect">
            <a:avLst/>
          </a:prstGeom>
          <a:noFill/>
        </p:spPr>
        <p:txBody>
          <a:bodyPr wrap="square" rtlCol="0">
            <a:spAutoFit/>
          </a:bodyPr>
          <a:lstStyle/>
          <a:p>
            <a:r>
              <a:rPr lang="en-US" sz="3200" b="1" dirty="0" smtClean="0"/>
              <a:t>HIV-1 Life cycle and ARVs</a:t>
            </a:r>
            <a:endParaRPr lang="en-US" sz="3200" b="1" dirty="0"/>
          </a:p>
        </p:txBody>
      </p:sp>
    </p:spTree>
    <p:extLst>
      <p:ext uri="{BB962C8B-B14F-4D97-AF65-F5344CB8AC3E}">
        <p14:creationId xmlns:p14="http://schemas.microsoft.com/office/powerpoint/2010/main" val="1488920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itchFamily="34" charset="0"/>
              </a:rPr>
              <a:t>Antiretroviral therapy in Tanzania</a:t>
            </a:r>
            <a:endParaRPr lang="en-US" sz="3200" dirty="0">
              <a:latin typeface="Trebuchet MS" pitchFamily="34" charset="0"/>
            </a:endParaRPr>
          </a:p>
        </p:txBody>
      </p:sp>
      <p:sp>
        <p:nvSpPr>
          <p:cNvPr id="3" name="Content Placeholder 2"/>
          <p:cNvSpPr>
            <a:spLocks noGrp="1"/>
          </p:cNvSpPr>
          <p:nvPr>
            <p:ph idx="1"/>
          </p:nvPr>
        </p:nvSpPr>
        <p:spPr/>
        <p:txBody>
          <a:bodyPr>
            <a:normAutofit/>
          </a:bodyPr>
          <a:lstStyle/>
          <a:p>
            <a:pPr algn="just"/>
            <a:r>
              <a:rPr lang="en-US" sz="2800" dirty="0" smtClean="0">
                <a:latin typeface="Trebuchet MS" pitchFamily="34" charset="0"/>
              </a:rPr>
              <a:t>ART was introduced in Tanzania in 1995 with mono and dual regimens</a:t>
            </a:r>
          </a:p>
          <a:p>
            <a:pPr marL="0" indent="0" algn="just">
              <a:buNone/>
            </a:pPr>
            <a:endParaRPr lang="en-US" sz="2800" dirty="0" smtClean="0">
              <a:latin typeface="Trebuchet MS" pitchFamily="34" charset="0"/>
            </a:endParaRPr>
          </a:p>
          <a:p>
            <a:pPr algn="just"/>
            <a:r>
              <a:rPr lang="en-US" sz="2800" dirty="0" smtClean="0">
                <a:latin typeface="Trebuchet MS" pitchFamily="34" charset="0"/>
              </a:rPr>
              <a:t>Very few patients had access to ARV drugs due to the high cost</a:t>
            </a:r>
          </a:p>
          <a:p>
            <a:pPr marL="0" indent="0" algn="just">
              <a:buNone/>
            </a:pPr>
            <a:endParaRPr lang="en-US" sz="2800" dirty="0" smtClean="0">
              <a:latin typeface="Trebuchet MS" pitchFamily="34" charset="0"/>
            </a:endParaRPr>
          </a:p>
          <a:p>
            <a:pPr algn="just"/>
            <a:r>
              <a:rPr lang="en-US" sz="2800" dirty="0" smtClean="0">
                <a:latin typeface="Trebuchet MS" pitchFamily="34" charset="0"/>
              </a:rPr>
              <a:t>Access to ARV has increased since the Tanzanian government launched its public sector ART program free of charge in October 2004</a:t>
            </a:r>
            <a:endParaRPr lang="en-US" sz="2800" dirty="0">
              <a:latin typeface="Trebuchet MS" pitchFamily="34" charset="0"/>
            </a:endParaRPr>
          </a:p>
        </p:txBody>
      </p:sp>
      <p:sp>
        <p:nvSpPr>
          <p:cNvPr id="4" name="TextBox 3"/>
          <p:cNvSpPr txBox="1"/>
          <p:nvPr/>
        </p:nvSpPr>
        <p:spPr>
          <a:xfrm>
            <a:off x="3962400" y="6281448"/>
            <a:ext cx="4633000" cy="400110"/>
          </a:xfrm>
          <a:prstGeom prst="rect">
            <a:avLst/>
          </a:prstGeom>
          <a:noFill/>
        </p:spPr>
        <p:txBody>
          <a:bodyPr wrap="none" rtlCol="0">
            <a:spAutoFit/>
          </a:bodyPr>
          <a:lstStyle/>
          <a:p>
            <a:r>
              <a:rPr lang="en-US" sz="2000" b="1" dirty="0" err="1" smtClean="0">
                <a:latin typeface="Trebuchet MS" pitchFamily="34" charset="0"/>
              </a:rPr>
              <a:t>Somi</a:t>
            </a:r>
            <a:r>
              <a:rPr lang="en-US" sz="2000" b="1" dirty="0" smtClean="0">
                <a:latin typeface="Trebuchet MS" pitchFamily="34" charset="0"/>
              </a:rPr>
              <a:t> et al., 2008; </a:t>
            </a:r>
            <a:r>
              <a:rPr lang="en-US" sz="2000" b="1" dirty="0" err="1" smtClean="0">
                <a:latin typeface="Trebuchet MS" pitchFamily="34" charset="0"/>
              </a:rPr>
              <a:t>Mosha</a:t>
            </a:r>
            <a:r>
              <a:rPr lang="en-US" sz="2000" b="1" dirty="0" smtClean="0">
                <a:latin typeface="Trebuchet MS" pitchFamily="34" charset="0"/>
              </a:rPr>
              <a:t> et al., 2011</a:t>
            </a:r>
            <a:endParaRPr lang="en-US" sz="2000" b="1" dirty="0">
              <a:latin typeface="Trebuchet MS" pitchFamily="34" charset="0"/>
            </a:endParaRPr>
          </a:p>
        </p:txBody>
      </p:sp>
    </p:spTree>
    <p:extLst>
      <p:ext uri="{BB962C8B-B14F-4D97-AF65-F5344CB8AC3E}">
        <p14:creationId xmlns:p14="http://schemas.microsoft.com/office/powerpoint/2010/main" val="120709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dirty="0">
                <a:latin typeface="Trebuchet MS" panose="020B0603020202020204" pitchFamily="34" charset="0"/>
              </a:rPr>
              <a:t>Study Rationale </a:t>
            </a:r>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r>
              <a:rPr lang="en-US" sz="2800" dirty="0">
                <a:latin typeface="Trebuchet MS" panose="020B0603020202020204" pitchFamily="34" charset="0"/>
                <a:ea typeface="ＭＳ Ｐゴシック" charset="-128"/>
                <a:cs typeface="ＭＳ Ｐゴシック" charset="-128"/>
              </a:rPr>
              <a:t>Female  CSW/male clients-responsible for rapid expansion of HIV/STDS in many developing </a:t>
            </a:r>
            <a:r>
              <a:rPr lang="en-US" sz="2800" dirty="0" smtClean="0">
                <a:latin typeface="Trebuchet MS" panose="020B0603020202020204" pitchFamily="34" charset="0"/>
                <a:ea typeface="ＭＳ Ｐゴシック" charset="-128"/>
                <a:cs typeface="ＭＳ Ｐゴシック" charset="-128"/>
              </a:rPr>
              <a:t>countries </a:t>
            </a:r>
            <a:r>
              <a:rPr lang="en-US" sz="2300" b="1" dirty="0" smtClean="0">
                <a:latin typeface="Trebuchet MS" panose="020B0603020202020204" pitchFamily="34" charset="0"/>
                <a:ea typeface="ＭＳ Ｐゴシック" charset="-128"/>
                <a:cs typeface="ＭＳ Ｐゴシック" charset="-128"/>
              </a:rPr>
              <a:t>(</a:t>
            </a:r>
            <a:r>
              <a:rPr lang="en-US" sz="2300" b="1" dirty="0" err="1" smtClean="0">
                <a:latin typeface="Trebuchet MS" panose="020B0603020202020204" pitchFamily="34" charset="0"/>
                <a:ea typeface="ＭＳ Ｐゴシック" charset="-128"/>
                <a:cs typeface="ＭＳ Ｐゴシック" charset="-128"/>
              </a:rPr>
              <a:t>Mgalla</a:t>
            </a:r>
            <a:r>
              <a:rPr lang="en-US" sz="2300" b="1" dirty="0" smtClean="0">
                <a:latin typeface="Trebuchet MS" panose="020B0603020202020204" pitchFamily="34" charset="0"/>
                <a:ea typeface="ＭＳ Ｐゴシック" charset="-128"/>
                <a:cs typeface="ＭＳ Ｐゴシック" charset="-128"/>
              </a:rPr>
              <a:t> et al., 1997)</a:t>
            </a:r>
          </a:p>
          <a:p>
            <a:endParaRPr lang="en-US" dirty="0">
              <a:latin typeface="Trebuchet MS" panose="020B0603020202020204" pitchFamily="34" charset="0"/>
              <a:ea typeface="ＭＳ Ｐゴシック" charset="-128"/>
              <a:cs typeface="ＭＳ Ｐゴシック" charset="-128"/>
            </a:endParaRPr>
          </a:p>
          <a:p>
            <a:pPr>
              <a:lnSpc>
                <a:spcPct val="80000"/>
              </a:lnSpc>
            </a:pPr>
            <a:r>
              <a:rPr lang="en-GB" sz="2800" dirty="0">
                <a:latin typeface="Trebuchet MS" panose="020B0603020202020204" pitchFamily="34" charset="0"/>
              </a:rPr>
              <a:t>Female bar/hotel workers practice part time CSW outside their working hours in order to increase their </a:t>
            </a:r>
            <a:r>
              <a:rPr lang="en-GB" sz="2800" dirty="0" smtClean="0">
                <a:latin typeface="Trebuchet MS" panose="020B0603020202020204" pitchFamily="34" charset="0"/>
              </a:rPr>
              <a:t>income </a:t>
            </a:r>
            <a:r>
              <a:rPr lang="en-GB" sz="2300" b="1" dirty="0" smtClean="0">
                <a:latin typeface="Trebuchet MS" panose="020B0603020202020204" pitchFamily="34" charset="0"/>
              </a:rPr>
              <a:t>(</a:t>
            </a:r>
            <a:r>
              <a:rPr lang="en-GB" sz="2300" b="1" dirty="0" err="1" smtClean="0">
                <a:latin typeface="Trebuchet MS" panose="020B0603020202020204" pitchFamily="34" charset="0"/>
              </a:rPr>
              <a:t>Kapiga</a:t>
            </a:r>
            <a:r>
              <a:rPr lang="en-GB" sz="2300" b="1" dirty="0" smtClean="0">
                <a:latin typeface="Trebuchet MS" panose="020B0603020202020204" pitchFamily="34" charset="0"/>
              </a:rPr>
              <a:t> et al., 2002</a:t>
            </a:r>
            <a:r>
              <a:rPr lang="en-GB" sz="2300" dirty="0" smtClean="0">
                <a:latin typeface="Trebuchet MS" panose="020B0603020202020204" pitchFamily="34" charset="0"/>
              </a:rPr>
              <a:t>)</a:t>
            </a:r>
            <a:endParaRPr lang="en-GB" sz="2300" dirty="0">
              <a:latin typeface="Trebuchet MS" panose="020B0603020202020204" pitchFamily="34" charset="0"/>
            </a:endParaRPr>
          </a:p>
          <a:p>
            <a:pPr lvl="1">
              <a:lnSpc>
                <a:spcPct val="80000"/>
              </a:lnSpc>
            </a:pPr>
            <a:r>
              <a:rPr lang="en-GB" sz="2400" dirty="0">
                <a:latin typeface="Trebuchet MS" panose="020B0603020202020204" pitchFamily="34" charset="0"/>
              </a:rPr>
              <a:t>Low  </a:t>
            </a:r>
            <a:r>
              <a:rPr lang="en-GB" sz="2400" dirty="0" smtClean="0">
                <a:latin typeface="Trebuchet MS" panose="020B0603020202020204" pitchFamily="34" charset="0"/>
              </a:rPr>
              <a:t>salary</a:t>
            </a:r>
          </a:p>
          <a:p>
            <a:pPr marL="457200" lvl="1" indent="0">
              <a:lnSpc>
                <a:spcPct val="80000"/>
              </a:lnSpc>
              <a:buNone/>
            </a:pPr>
            <a:endParaRPr lang="en-GB" sz="2400" dirty="0">
              <a:latin typeface="Trebuchet MS" panose="020B0603020202020204" pitchFamily="34" charset="0"/>
            </a:endParaRPr>
          </a:p>
          <a:p>
            <a:pPr fontAlgn="auto">
              <a:spcAft>
                <a:spcPts val="0"/>
              </a:spcAft>
              <a:defRPr/>
            </a:pPr>
            <a:r>
              <a:rPr lang="en-US" sz="2800" dirty="0">
                <a:latin typeface="Trebuchet MS" panose="020B0603020202020204" pitchFamily="34" charset="0"/>
              </a:rPr>
              <a:t>Individuals  who engage in high-risk behaviors with multiple sexual partners may play an important role in</a:t>
            </a:r>
          </a:p>
          <a:p>
            <a:pPr lvl="1" fontAlgn="auto">
              <a:spcAft>
                <a:spcPts val="0"/>
              </a:spcAft>
              <a:defRPr/>
            </a:pPr>
            <a:r>
              <a:rPr lang="en-US" sz="2600" dirty="0">
                <a:latin typeface="Trebuchet MS" panose="020B0603020202020204" pitchFamily="34" charset="0"/>
              </a:rPr>
              <a:t>Transmission of HIV</a:t>
            </a:r>
          </a:p>
          <a:p>
            <a:pPr lvl="1" fontAlgn="auto">
              <a:spcAft>
                <a:spcPts val="0"/>
              </a:spcAft>
              <a:defRPr/>
            </a:pPr>
            <a:r>
              <a:rPr lang="en-US" sz="2600" dirty="0">
                <a:latin typeface="Trebuchet MS" panose="020B0603020202020204" pitchFamily="34" charset="0"/>
              </a:rPr>
              <a:t>The evolution of virus as they provide an opportunity for the virus to co-infect and recombine and this poses a challenge to vaccine design and development as well as treatment</a:t>
            </a:r>
          </a:p>
          <a:p>
            <a:pPr marL="457200" lvl="1" indent="-457200" fontAlgn="auto">
              <a:spcBef>
                <a:spcPts val="2000"/>
              </a:spcBef>
              <a:spcAft>
                <a:spcPts val="0"/>
              </a:spcAft>
              <a:buFont typeface="Arial" panose="020B0604020202020204" pitchFamily="34" charset="0"/>
              <a:buChar char="•"/>
              <a:defRPr/>
            </a:pPr>
            <a:r>
              <a:rPr lang="en-US" dirty="0">
                <a:latin typeface="Trebuchet MS" panose="020B0603020202020204" pitchFamily="34" charset="0"/>
              </a:rPr>
              <a:t>There is little information about HIV-1 viral diversity and evolution of viruses among high-risk groups, particularly women who are working in bars and hotels.</a:t>
            </a:r>
          </a:p>
          <a:p>
            <a:endParaRPr lang="en-US" dirty="0"/>
          </a:p>
        </p:txBody>
      </p:sp>
    </p:spTree>
    <p:extLst>
      <p:ext uri="{BB962C8B-B14F-4D97-AF65-F5344CB8AC3E}">
        <p14:creationId xmlns:p14="http://schemas.microsoft.com/office/powerpoint/2010/main" val="3946303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4582</TotalTime>
  <Words>2239</Words>
  <Application>Microsoft Office PowerPoint</Application>
  <PresentationFormat>On-screen Show (4:3)</PresentationFormat>
  <Paragraphs>502</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HIV-1 pol diversity  and drug resistance mutations among female bar and hotel workers in Northern Tanzania </vt:lpstr>
      <vt:lpstr>Supervisors</vt:lpstr>
      <vt:lpstr>Worldwide Distribution of HIV-1 subtypes*</vt:lpstr>
      <vt:lpstr>HIV-1 epidemic in Tanzania</vt:lpstr>
      <vt:lpstr>Background</vt:lpstr>
      <vt:lpstr>Types of drug resistance mutations</vt:lpstr>
      <vt:lpstr>PowerPoint Presentation</vt:lpstr>
      <vt:lpstr>Antiretroviral therapy in Tanzania</vt:lpstr>
      <vt:lpstr>Study Rationale </vt:lpstr>
      <vt:lpstr>HIV-1 Prevalence among Women Bar / Hotel workers in Moshi town</vt:lpstr>
      <vt:lpstr>Study rationale</vt:lpstr>
      <vt:lpstr>Study rationale</vt:lpstr>
      <vt:lpstr>Study aims</vt:lpstr>
      <vt:lpstr>Methodology</vt:lpstr>
      <vt:lpstr>PowerPoint Presentation</vt:lpstr>
      <vt:lpstr>Laboratory methods</vt:lpstr>
      <vt:lpstr>Drug resistance mutations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Summary</vt:lpstr>
      <vt:lpstr>Summary</vt:lpstr>
      <vt:lpstr>Conclusion</vt:lpstr>
      <vt:lpstr>PowerPoint Presentation</vt:lpstr>
      <vt:lpstr>PowerPoint Presentation</vt:lpstr>
    </vt:vector>
  </TitlesOfParts>
  <Company>Harvard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HIV-1 drug resistance mutations/polymorphisms and pol diversity among treatmnt naïve female bar and hotel workers in Northern Tanzanania </dc:title>
  <dc:creator>Kiwelu</dc:creator>
  <cp:lastModifiedBy>Kiwelu</cp:lastModifiedBy>
  <cp:revision>234</cp:revision>
  <cp:lastPrinted>2013-06-28T16:53:51Z</cp:lastPrinted>
  <dcterms:created xsi:type="dcterms:W3CDTF">2013-06-23T17:26:33Z</dcterms:created>
  <dcterms:modified xsi:type="dcterms:W3CDTF">2013-11-28T07:31:19Z</dcterms:modified>
</cp:coreProperties>
</file>