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66" r:id="rId3"/>
    <p:sldId id="292" r:id="rId4"/>
    <p:sldId id="293" r:id="rId5"/>
    <p:sldId id="295" r:id="rId6"/>
    <p:sldId id="261" r:id="rId7"/>
    <p:sldId id="269" r:id="rId8"/>
    <p:sldId id="280" r:id="rId9"/>
    <p:sldId id="300" r:id="rId10"/>
    <p:sldId id="278" r:id="rId11"/>
    <p:sldId id="301" r:id="rId12"/>
    <p:sldId id="291" r:id="rId13"/>
    <p:sldId id="273" r:id="rId14"/>
    <p:sldId id="274" r:id="rId15"/>
    <p:sldId id="275" r:id="rId16"/>
    <p:sldId id="271" r:id="rId17"/>
    <p:sldId id="296" r:id="rId18"/>
    <p:sldId id="267" r:id="rId19"/>
    <p:sldId id="279" r:id="rId20"/>
    <p:sldId id="297" r:id="rId21"/>
    <p:sldId id="298" r:id="rId22"/>
    <p:sldId id="287" r:id="rId23"/>
    <p:sldId id="299" r:id="rId24"/>
    <p:sldId id="289" r:id="rId25"/>
  </p:sldIdLst>
  <p:sldSz cx="9144000" cy="6858000" type="screen4x3"/>
  <p:notesSz cx="6858000" cy="9144000"/>
  <p:custDataLst>
    <p:tags r:id="rId27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94" autoAdjust="0"/>
  </p:normalViewPr>
  <p:slideViewPr>
    <p:cSldViewPr>
      <p:cViewPr>
        <p:scale>
          <a:sx n="60" d="100"/>
          <a:sy n="60" d="100"/>
        </p:scale>
        <p:origin x="-1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FCC0E-EE30-46C8-B930-5108026E221A}" type="datetimeFigureOut">
              <a:rPr lang="da-DK" smtClean="0"/>
              <a:t>27-11-2013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62978-E836-46B2-9065-C8602F1B01A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20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62978-E836-46B2-9065-C8602F1B01A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710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xfrm>
            <a:off x="914712" y="4344025"/>
            <a:ext cx="5028579" cy="4636021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5926F-A986-416A-913E-48A95346A27F}" type="slidenum">
              <a:rPr lang="da-DK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da-DK" smtClean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62978-E836-46B2-9065-C8602F1B01AB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2367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xfrm>
            <a:off x="914712" y="4344025"/>
            <a:ext cx="5028579" cy="4636021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5926F-A986-416A-913E-48A95346A27F}" type="slidenum">
              <a:rPr lang="da-DK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da-DK" smtClean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62978-E836-46B2-9065-C8602F1B01AB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9698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xfrm>
            <a:off x="914712" y="4344025"/>
            <a:ext cx="5028579" cy="4636021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5926F-A986-416A-913E-48A95346A27F}" type="slidenum">
              <a:rPr lang="da-DK" smtClean="0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da-DK" smtClean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xfrm>
            <a:off x="914712" y="4344025"/>
            <a:ext cx="5028579" cy="4636021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5926F-A986-416A-913E-48A95346A27F}" type="slidenum">
              <a:rPr lang="da-DK" smtClean="0">
                <a:solidFill>
                  <a:prstClr val="black"/>
                </a:solidFill>
                <a:latin typeface="Calibri"/>
              </a:rPr>
              <a:pPr/>
              <a:t>21</a:t>
            </a:fld>
            <a:endParaRPr lang="da-DK" smtClean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4CC4-65D8-4844-8503-334A5F8FADD8}" type="datetime1">
              <a:rPr lang="da-DK" smtClean="0"/>
              <a:t>27-11-2013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250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7EC7-B852-4807-9C1A-72E1EBD8D45F}" type="datetime1">
              <a:rPr lang="da-DK" smtClean="0"/>
              <a:t>27-11-2013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KCMC 8-10 October 2012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46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9AB9-DAA8-4341-92FB-4E189A00D6E6}" type="datetime1">
              <a:rPr lang="da-DK" smtClean="0"/>
              <a:t>27-11-2013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KCMC 8-10 October 2012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3273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42988" y="476250"/>
            <a:ext cx="5891212" cy="5762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2988" y="1374775"/>
            <a:ext cx="3211512" cy="1976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06900" y="1374775"/>
            <a:ext cx="3213100" cy="1976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42988" y="3503613"/>
            <a:ext cx="3211512" cy="1978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6900" y="3503613"/>
            <a:ext cx="3213100" cy="1978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32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17F8-BD64-4629-89C5-5A373274C515}" type="datetime1">
              <a:rPr lang="da-DK" smtClean="0"/>
              <a:t>27-11-2013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262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B07F-E00E-43F8-8DA0-E42898BBACEE}" type="datetime1">
              <a:rPr lang="da-DK" smtClean="0"/>
              <a:t>27-11-2013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KCMC 8-10 October 2012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158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5D66-22CC-49C6-BE5A-0399E294511C}" type="datetime1">
              <a:rPr lang="da-DK" smtClean="0"/>
              <a:t>27-11-2013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KCMC 8-10 October 2012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175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8350-7CA8-4788-A4E1-CBD1DEFFB8C7}" type="datetime1">
              <a:rPr lang="da-DK" smtClean="0"/>
              <a:t>27-11-2013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KCMC 8-10 October 2012</a:t>
            </a: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028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147C-A25C-4960-BAE8-97A8470C27FC}" type="datetime1">
              <a:rPr lang="da-DK" smtClean="0"/>
              <a:t>27-11-2013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KCMC 8-10 October 2012</a:t>
            </a:r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858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567C-4070-47EB-8E78-BC4530FB4EDD}" type="datetime1">
              <a:rPr lang="da-DK" smtClean="0"/>
              <a:t>27-11-2013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KCMC 8-10 October 2012</a:t>
            </a: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823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195B-67D0-4B67-B7E0-A77E25ECC6FB}" type="datetime1">
              <a:rPr lang="da-DK" smtClean="0"/>
              <a:t>27-11-2013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KCMC 8-10 October 2012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769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0FC-4F2B-487F-BEF2-4B01C48CCF21}" type="datetime1">
              <a:rPr lang="da-DK" smtClean="0"/>
              <a:t>27-11-2013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KCMC 8-10 October 2012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450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09B40-3F90-4F35-A9AC-736874F16434}" type="datetime1">
              <a:rPr lang="da-DK" smtClean="0"/>
              <a:t>27-11-2013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KCMC 8-10 October 2012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876BC-CD21-4722-8C48-C8CB269BB7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099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846" y="3356992"/>
            <a:ext cx="3936439" cy="2952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5733256"/>
            <a:ext cx="6400800" cy="864096"/>
          </a:xfrm>
        </p:spPr>
        <p:txBody>
          <a:bodyPr>
            <a:normAutofit/>
          </a:bodyPr>
          <a:lstStyle/>
          <a:p>
            <a:pPr algn="l"/>
            <a:r>
              <a:rPr lang="da-DK" sz="1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KCMC, </a:t>
            </a:r>
            <a:r>
              <a:rPr lang="da-DK" sz="18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Moshi</a:t>
            </a:r>
            <a:endParaRPr lang="da-DK" sz="18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da-DK" sz="1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27-29  November 2013</a:t>
            </a:r>
            <a:endParaRPr lang="da-DK" sz="1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491880" cy="70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36386" y="197390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Kicking </a:t>
            </a:r>
            <a:r>
              <a:rPr lang="da-DK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</a:t>
            </a:r>
            <a:r>
              <a:rPr lang="da-DK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da-DK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discussion</a:t>
            </a:r>
            <a:r>
              <a:rPr lang="da-DK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on the initial stages of the </a:t>
            </a:r>
            <a:r>
              <a:rPr lang="da-DK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proposal</a:t>
            </a:r>
            <a:r>
              <a:rPr lang="da-DK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a-DK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writing</a:t>
            </a:r>
            <a:r>
              <a:rPr lang="da-DK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a-DK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process</a:t>
            </a:r>
            <a:r>
              <a:rPr lang="da-DK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da-DK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3717032"/>
            <a:ext cx="4015262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Peter </a:t>
            </a:r>
            <a:r>
              <a:rPr lang="da-DK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Furu</a:t>
            </a:r>
            <a:endParaRPr lang="da-DK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da-DK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da-DK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Copenhagen School of Global Health</a:t>
            </a:r>
          </a:p>
          <a:p>
            <a:pPr algn="l"/>
            <a:endParaRPr lang="da-DK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da-DK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Department of International Health, </a:t>
            </a:r>
          </a:p>
          <a:p>
            <a:pPr algn="l"/>
            <a:r>
              <a:rPr lang="da-DK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Immunology</a:t>
            </a:r>
            <a:r>
              <a:rPr lang="da-DK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da-DK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Microbiology</a:t>
            </a:r>
            <a:endParaRPr lang="da-DK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da-DK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da-DK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University</a:t>
            </a:r>
            <a:r>
              <a:rPr lang="da-DK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Copenhagen</a:t>
            </a:r>
            <a:endParaRPr lang="da-DK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11560" y="836712"/>
            <a:ext cx="7861096" cy="954107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GB" sz="28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nd</a:t>
            </a:r>
            <a:r>
              <a:rPr lang="en-GB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Kilimanjaro                          International PhD Symposium</a:t>
            </a:r>
            <a:endParaRPr lang="en-GB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8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5868144" y="620688"/>
            <a:ext cx="3270758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Problem analysis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10</a:t>
            </a:fld>
            <a:endParaRPr lang="da-DK"/>
          </a:p>
        </p:txBody>
      </p:sp>
      <p:pic>
        <p:nvPicPr>
          <p:cNvPr id="6" name="Picture 30" descr="SUND_bott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6053642"/>
            <a:ext cx="4896544" cy="6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/>
          <p:nvPr/>
        </p:nvPicPr>
        <p:blipFill>
          <a:blip r:embed="rId5"/>
          <a:stretch>
            <a:fillRect/>
          </a:stretch>
        </p:blipFill>
        <p:spPr>
          <a:xfrm rot="20707673">
            <a:off x="984380" y="1233462"/>
            <a:ext cx="4572635" cy="3429000"/>
          </a:xfrm>
          <a:prstGeom prst="rect">
            <a:avLst/>
          </a:prstGeom>
        </p:spPr>
      </p:pic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5300349" y="2045426"/>
            <a:ext cx="388778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a-DK" sz="2400" dirty="0" smtClean="0">
                <a:latin typeface="Verdana" pitchFamily="34" charset="0"/>
              </a:rPr>
              <a:t>Knowing the problem and potential factors</a:t>
            </a:r>
          </a:p>
          <a:p>
            <a:pPr>
              <a:spcBef>
                <a:spcPct val="50000"/>
              </a:spcBef>
            </a:pPr>
            <a:r>
              <a:rPr lang="da-DK" sz="2400" dirty="0" smtClean="0">
                <a:latin typeface="Verdana" pitchFamily="34" charset="0"/>
              </a:rPr>
              <a:t>- </a:t>
            </a:r>
            <a:r>
              <a:rPr lang="da-DK" sz="2400" dirty="0" err="1" smtClean="0">
                <a:latin typeface="Verdana" pitchFamily="34" charset="0"/>
              </a:rPr>
              <a:t>you</a:t>
            </a:r>
            <a:r>
              <a:rPr lang="da-DK" sz="2400" dirty="0" smtClean="0">
                <a:latin typeface="Verdana" pitchFamily="34" charset="0"/>
              </a:rPr>
              <a:t> </a:t>
            </a:r>
            <a:r>
              <a:rPr lang="da-DK" sz="2400" dirty="0" err="1" smtClean="0">
                <a:latin typeface="Verdana" pitchFamily="34" charset="0"/>
              </a:rPr>
              <a:t>will</a:t>
            </a:r>
            <a:r>
              <a:rPr lang="da-DK" sz="2400" dirty="0" smtClean="0">
                <a:latin typeface="Verdana" pitchFamily="34" charset="0"/>
              </a:rPr>
              <a:t> </a:t>
            </a:r>
            <a:r>
              <a:rPr lang="da-DK" sz="2400" dirty="0" err="1" smtClean="0">
                <a:latin typeface="Verdana" pitchFamily="34" charset="0"/>
              </a:rPr>
              <a:t>next</a:t>
            </a:r>
            <a:r>
              <a:rPr lang="da-DK" sz="2400" dirty="0" smtClean="0">
                <a:latin typeface="Verdana" pitchFamily="34" charset="0"/>
              </a:rPr>
              <a:t> </a:t>
            </a:r>
            <a:r>
              <a:rPr lang="da-DK" sz="2400" dirty="0" err="1" smtClean="0">
                <a:latin typeface="Verdana" pitchFamily="34" charset="0"/>
              </a:rPr>
              <a:t>translate</a:t>
            </a:r>
            <a:r>
              <a:rPr lang="da-DK" sz="2400" dirty="0" smtClean="0">
                <a:latin typeface="Verdana" pitchFamily="34" charset="0"/>
              </a:rPr>
              <a:t> problems </a:t>
            </a:r>
            <a:r>
              <a:rPr lang="da-DK" sz="2400" dirty="0" err="1" smtClean="0">
                <a:latin typeface="Verdana" pitchFamily="34" charset="0"/>
              </a:rPr>
              <a:t>into</a:t>
            </a:r>
            <a:r>
              <a:rPr lang="da-DK" sz="2400" dirty="0" smtClean="0">
                <a:latin typeface="Verdana" pitchFamily="34" charset="0"/>
              </a:rPr>
              <a:t> </a:t>
            </a:r>
            <a:r>
              <a:rPr lang="da-DK" sz="2400" dirty="0" err="1" smtClean="0">
                <a:latin typeface="Verdana" pitchFamily="34" charset="0"/>
              </a:rPr>
              <a:t>objectives</a:t>
            </a:r>
            <a:r>
              <a:rPr lang="da-DK" sz="2400" dirty="0" smtClean="0">
                <a:latin typeface="Verdana" pitchFamily="34" charset="0"/>
              </a:rPr>
              <a:t> for the </a:t>
            </a:r>
            <a:r>
              <a:rPr lang="da-DK" sz="2400" dirty="0" err="1" smtClean="0">
                <a:latin typeface="Verdana" pitchFamily="34" charset="0"/>
              </a:rPr>
              <a:t>project</a:t>
            </a:r>
            <a:endParaRPr lang="da-DK" sz="2400" dirty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da-DK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52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5868144" y="620688"/>
            <a:ext cx="3270758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Problem analysis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11</a:t>
            </a:fld>
            <a:endParaRPr lang="da-DK"/>
          </a:p>
        </p:txBody>
      </p:sp>
      <p:pic>
        <p:nvPicPr>
          <p:cNvPr id="6" name="Picture 30" descr="SUND_bot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053642"/>
            <a:ext cx="4896544" cy="6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852738"/>
            <a:ext cx="2590800" cy="1200150"/>
          </a:xfrm>
          <a:prstGeom prst="rect">
            <a:avLst/>
          </a:prstGeom>
          <a:solidFill>
            <a:srgbClr val="FF00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Increased  environmental health burden of water related diseases in Southern Africa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 rot="20801894">
            <a:off x="167448" y="678349"/>
            <a:ext cx="2053431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7940" dir="5400000" algn="ctr" rotWithShape="0">
              <a:srgbClr val="000000">
                <a:alpha val="31999"/>
              </a:srgbClr>
            </a:outerShdw>
          </a:effectLst>
          <a:extLst/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rgbClr val="FF0000"/>
                </a:solidFill>
                <a:latin typeface="Verdana" pitchFamily="34" charset="0"/>
                <a:ea typeface="+mn-ea"/>
              </a:rPr>
              <a:t> Example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81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>
            <a:stCxn id="99" idx="7"/>
          </p:cNvCxnSpPr>
          <p:nvPr/>
        </p:nvCxnSpPr>
        <p:spPr>
          <a:xfrm rot="16200000" flipV="1">
            <a:off x="8265320" y="1967706"/>
            <a:ext cx="1020762" cy="539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5795963" y="3933825"/>
            <a:ext cx="1800225" cy="11509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6840538" y="3970338"/>
            <a:ext cx="1081087" cy="5730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256213" y="3536950"/>
            <a:ext cx="2881312" cy="23764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779838" y="2276475"/>
            <a:ext cx="5400675" cy="22320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9" idx="0"/>
          </p:cNvCxnSpPr>
          <p:nvPr/>
        </p:nvCxnSpPr>
        <p:spPr>
          <a:xfrm rot="10800000" flipV="1">
            <a:off x="4967288" y="3941763"/>
            <a:ext cx="2673350" cy="1358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55875" y="1844675"/>
            <a:ext cx="1223963" cy="10080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418806" y="1637507"/>
            <a:ext cx="2016125" cy="5572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2268538" y="3213100"/>
            <a:ext cx="5003800" cy="3240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2520157" y="4617244"/>
            <a:ext cx="1871662" cy="6477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-216694" y="3393282"/>
            <a:ext cx="2881313" cy="6477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6480176" y="4329112"/>
            <a:ext cx="2952750" cy="7207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3779838" y="2420938"/>
            <a:ext cx="3744912" cy="19446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7" idx="1"/>
          </p:cNvCxnSpPr>
          <p:nvPr/>
        </p:nvCxnSpPr>
        <p:spPr>
          <a:xfrm>
            <a:off x="1727200" y="1700213"/>
            <a:ext cx="6003925" cy="3684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707607" y="2132806"/>
            <a:ext cx="1079500" cy="3603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3311525" y="728663"/>
            <a:ext cx="863600" cy="6477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2" idx="2"/>
            <a:endCxn id="81" idx="7"/>
          </p:cNvCxnSpPr>
          <p:nvPr/>
        </p:nvCxnSpPr>
        <p:spPr>
          <a:xfrm rot="10800000" flipV="1">
            <a:off x="1716088" y="3213100"/>
            <a:ext cx="5772150" cy="28035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292725" y="4076700"/>
            <a:ext cx="71438" cy="12239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-864393" y="2456656"/>
            <a:ext cx="3600450" cy="714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053556" y="4515644"/>
            <a:ext cx="1597025" cy="11509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 flipV="1">
            <a:off x="5795963" y="2276475"/>
            <a:ext cx="1584325" cy="8651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6" idx="6"/>
          </p:cNvCxnSpPr>
          <p:nvPr/>
        </p:nvCxnSpPr>
        <p:spPr>
          <a:xfrm flipV="1">
            <a:off x="5651500" y="6092825"/>
            <a:ext cx="360363" cy="215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7" idx="2"/>
            <a:endCxn id="76" idx="7"/>
          </p:cNvCxnSpPr>
          <p:nvPr/>
        </p:nvCxnSpPr>
        <p:spPr>
          <a:xfrm rot="10800000" flipV="1">
            <a:off x="3465513" y="5588000"/>
            <a:ext cx="4022725" cy="3730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8" idx="0"/>
            <a:endCxn id="62" idx="4"/>
          </p:cNvCxnSpPr>
          <p:nvPr/>
        </p:nvCxnSpPr>
        <p:spPr>
          <a:xfrm rot="5400000" flipH="1" flipV="1">
            <a:off x="5724525" y="4689475"/>
            <a:ext cx="194468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5580063" y="1412875"/>
            <a:ext cx="2016125" cy="14398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7092156" y="1340644"/>
            <a:ext cx="1152525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V="1">
            <a:off x="3707607" y="3213894"/>
            <a:ext cx="3744912" cy="172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23850" y="981075"/>
            <a:ext cx="1655763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Increased drought and water scarcity </a:t>
            </a:r>
          </a:p>
        </p:txBody>
      </p:sp>
      <p:sp>
        <p:nvSpPr>
          <p:cNvPr id="38" name="Oval 37"/>
          <p:cNvSpPr/>
          <p:nvPr/>
        </p:nvSpPr>
        <p:spPr>
          <a:xfrm>
            <a:off x="5867400" y="5661025"/>
            <a:ext cx="1657350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Poverty   </a:t>
            </a:r>
          </a:p>
        </p:txBody>
      </p:sp>
      <p:sp>
        <p:nvSpPr>
          <p:cNvPr id="39" name="Oval 38"/>
          <p:cNvSpPr/>
          <p:nvPr/>
        </p:nvSpPr>
        <p:spPr>
          <a:xfrm>
            <a:off x="3563938" y="115888"/>
            <a:ext cx="1655762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Increased rainfall </a:t>
            </a:r>
          </a:p>
        </p:txBody>
      </p:sp>
      <p:sp>
        <p:nvSpPr>
          <p:cNvPr id="40" name="Oval 39"/>
          <p:cNvSpPr/>
          <p:nvPr/>
        </p:nvSpPr>
        <p:spPr>
          <a:xfrm>
            <a:off x="1979613" y="1341438"/>
            <a:ext cx="1655762" cy="5746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Increased flooding </a:t>
            </a:r>
          </a:p>
        </p:txBody>
      </p:sp>
      <p:sp>
        <p:nvSpPr>
          <p:cNvPr id="41" name="Oval 40"/>
          <p:cNvSpPr/>
          <p:nvPr/>
        </p:nvSpPr>
        <p:spPr>
          <a:xfrm>
            <a:off x="468313" y="115888"/>
            <a:ext cx="1655762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Climate change/variability</a:t>
            </a:r>
          </a:p>
        </p:txBody>
      </p:sp>
      <p:sp>
        <p:nvSpPr>
          <p:cNvPr id="42" name="Oval 41"/>
          <p:cNvSpPr/>
          <p:nvPr/>
        </p:nvSpPr>
        <p:spPr>
          <a:xfrm>
            <a:off x="2268538" y="549275"/>
            <a:ext cx="1655762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Increased temperatures</a:t>
            </a:r>
          </a:p>
        </p:txBody>
      </p:sp>
      <p:sp>
        <p:nvSpPr>
          <p:cNvPr id="43" name="Oval 42"/>
          <p:cNvSpPr/>
          <p:nvPr/>
        </p:nvSpPr>
        <p:spPr>
          <a:xfrm>
            <a:off x="3924300" y="1196975"/>
            <a:ext cx="1655763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Increased vector-breeding potential </a:t>
            </a:r>
          </a:p>
        </p:txBody>
      </p:sp>
      <p:sp>
        <p:nvSpPr>
          <p:cNvPr id="44" name="Oval 43"/>
          <p:cNvSpPr/>
          <p:nvPr/>
        </p:nvSpPr>
        <p:spPr>
          <a:xfrm>
            <a:off x="5724525" y="1196975"/>
            <a:ext cx="1655763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Insufficient training of health work force   </a:t>
            </a:r>
          </a:p>
        </p:txBody>
      </p:sp>
      <p:sp>
        <p:nvSpPr>
          <p:cNvPr id="45" name="Oval 44"/>
          <p:cNvSpPr/>
          <p:nvPr/>
        </p:nvSpPr>
        <p:spPr>
          <a:xfrm>
            <a:off x="7235825" y="1844675"/>
            <a:ext cx="1657350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 Unstable drug delivery  </a:t>
            </a:r>
          </a:p>
        </p:txBody>
      </p:sp>
      <p:sp>
        <p:nvSpPr>
          <p:cNvPr id="46" name="Oval 45"/>
          <p:cNvSpPr/>
          <p:nvPr/>
        </p:nvSpPr>
        <p:spPr>
          <a:xfrm>
            <a:off x="3995738" y="6021388"/>
            <a:ext cx="1655762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  Economic decline</a:t>
            </a:r>
          </a:p>
        </p:txBody>
      </p:sp>
      <p:sp>
        <p:nvSpPr>
          <p:cNvPr id="47" name="Oval 46"/>
          <p:cNvSpPr/>
          <p:nvPr/>
        </p:nvSpPr>
        <p:spPr>
          <a:xfrm>
            <a:off x="395288" y="1773238"/>
            <a:ext cx="1655762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  Increased environmental  pollution</a:t>
            </a:r>
          </a:p>
        </p:txBody>
      </p:sp>
      <p:sp>
        <p:nvSpPr>
          <p:cNvPr id="48" name="Oval 47"/>
          <p:cNvSpPr/>
          <p:nvPr/>
        </p:nvSpPr>
        <p:spPr>
          <a:xfrm>
            <a:off x="5292725" y="404813"/>
            <a:ext cx="1655763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Poor accessibility to health services  </a:t>
            </a:r>
          </a:p>
        </p:txBody>
      </p:sp>
      <p:sp>
        <p:nvSpPr>
          <p:cNvPr id="49" name="Oval 48"/>
          <p:cNvSpPr/>
          <p:nvPr/>
        </p:nvSpPr>
        <p:spPr>
          <a:xfrm>
            <a:off x="7092950" y="188913"/>
            <a:ext cx="1655763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Inadequate health infrastructure  and capacity  </a:t>
            </a:r>
          </a:p>
        </p:txBody>
      </p:sp>
      <p:sp>
        <p:nvSpPr>
          <p:cNvPr id="50" name="Oval 49"/>
          <p:cNvSpPr/>
          <p:nvPr/>
        </p:nvSpPr>
        <p:spPr>
          <a:xfrm>
            <a:off x="3203575" y="1844675"/>
            <a:ext cx="1655763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Insufficient sanitation facilities </a:t>
            </a:r>
          </a:p>
        </p:txBody>
      </p:sp>
      <p:sp>
        <p:nvSpPr>
          <p:cNvPr id="51" name="Oval 50"/>
          <p:cNvSpPr/>
          <p:nvPr/>
        </p:nvSpPr>
        <p:spPr>
          <a:xfrm>
            <a:off x="3924300" y="4508500"/>
            <a:ext cx="1655763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Poor waste disposal systems  </a:t>
            </a:r>
          </a:p>
        </p:txBody>
      </p:sp>
      <p:sp>
        <p:nvSpPr>
          <p:cNvPr id="52" name="Oval 51"/>
          <p:cNvSpPr/>
          <p:nvPr/>
        </p:nvSpPr>
        <p:spPr>
          <a:xfrm>
            <a:off x="7488238" y="2924175"/>
            <a:ext cx="1655762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Poor governance  </a:t>
            </a:r>
          </a:p>
        </p:txBody>
      </p:sp>
      <p:sp>
        <p:nvSpPr>
          <p:cNvPr id="53" name="Oval 52"/>
          <p:cNvSpPr/>
          <p:nvPr/>
        </p:nvSpPr>
        <p:spPr>
          <a:xfrm>
            <a:off x="7488238" y="981075"/>
            <a:ext cx="1655762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Low disaster preparedness  </a:t>
            </a:r>
          </a:p>
        </p:txBody>
      </p:sp>
      <p:sp>
        <p:nvSpPr>
          <p:cNvPr id="54" name="Oval 53"/>
          <p:cNvSpPr/>
          <p:nvPr/>
        </p:nvSpPr>
        <p:spPr>
          <a:xfrm>
            <a:off x="6011863" y="2420938"/>
            <a:ext cx="1655762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Weak health education  </a:t>
            </a:r>
          </a:p>
        </p:txBody>
      </p:sp>
      <p:sp>
        <p:nvSpPr>
          <p:cNvPr id="55" name="Oval 54"/>
          <p:cNvSpPr/>
          <p:nvPr/>
        </p:nvSpPr>
        <p:spPr>
          <a:xfrm>
            <a:off x="395288" y="4292600"/>
            <a:ext cx="1655762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Degradation of biodiversity  </a:t>
            </a:r>
          </a:p>
        </p:txBody>
      </p:sp>
      <p:sp>
        <p:nvSpPr>
          <p:cNvPr id="56" name="Oval 55"/>
          <p:cNvSpPr/>
          <p:nvPr/>
        </p:nvSpPr>
        <p:spPr>
          <a:xfrm>
            <a:off x="971550" y="2708275"/>
            <a:ext cx="1655763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Contamination of drinking water  </a:t>
            </a:r>
          </a:p>
        </p:txBody>
      </p:sp>
      <p:sp>
        <p:nvSpPr>
          <p:cNvPr id="57" name="Oval 56"/>
          <p:cNvSpPr/>
          <p:nvPr/>
        </p:nvSpPr>
        <p:spPr>
          <a:xfrm>
            <a:off x="1258888" y="3429000"/>
            <a:ext cx="1657350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Loss of medicinal plants</a:t>
            </a:r>
          </a:p>
        </p:txBody>
      </p:sp>
      <p:sp>
        <p:nvSpPr>
          <p:cNvPr id="58" name="Oval 57"/>
          <p:cNvSpPr/>
          <p:nvPr/>
        </p:nvSpPr>
        <p:spPr>
          <a:xfrm>
            <a:off x="2195513" y="4868863"/>
            <a:ext cx="1655762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Excessive use of agro-chemicals  </a:t>
            </a:r>
          </a:p>
        </p:txBody>
      </p:sp>
      <p:sp>
        <p:nvSpPr>
          <p:cNvPr id="59" name="Oval 58"/>
          <p:cNvSpPr/>
          <p:nvPr/>
        </p:nvSpPr>
        <p:spPr>
          <a:xfrm>
            <a:off x="7451725" y="4076700"/>
            <a:ext cx="1657350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Inappropriate cultural  beliefs and practices  </a:t>
            </a:r>
          </a:p>
        </p:txBody>
      </p:sp>
      <p:sp>
        <p:nvSpPr>
          <p:cNvPr id="60" name="Oval 59"/>
          <p:cNvSpPr/>
          <p:nvPr/>
        </p:nvSpPr>
        <p:spPr>
          <a:xfrm>
            <a:off x="5003800" y="1844675"/>
            <a:ext cx="1655763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Poor drainage systems  </a:t>
            </a:r>
          </a:p>
        </p:txBody>
      </p:sp>
      <p:sp>
        <p:nvSpPr>
          <p:cNvPr id="61" name="Oval 60"/>
          <p:cNvSpPr/>
          <p:nvPr/>
        </p:nvSpPr>
        <p:spPr>
          <a:xfrm>
            <a:off x="7235825" y="6092825"/>
            <a:ext cx="1657350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Weak policies  </a:t>
            </a:r>
          </a:p>
        </p:txBody>
      </p:sp>
      <p:sp>
        <p:nvSpPr>
          <p:cNvPr id="62" name="Oval 61"/>
          <p:cNvSpPr/>
          <p:nvPr/>
        </p:nvSpPr>
        <p:spPr>
          <a:xfrm>
            <a:off x="5867400" y="3141663"/>
            <a:ext cx="1657350" cy="5746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High illiteracy  </a:t>
            </a:r>
          </a:p>
        </p:txBody>
      </p:sp>
      <p:sp>
        <p:nvSpPr>
          <p:cNvPr id="63" name="Oval 62"/>
          <p:cNvSpPr/>
          <p:nvPr/>
        </p:nvSpPr>
        <p:spPr>
          <a:xfrm>
            <a:off x="2051050" y="4149725"/>
            <a:ext cx="1657350" cy="5746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Decreased air quality </a:t>
            </a:r>
          </a:p>
        </p:txBody>
      </p:sp>
      <p:cxnSp>
        <p:nvCxnSpPr>
          <p:cNvPr id="64" name="Straight Arrow Connector 63"/>
          <p:cNvCxnSpPr>
            <a:endCxn id="39" idx="2"/>
          </p:cNvCxnSpPr>
          <p:nvPr/>
        </p:nvCxnSpPr>
        <p:spPr>
          <a:xfrm>
            <a:off x="2124075" y="333375"/>
            <a:ext cx="1439863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763713" y="620713"/>
            <a:ext cx="576262" cy="1444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1" idx="3"/>
            <a:endCxn id="37" idx="1"/>
          </p:cNvCxnSpPr>
          <p:nvPr/>
        </p:nvCxnSpPr>
        <p:spPr>
          <a:xfrm rot="5400000">
            <a:off x="409576" y="765175"/>
            <a:ext cx="457200" cy="1428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4202113" y="917575"/>
            <a:ext cx="504825" cy="539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50" idx="2"/>
          </p:cNvCxnSpPr>
          <p:nvPr/>
        </p:nvCxnSpPr>
        <p:spPr>
          <a:xfrm>
            <a:off x="2825750" y="1916113"/>
            <a:ext cx="377825" cy="2174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56" idx="1"/>
          </p:cNvCxnSpPr>
          <p:nvPr/>
        </p:nvCxnSpPr>
        <p:spPr>
          <a:xfrm rot="16200000" flipH="1">
            <a:off x="906463" y="2486025"/>
            <a:ext cx="444500" cy="1714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2555875" y="3068638"/>
            <a:ext cx="720725" cy="215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5" idx="0"/>
            <a:endCxn id="57" idx="3"/>
          </p:cNvCxnSpPr>
          <p:nvPr/>
        </p:nvCxnSpPr>
        <p:spPr>
          <a:xfrm rot="5400000" flipH="1" flipV="1">
            <a:off x="1177131" y="3967957"/>
            <a:ext cx="371475" cy="2778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2771775" y="3429000"/>
            <a:ext cx="504825" cy="1444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>
            <a:off x="6948487" y="692151"/>
            <a:ext cx="576263" cy="5762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1619250" y="1484313"/>
            <a:ext cx="1873250" cy="13684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1979613" y="2205038"/>
            <a:ext cx="1296987" cy="7921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2051050" y="5876925"/>
            <a:ext cx="1657350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Poor nutritional status  </a:t>
            </a:r>
          </a:p>
        </p:txBody>
      </p:sp>
      <p:sp>
        <p:nvSpPr>
          <p:cNvPr id="77" name="Oval 76"/>
          <p:cNvSpPr/>
          <p:nvPr/>
        </p:nvSpPr>
        <p:spPr>
          <a:xfrm>
            <a:off x="7488238" y="5300663"/>
            <a:ext cx="1655762" cy="5746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Increased food shortages  </a:t>
            </a:r>
          </a:p>
        </p:txBody>
      </p:sp>
      <p:sp>
        <p:nvSpPr>
          <p:cNvPr id="78" name="Oval 77"/>
          <p:cNvSpPr/>
          <p:nvPr/>
        </p:nvSpPr>
        <p:spPr>
          <a:xfrm>
            <a:off x="5724525" y="4437063"/>
            <a:ext cx="1727200" cy="647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Lack of prior community consultations/involvement  </a:t>
            </a:r>
          </a:p>
        </p:txBody>
      </p:sp>
      <p:sp>
        <p:nvSpPr>
          <p:cNvPr id="79" name="Oval 78"/>
          <p:cNvSpPr/>
          <p:nvPr/>
        </p:nvSpPr>
        <p:spPr>
          <a:xfrm>
            <a:off x="4140200" y="5300663"/>
            <a:ext cx="1655763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Poor immune status  </a:t>
            </a:r>
          </a:p>
        </p:txBody>
      </p:sp>
      <p:sp>
        <p:nvSpPr>
          <p:cNvPr id="80" name="Oval 79"/>
          <p:cNvSpPr/>
          <p:nvPr/>
        </p:nvSpPr>
        <p:spPr>
          <a:xfrm>
            <a:off x="395288" y="5157788"/>
            <a:ext cx="1655762" cy="5746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Haphazard industrial development  </a:t>
            </a:r>
          </a:p>
        </p:txBody>
      </p:sp>
      <p:sp>
        <p:nvSpPr>
          <p:cNvPr id="81" name="Oval 80"/>
          <p:cNvSpPr/>
          <p:nvPr/>
        </p:nvSpPr>
        <p:spPr>
          <a:xfrm>
            <a:off x="179388" y="5903913"/>
            <a:ext cx="1800225" cy="7651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Unreliable environmental impact assessments  </a:t>
            </a:r>
          </a:p>
        </p:txBody>
      </p:sp>
      <p:cxnSp>
        <p:nvCxnSpPr>
          <p:cNvPr id="82" name="Straight Arrow Connector 81"/>
          <p:cNvCxnSpPr>
            <a:stCxn id="49" idx="5"/>
            <a:endCxn id="53" idx="0"/>
          </p:cNvCxnSpPr>
          <p:nvPr/>
        </p:nvCxnSpPr>
        <p:spPr>
          <a:xfrm rot="5400000">
            <a:off x="8260556" y="735807"/>
            <a:ext cx="300037" cy="190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1" idx="1"/>
          </p:cNvCxnSpPr>
          <p:nvPr/>
        </p:nvCxnSpPr>
        <p:spPr>
          <a:xfrm rot="5400000" flipH="1" flipV="1">
            <a:off x="336550" y="5695951"/>
            <a:ext cx="427037" cy="2143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8" idx="7"/>
          </p:cNvCxnSpPr>
          <p:nvPr/>
        </p:nvCxnSpPr>
        <p:spPr>
          <a:xfrm rot="5400000" flipH="1" flipV="1">
            <a:off x="3328194" y="4285457"/>
            <a:ext cx="947737" cy="3873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4" idx="2"/>
          </p:cNvCxnSpPr>
          <p:nvPr/>
        </p:nvCxnSpPr>
        <p:spPr>
          <a:xfrm rot="10800000">
            <a:off x="4356100" y="2420938"/>
            <a:ext cx="1655763" cy="2873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5400000" flipH="1" flipV="1">
            <a:off x="2874169" y="3758407"/>
            <a:ext cx="444500" cy="3603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1763713" y="4652963"/>
            <a:ext cx="647700" cy="5889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6200000" flipH="1">
            <a:off x="6480175" y="2097088"/>
            <a:ext cx="6477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9" idx="2"/>
          </p:cNvCxnSpPr>
          <p:nvPr/>
        </p:nvCxnSpPr>
        <p:spPr>
          <a:xfrm rot="10800000" flipV="1">
            <a:off x="6804025" y="476250"/>
            <a:ext cx="288925" cy="730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42" idx="3"/>
            <a:endCxn id="37" idx="6"/>
          </p:cNvCxnSpPr>
          <p:nvPr/>
        </p:nvCxnSpPr>
        <p:spPr>
          <a:xfrm rot="5400000">
            <a:off x="2130426" y="889000"/>
            <a:ext cx="228600" cy="5302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7488238" y="3500438"/>
            <a:ext cx="1655762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Gender imbalances  </a:t>
            </a:r>
          </a:p>
        </p:txBody>
      </p:sp>
      <p:cxnSp>
        <p:nvCxnSpPr>
          <p:cNvPr id="92" name="Straight Arrow Connector 91"/>
          <p:cNvCxnSpPr>
            <a:endCxn id="76" idx="6"/>
          </p:cNvCxnSpPr>
          <p:nvPr/>
        </p:nvCxnSpPr>
        <p:spPr>
          <a:xfrm rot="10800000">
            <a:off x="3708400" y="6165850"/>
            <a:ext cx="287338" cy="1428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79" idx="2"/>
          </p:cNvCxnSpPr>
          <p:nvPr/>
        </p:nvCxnSpPr>
        <p:spPr>
          <a:xfrm flipV="1">
            <a:off x="3348038" y="5589588"/>
            <a:ext cx="792162" cy="3603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62" idx="3"/>
          </p:cNvCxnSpPr>
          <p:nvPr/>
        </p:nvCxnSpPr>
        <p:spPr>
          <a:xfrm rot="16200000" flipH="1">
            <a:off x="5803106" y="3939382"/>
            <a:ext cx="804863" cy="190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60" idx="0"/>
          </p:cNvCxnSpPr>
          <p:nvPr/>
        </p:nvCxnSpPr>
        <p:spPr>
          <a:xfrm rot="16200000" flipV="1">
            <a:off x="5490369" y="1502569"/>
            <a:ext cx="287337" cy="3968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1" idx="2"/>
          </p:cNvCxnSpPr>
          <p:nvPr/>
        </p:nvCxnSpPr>
        <p:spPr>
          <a:xfrm rot="10800000">
            <a:off x="7092950" y="3644900"/>
            <a:ext cx="395288" cy="1444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1476375" y="4005263"/>
            <a:ext cx="1800225" cy="2873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7524750" y="4652963"/>
            <a:ext cx="1655763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Poor knowledge on hygiene </a:t>
            </a:r>
          </a:p>
        </p:txBody>
      </p:sp>
      <p:sp>
        <p:nvSpPr>
          <p:cNvPr id="99" name="Oval 98"/>
          <p:cNvSpPr/>
          <p:nvPr/>
        </p:nvSpPr>
        <p:spPr>
          <a:xfrm>
            <a:off x="7388225" y="2420938"/>
            <a:ext cx="1657350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 Weak legislation and enforcement  </a:t>
            </a:r>
          </a:p>
        </p:txBody>
      </p:sp>
      <p:cxnSp>
        <p:nvCxnSpPr>
          <p:cNvPr id="100" name="Straight Arrow Connector 99"/>
          <p:cNvCxnSpPr>
            <a:stCxn id="52" idx="2"/>
            <a:endCxn id="99" idx="3"/>
          </p:cNvCxnSpPr>
          <p:nvPr/>
        </p:nvCxnSpPr>
        <p:spPr>
          <a:xfrm rot="10800000" flipH="1">
            <a:off x="7488238" y="2913063"/>
            <a:ext cx="142875" cy="3000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276600" y="2852738"/>
            <a:ext cx="2590800" cy="1200150"/>
          </a:xfrm>
          <a:prstGeom prst="rect">
            <a:avLst/>
          </a:prstGeom>
          <a:solidFill>
            <a:srgbClr val="FF00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Increased  environmental health burden of water related diseases in Southern Africa</a:t>
            </a:r>
          </a:p>
        </p:txBody>
      </p:sp>
    </p:spTree>
    <p:extLst>
      <p:ext uri="{BB962C8B-B14F-4D97-AF65-F5344CB8AC3E}">
        <p14:creationId xmlns:p14="http://schemas.microsoft.com/office/powerpoint/2010/main" val="3110423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91" grpId="0" animBg="1"/>
      <p:bldP spid="98" grpId="0" animBg="1"/>
      <p:bldP spid="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6012160" y="980728"/>
            <a:ext cx="3126742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Categories (1)</a:t>
            </a:r>
            <a:endParaRPr lang="en-GB" sz="2000" b="0" baseline="-25000" dirty="0">
              <a:latin typeface="Verdana" pitchFamily="34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5868144" y="620688"/>
            <a:ext cx="3270758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Problem analysis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Climate change/variability</a:t>
            </a:r>
          </a:p>
          <a:p>
            <a:pPr>
              <a:defRPr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Increased temperatures</a:t>
            </a:r>
          </a:p>
          <a:p>
            <a:pPr>
              <a:defRPr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Increased rainfall</a:t>
            </a:r>
          </a:p>
          <a:p>
            <a:pPr>
              <a:defRPr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Increased flooding</a:t>
            </a:r>
          </a:p>
          <a:p>
            <a:pPr>
              <a:buFont typeface="Arial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Environmental</a:t>
            </a:r>
          </a:p>
          <a:p>
            <a:pPr>
              <a:defRPr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Degradation of biodiversity</a:t>
            </a:r>
          </a:p>
          <a:p>
            <a:pPr>
              <a:defRPr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Loss of medicinal plants</a:t>
            </a:r>
          </a:p>
          <a:p>
            <a:pPr>
              <a:defRPr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Insufficient sanitation facilities</a:t>
            </a:r>
          </a:p>
          <a:p>
            <a:pPr>
              <a:defRPr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Decreased air quality</a:t>
            </a:r>
          </a:p>
          <a:p>
            <a:pPr>
              <a:defRPr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Increased vector breeding potential </a:t>
            </a:r>
          </a:p>
          <a:p>
            <a:pPr>
              <a:defRPr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Increased environmental pollution</a:t>
            </a:r>
          </a:p>
          <a:p>
            <a:pPr>
              <a:defRPr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Poor drainage systems</a:t>
            </a:r>
          </a:p>
          <a:p>
            <a:pPr>
              <a:defRPr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Excessive use of agrochemicals</a:t>
            </a:r>
          </a:p>
          <a:p>
            <a:pPr>
              <a:defRPr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Contamination of drinking water</a:t>
            </a:r>
          </a:p>
        </p:txBody>
      </p:sp>
      <p:pic>
        <p:nvPicPr>
          <p:cNvPr id="5" name="Picture 30" descr="SUND_bot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053642"/>
            <a:ext cx="4896544" cy="6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28184" y="2948751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Re-grouping factors into broad categories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0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012160" y="980728"/>
            <a:ext cx="3126742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Categories (2)</a:t>
            </a:r>
            <a:endParaRPr lang="en-GB" sz="2000" b="0" baseline="-25000" dirty="0">
              <a:latin typeface="Verdana" pitchFamily="34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5868144" y="620688"/>
            <a:ext cx="3270758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Problem analysis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Governance/institutional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Haphazard industrial development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Unreliable environmental impact assessments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Inadequate health infrastructure and capacity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Insufficient raining of health workforce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Weak health education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Poor accessibility to health services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Weak policies (health, water, environment)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Weak waste disposal systems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Unstable drug delivery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Low disaster preparedness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Lack of prior consultations/involvement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Weak legislation and enforcement</a:t>
            </a:r>
          </a:p>
          <a:p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30" descr="SUND_bot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053642"/>
            <a:ext cx="4896544" cy="6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37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012160" y="980728"/>
            <a:ext cx="3126742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Categories (3)</a:t>
            </a:r>
            <a:endParaRPr lang="en-GB" sz="2000" b="0" baseline="-25000" dirty="0">
              <a:latin typeface="Verdana" pitchFamily="34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5868144" y="620688"/>
            <a:ext cx="3270758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Problem analysis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Socio-economic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Poverty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High illiteracy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Gender imbalance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Increased food shortages</a:t>
            </a:r>
          </a:p>
          <a:p>
            <a:pPr marL="0" indent="0">
              <a:buNone/>
            </a:pP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Biological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Poor immune status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Poor nutritional status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Behavioral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Inappropriate cultural beliefs and practices</a:t>
            </a: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Poor knowledge on hygiene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behaviour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30" descr="SUND_bot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053642"/>
            <a:ext cx="4896544" cy="6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Straight Arrow Connector 93"/>
          <p:cNvCxnSpPr/>
          <p:nvPr/>
        </p:nvCxnSpPr>
        <p:spPr>
          <a:xfrm>
            <a:off x="2627313" y="3357563"/>
            <a:ext cx="1584325" cy="12239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" idx="3"/>
          </p:cNvCxnSpPr>
          <p:nvPr/>
        </p:nvCxnSpPr>
        <p:spPr>
          <a:xfrm rot="5400000">
            <a:off x="2202656" y="1969294"/>
            <a:ext cx="1020763" cy="746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3" idx="2"/>
            <a:endCxn id="13" idx="6"/>
          </p:cNvCxnSpPr>
          <p:nvPr/>
        </p:nvCxnSpPr>
        <p:spPr>
          <a:xfrm rot="10800000">
            <a:off x="2195513" y="3500438"/>
            <a:ext cx="3816350" cy="2889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3311525" y="2600325"/>
            <a:ext cx="1584325" cy="730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Content Placeholder 2"/>
          <p:cNvSpPr>
            <a:spLocks noGrp="1"/>
          </p:cNvSpPr>
          <p:nvPr>
            <p:ph idx="1"/>
          </p:nvPr>
        </p:nvSpPr>
        <p:spPr>
          <a:xfrm>
            <a:off x="428625" y="1268413"/>
            <a:ext cx="8258175" cy="5446712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5003800" y="2205038"/>
            <a:ext cx="1655763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Inadequate health infrastructure  and capacity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600" y="5397500"/>
            <a:ext cx="2590800" cy="1200150"/>
          </a:xfrm>
          <a:prstGeom prst="rect">
            <a:avLst/>
          </a:prstGeom>
          <a:solidFill>
            <a:srgbClr val="FF00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+mn-lt"/>
              </a:rPr>
              <a:t>Increased environmental health burden of water related diseases in Southern Africa</a:t>
            </a:r>
          </a:p>
        </p:txBody>
      </p:sp>
      <p:sp>
        <p:nvSpPr>
          <p:cNvPr id="6" name="Oval 5"/>
          <p:cNvSpPr/>
          <p:nvPr/>
        </p:nvSpPr>
        <p:spPr>
          <a:xfrm>
            <a:off x="2843213" y="3357563"/>
            <a:ext cx="1655762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Increased vector-breeding potential </a:t>
            </a:r>
          </a:p>
        </p:txBody>
      </p:sp>
      <p:sp>
        <p:nvSpPr>
          <p:cNvPr id="7" name="Oval 6"/>
          <p:cNvSpPr/>
          <p:nvPr/>
        </p:nvSpPr>
        <p:spPr>
          <a:xfrm>
            <a:off x="2843213" y="1341438"/>
            <a:ext cx="1655762" cy="576262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Climate change/variability</a:t>
            </a:r>
          </a:p>
        </p:txBody>
      </p:sp>
      <p:sp>
        <p:nvSpPr>
          <p:cNvPr id="11" name="Oval 10"/>
          <p:cNvSpPr/>
          <p:nvPr/>
        </p:nvSpPr>
        <p:spPr>
          <a:xfrm>
            <a:off x="6948488" y="1484313"/>
            <a:ext cx="1657350" cy="576262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Poverty/socio-economy   </a:t>
            </a:r>
          </a:p>
        </p:txBody>
      </p:sp>
      <p:sp>
        <p:nvSpPr>
          <p:cNvPr id="12" name="Oval 11"/>
          <p:cNvSpPr/>
          <p:nvPr/>
        </p:nvSpPr>
        <p:spPr>
          <a:xfrm>
            <a:off x="4932363" y="1341438"/>
            <a:ext cx="1655762" cy="576262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Poor governance  </a:t>
            </a:r>
          </a:p>
        </p:txBody>
      </p:sp>
      <p:sp>
        <p:nvSpPr>
          <p:cNvPr id="13" name="Oval 12"/>
          <p:cNvSpPr/>
          <p:nvPr/>
        </p:nvSpPr>
        <p:spPr>
          <a:xfrm>
            <a:off x="539750" y="3213100"/>
            <a:ext cx="1655763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Contamination of water  </a:t>
            </a:r>
          </a:p>
        </p:txBody>
      </p:sp>
      <p:cxnSp>
        <p:nvCxnSpPr>
          <p:cNvPr id="15" name="Straight Arrow Connector 14"/>
          <p:cNvCxnSpPr>
            <a:stCxn id="7" idx="4"/>
          </p:cNvCxnSpPr>
          <p:nvPr/>
        </p:nvCxnSpPr>
        <p:spPr>
          <a:xfrm rot="5400000">
            <a:off x="3438525" y="2043113"/>
            <a:ext cx="358775" cy="1079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39750" y="1628775"/>
            <a:ext cx="1655763" cy="574675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Rural and urban development  </a:t>
            </a:r>
          </a:p>
        </p:txBody>
      </p:sp>
      <p:sp>
        <p:nvSpPr>
          <p:cNvPr id="17" name="Oval 16"/>
          <p:cNvSpPr/>
          <p:nvPr/>
        </p:nvSpPr>
        <p:spPr>
          <a:xfrm>
            <a:off x="2484438" y="2205038"/>
            <a:ext cx="1655762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Environmental degradation and pollution</a:t>
            </a:r>
          </a:p>
        </p:txBody>
      </p:sp>
      <p:cxnSp>
        <p:nvCxnSpPr>
          <p:cNvPr id="19" name="Straight Arrow Connector 18"/>
          <p:cNvCxnSpPr>
            <a:stCxn id="12" idx="4"/>
            <a:endCxn id="4" idx="0"/>
          </p:cNvCxnSpPr>
          <p:nvPr/>
        </p:nvCxnSpPr>
        <p:spPr>
          <a:xfrm rot="16200000" flipH="1">
            <a:off x="5652294" y="2024856"/>
            <a:ext cx="287338" cy="730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7" idx="2"/>
          </p:cNvCxnSpPr>
          <p:nvPr/>
        </p:nvCxnSpPr>
        <p:spPr>
          <a:xfrm rot="16200000" flipH="1">
            <a:off x="2051844" y="2059781"/>
            <a:ext cx="431800" cy="4333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33" idx="7"/>
          </p:cNvCxnSpPr>
          <p:nvPr/>
        </p:nvCxnSpPr>
        <p:spPr>
          <a:xfrm rot="5400000">
            <a:off x="7000875" y="2486025"/>
            <a:ext cx="1525588" cy="6746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5"/>
            <a:endCxn id="43" idx="1"/>
          </p:cNvCxnSpPr>
          <p:nvPr/>
        </p:nvCxnSpPr>
        <p:spPr>
          <a:xfrm rot="16200000" flipH="1">
            <a:off x="2507456" y="3150394"/>
            <a:ext cx="898525" cy="20081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31" idx="0"/>
          </p:cNvCxnSpPr>
          <p:nvPr/>
        </p:nvCxnSpPr>
        <p:spPr>
          <a:xfrm rot="10800000" flipV="1">
            <a:off x="6696075" y="2060575"/>
            <a:ext cx="865188" cy="7921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4"/>
            <a:endCxn id="13" idx="0"/>
          </p:cNvCxnSpPr>
          <p:nvPr/>
        </p:nvCxnSpPr>
        <p:spPr>
          <a:xfrm rot="16200000" flipH="1">
            <a:off x="862013" y="2708275"/>
            <a:ext cx="100965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867400" y="2852738"/>
            <a:ext cx="1657350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Poor immune and nutritional  status </a:t>
            </a:r>
          </a:p>
        </p:txBody>
      </p:sp>
      <p:sp>
        <p:nvSpPr>
          <p:cNvPr id="33" name="Oval 32"/>
          <p:cNvSpPr/>
          <p:nvPr/>
        </p:nvSpPr>
        <p:spPr>
          <a:xfrm>
            <a:off x="6011863" y="3500438"/>
            <a:ext cx="1657350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Poor sanitation and hygiene</a:t>
            </a:r>
          </a:p>
        </p:txBody>
      </p:sp>
      <p:sp>
        <p:nvSpPr>
          <p:cNvPr id="35" name="Oval 34"/>
          <p:cNvSpPr/>
          <p:nvPr/>
        </p:nvSpPr>
        <p:spPr>
          <a:xfrm>
            <a:off x="6659563" y="4221163"/>
            <a:ext cx="1657350" cy="5762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Lack of community awareness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rot="5400000">
            <a:off x="6960394" y="2767807"/>
            <a:ext cx="2376487" cy="6731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3708400" y="4508500"/>
            <a:ext cx="1728788" cy="6492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Vulnerable communities</a:t>
            </a:r>
          </a:p>
        </p:txBody>
      </p:sp>
      <p:cxnSp>
        <p:nvCxnSpPr>
          <p:cNvPr id="44" name="Straight Arrow Connector 43"/>
          <p:cNvCxnSpPr>
            <a:stCxn id="35" idx="2"/>
          </p:cNvCxnSpPr>
          <p:nvPr/>
        </p:nvCxnSpPr>
        <p:spPr>
          <a:xfrm rot="10800000" flipV="1">
            <a:off x="5364163" y="4508500"/>
            <a:ext cx="1295400" cy="2762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4751387" y="3465513"/>
            <a:ext cx="1368425" cy="863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5219700" y="3933825"/>
            <a:ext cx="865188" cy="7191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6200000" flipV="1">
            <a:off x="3857625" y="3938588"/>
            <a:ext cx="598487" cy="5413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H="1">
            <a:off x="4067969" y="3933031"/>
            <a:ext cx="647700" cy="5032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4302919" y="5282407"/>
            <a:ext cx="287337" cy="381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4175919" y="3320256"/>
            <a:ext cx="1800225" cy="5762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3851275" y="2781300"/>
            <a:ext cx="1655763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Water scarcity</a:t>
            </a:r>
          </a:p>
        </p:txBody>
      </p:sp>
      <p:cxnSp>
        <p:nvCxnSpPr>
          <p:cNvPr id="77" name="Straight Arrow Connector 76"/>
          <p:cNvCxnSpPr>
            <a:stCxn id="7" idx="5"/>
            <a:endCxn id="74" idx="0"/>
          </p:cNvCxnSpPr>
          <p:nvPr/>
        </p:nvCxnSpPr>
        <p:spPr>
          <a:xfrm rot="16200000" flipH="1">
            <a:off x="3994150" y="2095500"/>
            <a:ext cx="949325" cy="4222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435600" y="3141663"/>
            <a:ext cx="720725" cy="5032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16200000" flipH="1">
            <a:off x="4068763" y="3860800"/>
            <a:ext cx="1150937" cy="1444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1835150" y="2781300"/>
            <a:ext cx="1655763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Flooding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3419475" y="3213100"/>
            <a:ext cx="2592388" cy="431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5759450" y="548680"/>
            <a:ext cx="3379452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Conceptual framework</a:t>
            </a:r>
            <a:endParaRPr lang="en-GB" sz="2000" b="0" baseline="-25000" dirty="0">
              <a:latin typeface="Verdana" pitchFamily="34" charset="0"/>
            </a:endParaRPr>
          </a:p>
        </p:txBody>
      </p:sp>
      <p:pic>
        <p:nvPicPr>
          <p:cNvPr id="47" name="Picture 30" descr="SUND_bot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053642"/>
            <a:ext cx="4896544" cy="6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81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012160" y="580618"/>
            <a:ext cx="3126742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Problem analysis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67544" y="1627584"/>
            <a:ext cx="8229600" cy="21614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Finally !</a:t>
            </a:r>
          </a:p>
          <a:p>
            <a:pPr marL="0" indent="0" algn="ctr">
              <a:buNone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Decide on scope and final research focus</a:t>
            </a:r>
          </a:p>
        </p:txBody>
      </p:sp>
      <p:pic>
        <p:nvPicPr>
          <p:cNvPr id="5" name="Picture 30" descr="SUND_bot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053642"/>
            <a:ext cx="4896544" cy="6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21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18</a:t>
            </a:fld>
            <a:endParaRPr lang="da-DK"/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5724128" y="580618"/>
            <a:ext cx="34147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Problem statement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dirty="0" smtClean="0">
                <a:latin typeface="Verdana" pitchFamily="34" charset="0"/>
              </a:rPr>
              <a:t>W</a:t>
            </a:r>
            <a:r>
              <a:rPr lang="en-GB" sz="2000" b="0" dirty="0" smtClean="0">
                <a:latin typeface="Verdana" pitchFamily="34" charset="0"/>
              </a:rPr>
              <a:t>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615440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Eventually the formulation of a </a:t>
            </a:r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problem statement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should reflect the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context and focus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the chosen research area and at the same time state the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significance and justification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the project</a:t>
            </a:r>
          </a:p>
          <a:p>
            <a:pPr algn="ctr"/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It will provide a frame for the expected results, conclusions and possible recommendations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30" descr="SUND_bot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053642"/>
            <a:ext cx="4896544" cy="6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61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4499992" y="580618"/>
            <a:ext cx="4638910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Stakeholder analysis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19</a:t>
            </a:fld>
            <a:endParaRPr lang="da-DK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491880" cy="70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99592" y="1628800"/>
            <a:ext cx="799288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Reflection !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is a stakeholder in the context of research ?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400" dirty="0"/>
          </a:p>
          <a:p>
            <a:r>
              <a:rPr lang="en-GB" sz="2400" dirty="0" smtClean="0"/>
              <a:t>“</a:t>
            </a: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Stakeholders can 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organisations, groups, departments, structures, networks or individuals </a:t>
            </a: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who 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 something to </a:t>
            </a:r>
            <a:r>
              <a:rPr lang="en-GB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gain or lose 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the outcomes of a planning process or </a:t>
            </a: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project”</a:t>
            </a:r>
          </a:p>
          <a:p>
            <a:r>
              <a:rPr lang="en-GB" sz="2400" dirty="0" smtClean="0"/>
              <a:t> 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www.odi.org.uk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Picture 30" descr="SUND_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6053642"/>
            <a:ext cx="4896544" cy="6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15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2</a:t>
            </a:fld>
            <a:endParaRPr lang="da-DK"/>
          </a:p>
        </p:txBody>
      </p:sp>
      <p:sp>
        <p:nvSpPr>
          <p:cNvPr id="3" name="TextBox 2"/>
          <p:cNvSpPr txBox="1"/>
          <p:nvPr/>
        </p:nvSpPr>
        <p:spPr>
          <a:xfrm>
            <a:off x="899592" y="1624732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brief discussion on some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the initial proposal development steps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Research problem analysis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Stakeholder analysis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What to expect in this session ?</a:t>
            </a:r>
            <a:endParaRPr lang="en-GB" sz="2000" b="1" baseline="-25000" dirty="0">
              <a:latin typeface="Verdana" pitchFamily="34" charset="0"/>
            </a:endParaRPr>
          </a:p>
        </p:txBody>
      </p:sp>
      <p:pic>
        <p:nvPicPr>
          <p:cNvPr id="12" name="Picture 30" descr="SUND_bot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053642"/>
            <a:ext cx="4896544" cy="6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 descr="Scan18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56991"/>
            <a:ext cx="3599830" cy="2398259"/>
          </a:xfrm>
          <a:prstGeom prst="rect">
            <a:avLst/>
          </a:prstGeom>
          <a:noFill/>
          <a:ln w="9525">
            <a:solidFill>
              <a:srgbClr val="4A280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69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4499992" y="580618"/>
            <a:ext cx="4638910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Stakeholder analysis</a:t>
            </a:r>
            <a:endParaRPr lang="en-GB" sz="2000" b="1" baseline="-25000" dirty="0">
              <a:latin typeface="Verdana" pitchFamily="34" charset="0"/>
            </a:endParaRPr>
          </a:p>
        </p:txBody>
      </p:sp>
      <p:pic>
        <p:nvPicPr>
          <p:cNvPr id="6" name="Picture 2" descr="http://www.briggscommunications.com.au/wp-content/uploads/social-media-and-stakeholder-engagement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24744"/>
            <a:ext cx="1686584" cy="169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3600" y="1556792"/>
            <a:ext cx="846092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536575" algn="l"/>
              </a:tabLst>
              <a:defRPr/>
            </a:pPr>
            <a:r>
              <a:rPr lang="en-GB" sz="2400" b="1" dirty="0" smtClean="0">
                <a:solidFill>
                  <a:srgbClr val="FF0000"/>
                </a:solidFill>
                <a:latin typeface="Verdana" pitchFamily="34" charset="0"/>
                <a:ea typeface="+mn-ea"/>
              </a:rPr>
              <a:t> seeks </a:t>
            </a:r>
            <a:r>
              <a:rPr lang="en-GB" sz="2400" b="1" dirty="0">
                <a:solidFill>
                  <a:srgbClr val="FF0000"/>
                </a:solidFill>
                <a:latin typeface="Verdana" pitchFamily="34" charset="0"/>
                <a:ea typeface="+mn-ea"/>
              </a:rPr>
              <a:t>to answer questions like</a:t>
            </a:r>
            <a:r>
              <a:rPr lang="en-GB" sz="2400" b="1" dirty="0" smtClean="0">
                <a:solidFill>
                  <a:srgbClr val="FF0000"/>
                </a:solidFill>
                <a:latin typeface="Verdana" pitchFamily="34" charset="0"/>
                <a:ea typeface="+mn-ea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sz="2400" dirty="0">
              <a:latin typeface="Verdana" pitchFamily="34" charset="0"/>
              <a:ea typeface="+mn-ea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400" dirty="0" smtClean="0">
                <a:latin typeface="Verdana" pitchFamily="34" charset="0"/>
                <a:ea typeface="+mn-ea"/>
              </a:rPr>
              <a:t> Who </a:t>
            </a:r>
            <a:r>
              <a:rPr lang="en-GB" sz="2400" dirty="0">
                <a:latin typeface="Verdana" pitchFamily="34" charset="0"/>
                <a:ea typeface="+mn-ea"/>
              </a:rPr>
              <a:t>depends on the project?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400" dirty="0" smtClean="0">
                <a:latin typeface="Verdana" pitchFamily="34" charset="0"/>
                <a:ea typeface="+mn-ea"/>
              </a:rPr>
              <a:t> Who </a:t>
            </a:r>
            <a:r>
              <a:rPr lang="en-GB" sz="2400" dirty="0">
                <a:latin typeface="Verdana" pitchFamily="34" charset="0"/>
                <a:ea typeface="+mn-ea"/>
              </a:rPr>
              <a:t>are interested in the outcome of the project?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400" dirty="0" smtClean="0">
                <a:latin typeface="Verdana" pitchFamily="34" charset="0"/>
                <a:ea typeface="+mn-ea"/>
              </a:rPr>
              <a:t> Who </a:t>
            </a:r>
            <a:r>
              <a:rPr lang="en-GB" sz="2400" dirty="0">
                <a:latin typeface="Verdana" pitchFamily="34" charset="0"/>
                <a:ea typeface="+mn-ea"/>
              </a:rPr>
              <a:t>will influence the project?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400" dirty="0" smtClean="0">
                <a:latin typeface="Verdana" pitchFamily="34" charset="0"/>
                <a:ea typeface="+mn-ea"/>
              </a:rPr>
              <a:t> Who </a:t>
            </a:r>
            <a:r>
              <a:rPr lang="en-GB" sz="2400" dirty="0">
                <a:latin typeface="Verdana" pitchFamily="34" charset="0"/>
                <a:ea typeface="+mn-ea"/>
              </a:rPr>
              <a:t>will be affected by the project?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400" dirty="0" smtClean="0">
                <a:latin typeface="Verdana" pitchFamily="34" charset="0"/>
                <a:ea typeface="+mn-ea"/>
              </a:rPr>
              <a:t> Who </a:t>
            </a:r>
            <a:r>
              <a:rPr lang="en-GB" sz="2400" dirty="0">
                <a:latin typeface="Verdana" pitchFamily="34" charset="0"/>
                <a:ea typeface="+mn-ea"/>
              </a:rPr>
              <a:t>will work against the project?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latin typeface="Verdana" pitchFamily="34" charset="0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Verdana" pitchFamily="34" charset="0"/>
                <a:ea typeface="+mn-ea"/>
              </a:rPr>
              <a:t>Source: </a:t>
            </a:r>
            <a:r>
              <a:rPr lang="en-GB" sz="1400" dirty="0" err="1">
                <a:latin typeface="Verdana" pitchFamily="34" charset="0"/>
                <a:ea typeface="+mn-ea"/>
              </a:rPr>
              <a:t>Danida</a:t>
            </a:r>
            <a:r>
              <a:rPr lang="en-GB" sz="1400" dirty="0">
                <a:latin typeface="Verdana" pitchFamily="34" charset="0"/>
                <a:ea typeface="+mn-ea"/>
              </a:rPr>
              <a:t>. 1996. Logical Framework Approach. A flexible tool for participatory development</a:t>
            </a:r>
            <a:endParaRPr lang="en-US" sz="1400" dirty="0">
              <a:latin typeface="Verdana" pitchFamily="34" charset="0"/>
              <a:ea typeface="+mn-ea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702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83307" y="1988839"/>
            <a:ext cx="3990565" cy="37091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9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>
            <a:off x="4578590" y="1988839"/>
            <a:ext cx="0" cy="37091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3"/>
            <a:endCxn id="6" idx="1"/>
          </p:cNvCxnSpPr>
          <p:nvPr/>
        </p:nvCxnSpPr>
        <p:spPr>
          <a:xfrm flipH="1">
            <a:off x="2583307" y="3843438"/>
            <a:ext cx="399056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31840" y="249289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Keep satisfied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7806" y="2276872"/>
            <a:ext cx="14143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Engage closely and influence actively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813" y="4438853"/>
            <a:ext cx="1342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Keep informed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9832" y="4305870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 (minimum effort)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583307" y="1635192"/>
            <a:ext cx="0" cy="35364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75656" y="36450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Power</a:t>
            </a:r>
            <a:endParaRPr lang="en-US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5656" y="54359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Low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75656" y="19075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High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23928" y="58679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Interest</a:t>
            </a:r>
            <a:endParaRPr lang="en-US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3768" y="58679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Low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0152" y="58679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High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573872" y="5698036"/>
            <a:ext cx="446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092280" y="6258674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www.odi.org.uk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35017" y="1988840"/>
            <a:ext cx="23014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Organization of stakeholders in matrices</a:t>
            </a:r>
          </a:p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3109" y="2671543"/>
            <a:ext cx="22637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“Influence map”</a:t>
            </a: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4499992" y="580618"/>
            <a:ext cx="4638910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Stakeholder analysis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39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4499992" y="580618"/>
            <a:ext cx="4638910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Stakeholder analysis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22</a:t>
            </a:fld>
            <a:endParaRPr lang="da-DK"/>
          </a:p>
        </p:txBody>
      </p:sp>
      <p:sp>
        <p:nvSpPr>
          <p:cNvPr id="8" name="TextBox 7"/>
          <p:cNvSpPr txBox="1"/>
          <p:nvPr/>
        </p:nvSpPr>
        <p:spPr>
          <a:xfrm>
            <a:off x="611560" y="1412776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stakeholder mapping and analysis are also of important value when developing the project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dissemination strategy</a:t>
            </a:r>
          </a:p>
          <a:p>
            <a:pPr algn="ctr"/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WHY ?</a:t>
            </a:r>
            <a:endParaRPr lang="en-US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- will help in deciding on priority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targets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project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efforts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research communication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0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23</a:t>
            </a:fld>
            <a:endParaRPr lang="da-DK"/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234888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Then follows ?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3140968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Translating the conceptual framework, problem statement and literature review into research questions and possibly research hypotheses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67544" y="1157843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Focus has been on some important pre-proposal writing activities 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1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24</a:t>
            </a:fld>
            <a:endParaRPr lang="da-DK"/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Thank you very much !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412776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here a hand-over to the next contributor for a presentation of other aspects of proposal development</a:t>
            </a:r>
          </a:p>
          <a:p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996952"/>
            <a:ext cx="4233142" cy="3174856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687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4644008" y="620688"/>
            <a:ext cx="449489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What is a research problem ?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3</a:t>
            </a:fld>
            <a:endParaRPr lang="da-DK"/>
          </a:p>
        </p:txBody>
      </p:sp>
      <p:sp>
        <p:nvSpPr>
          <p:cNvPr id="2" name="TextBox 1"/>
          <p:cNvSpPr txBox="1"/>
          <p:nvPr/>
        </p:nvSpPr>
        <p:spPr>
          <a:xfrm>
            <a:off x="1331640" y="1642730"/>
            <a:ext cx="644827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“A research problem is the problem or issue that leads to the need for a study”</a:t>
            </a:r>
          </a:p>
          <a:p>
            <a:pPr algn="ctr"/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Creswell,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2008</a:t>
            </a:r>
          </a:p>
          <a:p>
            <a:pPr algn="ctr"/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“Defining a research problem is the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fuel that drives the scientific process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is the foundation of any research method and experimental design from true experiment to case study” </a:t>
            </a:r>
          </a:p>
          <a:p>
            <a:pPr algn="ctr"/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Shuttleworth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2008</a:t>
            </a:r>
          </a:p>
          <a:p>
            <a:pPr algn="ctr"/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  <p:pic>
        <p:nvPicPr>
          <p:cNvPr id="12" name="Picture 30" descr="SUND_bot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053642"/>
            <a:ext cx="4896544" cy="6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30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5868144" y="548680"/>
            <a:ext cx="3270758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Problem analysis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4</a:t>
            </a:fld>
            <a:endParaRPr lang="da-DK"/>
          </a:p>
        </p:txBody>
      </p:sp>
      <p:sp>
        <p:nvSpPr>
          <p:cNvPr id="2" name="TextBox 1"/>
          <p:cNvSpPr txBox="1"/>
          <p:nvPr/>
        </p:nvSpPr>
        <p:spPr>
          <a:xfrm>
            <a:off x="683568" y="1628800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“When research is applied or operational it may be applicable to do conduct a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 analysis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 analysis</a:t>
            </a:r>
          </a:p>
          <a:p>
            <a:pPr algn="ctr"/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Justify the importance of the problem through a proper state-of-the-art    literature review</a:t>
            </a:r>
          </a:p>
          <a:p>
            <a:pPr algn="ctr"/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 statement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  <p:pic>
        <p:nvPicPr>
          <p:cNvPr id="12" name="Picture 30" descr="SUND_bot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053642"/>
            <a:ext cx="4896544" cy="6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ight Arrow 13"/>
          <p:cNvSpPr/>
          <p:nvPr/>
        </p:nvSpPr>
        <p:spPr>
          <a:xfrm rot="5400000">
            <a:off x="4250576" y="3323600"/>
            <a:ext cx="648072" cy="4268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5400000">
            <a:off x="4245352" y="5123800"/>
            <a:ext cx="648072" cy="4268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8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5868144" y="548680"/>
            <a:ext cx="3270758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Problem analysis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5</a:t>
            </a:fld>
            <a:endParaRPr lang="da-DK"/>
          </a:p>
        </p:txBody>
      </p:sp>
      <p:sp>
        <p:nvSpPr>
          <p:cNvPr id="2" name="TextBox 1"/>
          <p:cNvSpPr txBox="1"/>
          <p:nvPr/>
        </p:nvSpPr>
        <p:spPr>
          <a:xfrm>
            <a:off x="683568" y="1628800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“When research is applied or operational it may be applicable to do conduct a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 analysis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 analysis</a:t>
            </a:r>
          </a:p>
          <a:p>
            <a:pPr algn="ctr"/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Justify the importance of the problem through a proper state-of-the-art    literature review</a:t>
            </a:r>
          </a:p>
          <a:p>
            <a:pPr algn="ctr"/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 statement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  <p:pic>
        <p:nvPicPr>
          <p:cNvPr id="12" name="Picture 30" descr="SUND_bot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053642"/>
            <a:ext cx="4896544" cy="6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ight Arrow 13"/>
          <p:cNvSpPr/>
          <p:nvPr/>
        </p:nvSpPr>
        <p:spPr>
          <a:xfrm rot="5400000">
            <a:off x="4250576" y="3323600"/>
            <a:ext cx="648072" cy="4268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5400000">
            <a:off x="4245352" y="5123800"/>
            <a:ext cx="648072" cy="4268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27784" y="2564904"/>
            <a:ext cx="3816424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6</a:t>
            </a:fld>
            <a:endParaRPr lang="da-DK"/>
          </a:p>
        </p:txBody>
      </p:sp>
      <p:sp>
        <p:nvSpPr>
          <p:cNvPr id="2" name="Rectangle 1"/>
          <p:cNvSpPr/>
          <p:nvPr/>
        </p:nvSpPr>
        <p:spPr>
          <a:xfrm>
            <a:off x="3419872" y="1340768"/>
            <a:ext cx="2232248" cy="20882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3383868" y="4077072"/>
            <a:ext cx="2268252" cy="1512168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Factor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36096" y="3212976"/>
            <a:ext cx="1224136" cy="115212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72000" y="3212976"/>
            <a:ext cx="0" cy="1008112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47564" y="1196752"/>
            <a:ext cx="29163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core problem</a:t>
            </a:r>
          </a:p>
          <a:p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factors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their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interactions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with the problem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5868144" y="548680"/>
            <a:ext cx="3270758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Problem analysis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503548" y="4078940"/>
            <a:ext cx="2268252" cy="1512168"/>
          </a:xfrm>
          <a:prstGeom prst="flowChartConnector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Factor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Flowchart: Connector 19"/>
          <p:cNvSpPr/>
          <p:nvPr/>
        </p:nvSpPr>
        <p:spPr>
          <a:xfrm>
            <a:off x="6337662" y="4077072"/>
            <a:ext cx="2268252" cy="1512168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Factor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7" name="Curved Connector 36"/>
          <p:cNvCxnSpPr/>
          <p:nvPr/>
        </p:nvCxnSpPr>
        <p:spPr>
          <a:xfrm rot="16200000" flipH="1">
            <a:off x="4555181" y="2833752"/>
            <a:ext cx="33638" cy="4824536"/>
          </a:xfrm>
          <a:prstGeom prst="curvedConnector3">
            <a:avLst>
              <a:gd name="adj1" fmla="val 1716951"/>
            </a:avLst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483768" y="4797152"/>
            <a:ext cx="1224136" cy="12314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64088" y="4812673"/>
            <a:ext cx="1224136" cy="12314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339752" y="3212976"/>
            <a:ext cx="1296144" cy="1368152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  <p:pic>
        <p:nvPicPr>
          <p:cNvPr id="23" name="Picture 30" descr="SUND_bot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053642"/>
            <a:ext cx="4896544" cy="6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5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5868144" y="548680"/>
            <a:ext cx="3270758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Problem analysis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7</a:t>
            </a:fld>
            <a:endParaRPr lang="da-DK"/>
          </a:p>
        </p:txBody>
      </p:sp>
      <p:sp>
        <p:nvSpPr>
          <p:cNvPr id="6" name="TextBox 5"/>
          <p:cNvSpPr txBox="1"/>
          <p:nvPr/>
        </p:nvSpPr>
        <p:spPr>
          <a:xfrm>
            <a:off x="5436096" y="2348880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Reflection !</a:t>
            </a:r>
          </a:p>
          <a:p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Who are involved in problem identification and analysis ?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30" descr="SUND_bot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053642"/>
            <a:ext cx="4896544" cy="6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/>
          <p:nvPr/>
        </p:nvPicPr>
        <p:blipFill>
          <a:blip r:embed="rId4"/>
          <a:stretch>
            <a:fillRect/>
          </a:stretch>
        </p:blipFill>
        <p:spPr>
          <a:xfrm rot="20862509">
            <a:off x="45773" y="2007251"/>
            <a:ext cx="4771699" cy="361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78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5868144" y="620688"/>
            <a:ext cx="3270758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Problem analysis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6BC-CD21-4722-8C48-C8CB269BB7DD}" type="slidenum">
              <a:rPr lang="da-DK" smtClean="0"/>
              <a:t>8</a:t>
            </a:fld>
            <a:endParaRPr lang="da-DK"/>
          </a:p>
        </p:txBody>
      </p:sp>
      <p:pic>
        <p:nvPicPr>
          <p:cNvPr id="12" name="Picture 30" descr="SUND_bot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053642"/>
            <a:ext cx="4896544" cy="6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573611" y="1484784"/>
            <a:ext cx="2916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is the problem ?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16116" y="2708920"/>
            <a:ext cx="2916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are the factors ?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KCMC 27-29 November 2013</a:t>
            </a:r>
            <a:endParaRPr lang="da-DK" dirty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/>
          <p:nvPr/>
        </p:nvPicPr>
        <p:blipFill>
          <a:blip r:embed="rId4"/>
          <a:stretch>
            <a:fillRect/>
          </a:stretch>
        </p:blipFill>
        <p:spPr>
          <a:xfrm rot="20862509">
            <a:off x="45773" y="2007251"/>
            <a:ext cx="4771699" cy="3619617"/>
          </a:xfrm>
          <a:prstGeom prst="rect">
            <a:avLst/>
          </a:prstGeom>
        </p:spPr>
      </p:pic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16116" y="4005064"/>
            <a:ext cx="29163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Taking a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Logical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ramework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pproach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(LFA)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54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868144" y="620688"/>
            <a:ext cx="3270758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1" dirty="0" smtClean="0">
                <a:latin typeface="Verdana" pitchFamily="34" charset="0"/>
              </a:rPr>
              <a:t>Problem analysis</a:t>
            </a:r>
            <a:endParaRPr lang="en-GB" sz="2000" b="1" baseline="-25000" dirty="0">
              <a:latin typeface="Verdana" pitchFamily="34" charset="0"/>
            </a:endParaRPr>
          </a:p>
        </p:txBody>
      </p:sp>
      <p:sp>
        <p:nvSpPr>
          <p:cNvPr id="12" name="AutoShape 2" descr="data:image/jpeg;base64,/9j/4AAQSkZJRgABAQAAAQABAAD/2wCEAAkGBhQSEBUUExQUFRQWFxUUFxQYGBcWGBYUFBQVFRQWGBgYHCYfFxokGRQWHy8gIycpLCwsFx4xNTAqNSYrLCkBCQoKDgwOFw8PGikcHBwpKSksKSksLCksKikpKSwpKSkpKSwpLCksLCkpKSopLCkpLCwpKSwsLCkpLCkuLCksKf/AABEIAHcAyAMBIgACEQEDEQH/xAAbAAACAgMBAAAAAAAAAAAAAAAEBQMGAAECB//EAD4QAAIBAgQDBQQIBQQCAwAAAAECAwARBBIhMQVBUQYTImFxMoGRoRQjM0JSYpLBcoKx0fAVU6LCQ9IHJET/xAAZAQEBAQEBAQAAAAAAAAAAAAACAQMABAX/xAAgEQEBAAIDAQADAQEAAAAAAAABAAIRAxIxIRNBUXEy/9oADAMBAAIRAxEAPwDziKKi44a3DHRkcVfVxxvAtxHDRMUFSww0ZFDWnkaCPDUTHhaJjiomOKitdQiYWiEwtFpF5UTHDQcq6g0wtTLhKPSCp0w9ByrqBTB+VTpgaYR4eiEgoOUjGXpgamTAUySCplw9Fyl1lowVb+hU0GHrowUe0tSsYPyrf0bypokNaeKu7XalBw1R/R6bvBUEmHq9qalTwUM0FqaygDcqPUgVCIlOzA+hBpjHUfhYs0anyrbYep+Dp4CvQ/I0U8NZLptAksuHrKYywVlXtHV4Xhdb6WI0I6f3HnTCGKhsMn1r+SRg+t2P9KaQx17jy87dRRUZFFWQxUbDFRWuriKGi4oKkihrhcdmJWBe+YaFr5YkPRpOZ8luazWQRcWH8qkldIxeR0QfmYL/AF3qGPhMj/bTPb8EX1SembV29bijsHwaGLVIkU82Iu3vZrn51mswhYuLRt9ms0v8ETkfqYAfOiExMx9nCS/zSRJ/2NHwYtGkSMOCzoZUtqGRSASrbHcfGueGcWTEmdICbxHu+9IDIZCpN118YU79aKyCiWXEjX6HceU8d/gQB86Iw3FoywSRZIHY2CyrlDE7BZBdGPleg4MKcPicNEk000smdsQHYsDEEP1pXaL6zKFAte5GtqsuJ4cs0bRyC6MLEbehB5EHUHkRQWQWkgqVYqE7OzM6SRyHNJBK0LP+MBVaNz5lGF/O9OFhFBZBC91W1go5YhXQjqblqDXD1Di5kjF3IHQbk+gpkqa15ovaITTu7kWJIA/CoNlHw1p4Y9oZPWsjcbBNhFIf0j96illllWyJk/MTc25gaaVqLisVv86UQOORjS9LWv1He/3BrhSq+OInzBF/gRXXdYU6MMh/OtvntRM/GFPO4pc3FFdrAA/OqbafIh+FonihlZT1RtD7tqgPaaWK4ljEthoy2U3/ADDYjzFvfW+7XfKAfgflQcvdnQi59aQb9ouvIV8fNOC6zNpyj0C32Fv71qpFiiS7IWRjyGx9b6Gsp/5GoPD4CAWYWZzmI/CLWVfUAfG9NYIqggSmEC1t5Z+00MdGwxVHEtGQjWs1kQEcRxLsLkYdGKEA2Mzro4JGojB0sPaN+QpouIWKSGLJlR8yowsEDKLiPKNiVBI9KD4Evd5oDo6vI63+/G7lw69bZrHoRTPGYASxlCSpuGVxukim6OPMEbc9RWbMkM/G5RLiVVrZnhiw2xAKzLDOQDzu16bSYow8QdUhkl+kIltkTvYQb+NzYgxsCbXPh2qPAdnGKwGcr3sOImxF0F1bvCxtrqo1B57CrG+FV2RmW5jYuh18LFSpI9zEUFnJezfCFkw30fERqWw0skICs11UjMlnGU6o4GmhApj2Twyj6SUUKv0mRFUaALCqRKABsBkNMMNgkWR5FWzyZM5ude7BVTbYGxtXaJDhImPhjS7ykM4GZ3JdrFzqSx286CyInB4CNHkZFUSSFWkN7sxAst9bgADQbb0VLMkSNJIwREBZnJsFA3Jqit2szuzxFImYAMyqC5C3yhntdrXNqXcW4y09ld2ZEOZQTuw++fMHYcqZxZMfyFfeyOGcxSTurKcTNJOFIIIjNlizDkciKbcr0xxPF4IjZ5UB/DfM3wW5ryFcUCbu7sehdj63uedGRcRUbAD5VXgp+W9Fk7Y4ceznY+S2HxaleJ7dNfwRpvuSx066W51UMVjgNQd1y38yf7UFiONMrkXzNpYcgo2v6nWkcJF5Gvi9qsQSNIwdNMh/dulJcD2KhBLXkJJJtm0Fzf8Aekydosote53J8+ddL2uI5+VqX40/5+U7D7WtOycP5ve7V0eykB5N+pqq47WnrfyH96Mh7SX3bU9D8qPTP+17Y1gHC4E0Ci/K5v8A1NEYfDoo0y+6wqsT4lWBOb/PWq/xDi7JrG/uFzXHGv7u7hXri+IVFNt6qeL4nvf/AC1KT2pkItLr51o4xZAcp2Fa48evYOW4mbiegsb3Fz5a1lI5Zrit1p1IbmUAo+AUBBR0JqNSPjFTSYhY0LuwVRuT8gBuSeQGpqCI0DdlAnmUNNfLBBe4Rm0UX2Lndn5AG3nizLePxbzvCn1camaNSjANOFZWfMdfqLhDYDxa622qwpw5l9jETKOjZJR/zXN86VYfgxUwnMCyymeZraySGNk06AZrAcgBT+NqE93KYfEcsRGfXD/+soqdMPiT/wDohHphyT85rV2jURG9BJFEvCJG+0xeII/CgihHxRc3/KtYngcEUTukKtJlI7x7yvqLHxyEke6jo5alYZgQedH91vBJ+JtFIYyStibDkRyrv/XTberR267HhiWUV5jicM8Zsb16XNPv6sjEawLxg1ocXPWqz9IN97mmvDoEl9qTIfJcw/qDROVfJPGE0XjrAb0KvEzcm+p3NOMF2A70eHFxD1Rx/Q0TF/8AGGc5Ysfg3kvbJ4x4jsubUZj03rnkT2hiNX/9QPWtf6hau+L9kcXhpBHJCxYgsuT6wMqkBmGXkLi/qKVPC4JBRwRqQVYEDqRbSu/I16E0HEmPOj4OKEWVdzVYWeiIcTYn+GkclHCt6Y8eze56Db1NEHCGwJ0P7VW+D40RrmO9zrTXEcVLLfrt6VsO7JNUGNbWwoYKVBsbVxC+Zr0TK2lq737d5aim0tWVxflW6tKwwNREmMSMXkYKOV9z6Aak+lKIppJB4Pq0/wBxx4iOqodh5t8KlwMYvmhXO3PEykn9PNv5bL50F/kgm0PEZH+ygkb80hES/O7H9NBR8Sdpy7zYOPui0aqzOwzG3eOLEG/3LkcjaiWwBZTndpWscoY5I81tPAulr23vR/BsL3MMaAAFVAa1tW+8b89b1kjM1RwcZkPsz8PfnbNInzJNHQceZRmmjURjeaGQTxr5uFAdB52IFSvhUkKl0VytyuYBspO5APOucRgoAVZ1WNiwRZE+rfO2igMo59DcUdVGdRSAgEEEEXBGoIOxB51OhqoQmTBuQuqnM/dgWSZR4naJR9liFHiKDwuLkAHa1YadXVXQ5lYBlYc1IuD8KLKNjolGoNKmS9BqUePwokFjXl3HOAfSHfuR9UjFWl/G6+0kXUDYv10FejdqcSyYUrGbSTMmHjP4WmbKWHouY+6lvanhKwYSOSJBbBFJVUc40GWVfehJ9RSxy18uS8X4nwUxAkbDprre1vW9AKSjWOml/nV3m4XkiiibX6S2GxCE8zKwM6j0bKbdGpbxrswVkVgC4zHNmN7Keg20NLrv7jTtr4yfBcX1TvGLIC4KnVTzXQe1VtxfHe8wlhmjEbxygKAhURuCSoGgIFzVPn4WysSNNQQeYPOpMLMQbsSTtroLHQi21U35lc69L0fiHaaTLE7BmmhcMkkYJSVH8Eg8P2ZZGuVOlwLGt8V49ra5JN9bEg26nlvzqnQ8VCruFUC3QACoZce0osCUT8Wzt6fhHnvWgYlm7ZHxdFErZNuY5AnkP80oLvfOjuIxgaAWA5UsYV5M/jejHyPw2MOiEaEgfOrDjASenICqjh3IdT0I099XzFgLroWPyr0cD2HdlymkhMJEf861PJ7VT4RLLc71BO3SvSGiwoc1ZXNZUlOI8MXN5dtxENVHm5++fkPOm0VK8Jw/KRld1X/buCvuzAkDyBogcTQghXsdQrFTkzbDxEZTr50bpxElR4jiVoJZIcrtHnFmJUZk9oba2+dIMBh5GKToAMqlmLu5MjkEOm/gVSDvzovAY2G0gmyCOQriVElrFXUZhruQ4PxFBlqZ8LiGIjLGaVyVtmF4o1Lr/wCNRbNlvvc686B4TwueTBrEsyXjlYnMpLrNC5IQNexQtY66gGisBFIYgIpSkRvkzx3lRL6BSTa3QsLgWpzhkCiw95O7Ha7HmfOhqu6HjGN7zAGWxRgI5VB0KSK66et7jzv50Z2Ul/8AqRLzTPEfWORl/al/EX72eGD7txPL/BGfAD/E9v0mpOy018Nm5PLPIv8AC8rEVNV3WZZqyfiKRKXkdUUbszBR86EWWl3E+Jwh1Xu1xGIU5o4gAzISLZmY6RD8x91HUhh+0nadWjjkiilfupY51ZgIlkytlKxhyHkJz2BVbXIp9jePwmAMbOJVNkuNQRZwx5WuVPnVfTgcj4vDzT2kcF5JH+7HlW0MEYOuXMxYnmVueVVrtVxEjGzAAL49gLXNh4j1J61ccBaZZaJpxLHAJEhhukBUxZfHkKCy2YnMdOu9cDGLLqSdeoqsjjjDS9bk4tbUc69AB5ZKz+fs/E40bU0j4h2NexMZU9A1x/Si4OM7AnzJ5gUzw/GgzKvUH5bVzju4dVBxPApo9XRjbnbwj0Aof6UedeqLID86Bx3Z+GT2kU+Y0PxFZdNeT7/283mkzCl0sdXPH9hmFzE38rf3pNiey2JGnd38wQayywW1xyITgXCu9Ysdk19TVnE2Y1NwzgXcRa6sdWPn09KXuhUkD416OPHpjY55dmOmxIUUvbE86FxEpqDvrV2WdxjGyYispa09aoOcutYsEVIhyX7wkNIbkkKPbz36nSxozDYpI4XilIXLnFj99GJKleu9rDnQuGwbK8hRsoYhtgwJI8VxuNed+dMsMW++QxvpZbAD3k1qDZrcYHh8hjyM+VHCsyj2iWUd4t/ugkXNtdTTxFXQZVsvsggG1tBa+1BI1TpXau3MVloXFcdEJJkilyAgK6hWDE7AAG4JOm1CT44Icou8h2jXVvfyUeZodpGEgLAS4neOEH6uAH77nr+Y68gKCVLh+M2jcDP9LxNsw7uT6mL2dBbUIpO27GneE4kVRY4MNMyooVS+WJbKLC5Y3+VccM4eY7szZ5X1eQ8+iqPuoOQpkq0dS3DfR55ftZe7U/8AjguCR0aVvF+kCj8BBHCuWJFQbm25PUndj5mtIhoTEcYjRsgzSy/7UYzMP4j7KfzEVLtzYYmvN+3k15+8ta4APnbY/Crj3WKkGpjw69B9dJ8TZF+BpPxjsekgJZpJW/E7k/8AEWUfCqXf7edNiQdQa7ae4FTcU7LtGTlGlJ5M6b6eRrNcsfbQB8mjYs/E291FYTiBD3vay/vSSPGA76fvUwbn5W+dU5LnCtkXGyOdF4fjhvrVK782qeDFEVqcu7N469rxTT312eJXqpQ8QNEPxIWrQcbPTOcTjuppPjJgdaBl4jQcuOvRy5AmYN3iJaCklrmSW9Qs1eXLLduY3RfWsqKsoblehIaIStVlfSbxUGE44jKtlYu1/ALaWNtWNhyo0Qyv7b92vNY/at5uf+orKysh2TTVHgpM4K4UCKO9nm3cnnlB1J/M1OuH4NIlyoLXNyTqzN1YnUmsrKN0arVI84VSzGwAJJ8hvWVlSsuhaTFANmMOHPsqp+tlXqzD7NT0GvnTGMRYeI5QI411Ngetrm2pPnWVlS6JnnyozAZrKWttewva52qHB4oTRJIAQJFDAHcBhexrKypWrHDMaMS0yt+Nmi0ABiDZOXPMDv1qv8f7MKkcjrctYtmJudNbDoKyspn0+08flW8Xw+1iNiAfiL0Cbj2TasrK8/JiD8t8HZdri9LMPhU8cgO1ZWUMWSUne1zNijWqymrHUK0xNaElZWVludneVyXrKyu3dazVlZWVLr//2Q=="/>
          <p:cNvSpPr>
            <a:spLocks noChangeAspect="1" noChangeArrowheads="1"/>
          </p:cNvSpPr>
          <p:nvPr/>
        </p:nvSpPr>
        <p:spPr bwMode="auto">
          <a:xfrm>
            <a:off x="155575" y="-541338"/>
            <a:ext cx="190500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 rot="20801894">
            <a:off x="167448" y="678349"/>
            <a:ext cx="2053431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7940" dir="5400000" algn="ctr" rotWithShape="0">
              <a:srgbClr val="000000">
                <a:alpha val="31999"/>
              </a:srgbClr>
            </a:outerShdw>
          </a:effectLst>
          <a:extLst/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rgbClr val="FF0000"/>
                </a:solidFill>
                <a:latin typeface="Verdana" pitchFamily="34" charset="0"/>
                <a:ea typeface="+mn-ea"/>
              </a:rPr>
              <a:t> Example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5148262" y="1844824"/>
            <a:ext cx="3816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a-DK" sz="2400" b="1" dirty="0">
                <a:solidFill>
                  <a:srgbClr val="00B0F0"/>
                </a:solidFill>
                <a:latin typeface="Verdana" pitchFamily="34" charset="0"/>
              </a:rPr>
              <a:t>High infant </a:t>
            </a:r>
            <a:r>
              <a:rPr lang="da-DK" sz="2400" b="1" dirty="0" err="1">
                <a:solidFill>
                  <a:srgbClr val="00B0F0"/>
                </a:solidFill>
                <a:latin typeface="Verdana" pitchFamily="34" charset="0"/>
              </a:rPr>
              <a:t>mortality</a:t>
            </a:r>
            <a:endParaRPr lang="da-DK" sz="2400" b="1" dirty="0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5148263" y="2864991"/>
            <a:ext cx="3887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a-DK" sz="2400" dirty="0" err="1">
                <a:latin typeface="Verdana" pitchFamily="34" charset="0"/>
              </a:rPr>
              <a:t>Frequent</a:t>
            </a:r>
            <a:r>
              <a:rPr lang="da-DK" sz="2400" dirty="0">
                <a:latin typeface="Verdana" pitchFamily="34" charset="0"/>
              </a:rPr>
              <a:t> </a:t>
            </a:r>
            <a:r>
              <a:rPr lang="da-DK" sz="2400" dirty="0" err="1">
                <a:latin typeface="Verdana" pitchFamily="34" charset="0"/>
              </a:rPr>
              <a:t>use</a:t>
            </a:r>
            <a:r>
              <a:rPr lang="da-DK" sz="2400" dirty="0">
                <a:latin typeface="Verdana" pitchFamily="34" charset="0"/>
              </a:rPr>
              <a:t> of </a:t>
            </a:r>
            <a:r>
              <a:rPr lang="da-DK" sz="2400" dirty="0" err="1">
                <a:latin typeface="Verdana" pitchFamily="34" charset="0"/>
              </a:rPr>
              <a:t>infected</a:t>
            </a:r>
            <a:r>
              <a:rPr lang="da-DK" sz="2400" dirty="0">
                <a:latin typeface="Verdana" pitchFamily="34" charset="0"/>
              </a:rPr>
              <a:t> river </a:t>
            </a:r>
            <a:r>
              <a:rPr lang="da-DK" sz="2400" dirty="0" err="1">
                <a:latin typeface="Verdana" pitchFamily="34" charset="0"/>
              </a:rPr>
              <a:t>water</a:t>
            </a:r>
            <a:endParaRPr lang="da-DK" sz="2400" dirty="0">
              <a:latin typeface="Verdana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5148263" y="4305151"/>
            <a:ext cx="3887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a-DK" sz="2400" dirty="0" err="1">
                <a:latin typeface="Verdana" pitchFamily="34" charset="0"/>
              </a:rPr>
              <a:t>Unstable</a:t>
            </a:r>
            <a:r>
              <a:rPr lang="da-DK" sz="2400" dirty="0">
                <a:latin typeface="Verdana" pitchFamily="34" charset="0"/>
              </a:rPr>
              <a:t> </a:t>
            </a:r>
            <a:r>
              <a:rPr lang="da-DK" sz="2400" dirty="0" err="1">
                <a:latin typeface="Verdana" pitchFamily="34" charset="0"/>
              </a:rPr>
              <a:t>supply</a:t>
            </a:r>
            <a:r>
              <a:rPr lang="da-DK" sz="2400" dirty="0">
                <a:latin typeface="Verdana" pitchFamily="34" charset="0"/>
              </a:rPr>
              <a:t> of </a:t>
            </a:r>
            <a:r>
              <a:rPr lang="da-DK" sz="2400" dirty="0" err="1">
                <a:latin typeface="Verdana" pitchFamily="34" charset="0"/>
              </a:rPr>
              <a:t>piped</a:t>
            </a:r>
            <a:r>
              <a:rPr lang="da-DK" sz="2400" dirty="0">
                <a:latin typeface="Verdana" pitchFamily="34" charset="0"/>
              </a:rPr>
              <a:t> </a:t>
            </a:r>
            <a:r>
              <a:rPr lang="da-DK" sz="2400" dirty="0" err="1">
                <a:latin typeface="Verdana" pitchFamily="34" charset="0"/>
              </a:rPr>
              <a:t>water</a:t>
            </a:r>
            <a:endParaRPr lang="da-DK" sz="2400" dirty="0">
              <a:latin typeface="Verdana" pitchFamily="34" charset="0"/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5148264" y="5733256"/>
            <a:ext cx="38162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a-DK" sz="2400" dirty="0" err="1">
                <a:latin typeface="Verdana" pitchFamily="34" charset="0"/>
              </a:rPr>
              <a:t>Frequent</a:t>
            </a:r>
            <a:r>
              <a:rPr lang="da-DK" sz="2400" dirty="0">
                <a:latin typeface="Verdana" pitchFamily="34" charset="0"/>
              </a:rPr>
              <a:t> pump breakdowns</a:t>
            </a:r>
          </a:p>
        </p:txBody>
      </p:sp>
      <p:sp>
        <p:nvSpPr>
          <p:cNvPr id="33" name="AutoShape 13"/>
          <p:cNvSpPr>
            <a:spLocks noChangeArrowheads="1"/>
          </p:cNvSpPr>
          <p:nvPr/>
        </p:nvSpPr>
        <p:spPr bwMode="auto">
          <a:xfrm>
            <a:off x="6642100" y="5156993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rgbClr val="FF0000"/>
          </a:solidFill>
          <a:ln>
            <a:noFill/>
          </a:ln>
          <a:effectLst>
            <a:outerShdw blurRad="63500" dist="250190" dir="8459995" algn="ctr" rotWithShape="0">
              <a:srgbClr val="000000">
                <a:alpha val="28000"/>
              </a:srgbClr>
            </a:outerShdw>
          </a:effectLst>
          <a:extLst/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>
              <a:latin typeface="Verdana" pitchFamily="34" charset="0"/>
              <a:ea typeface="+mn-ea"/>
            </a:endParaRPr>
          </a:p>
        </p:txBody>
      </p:sp>
      <p:sp>
        <p:nvSpPr>
          <p:cNvPr id="34" name="AutoShape 14"/>
          <p:cNvSpPr>
            <a:spLocks noChangeArrowheads="1"/>
          </p:cNvSpPr>
          <p:nvPr/>
        </p:nvSpPr>
        <p:spPr bwMode="auto">
          <a:xfrm>
            <a:off x="6642100" y="3717032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rgbClr val="FF0000"/>
          </a:solidFill>
          <a:ln>
            <a:noFill/>
          </a:ln>
          <a:effectLst>
            <a:outerShdw blurRad="63500" dist="250190" dir="8459995" algn="ctr" rotWithShape="0">
              <a:srgbClr val="000000">
                <a:alpha val="28000"/>
              </a:srgbClr>
            </a:outerShdw>
          </a:effectLst>
          <a:extLst/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>
              <a:latin typeface="Verdana" pitchFamily="34" charset="0"/>
              <a:ea typeface="+mn-ea"/>
            </a:endParaRPr>
          </a:p>
        </p:txBody>
      </p:sp>
      <p:sp>
        <p:nvSpPr>
          <p:cNvPr id="35" name="AutoShape 15"/>
          <p:cNvSpPr>
            <a:spLocks noChangeArrowheads="1"/>
          </p:cNvSpPr>
          <p:nvPr/>
        </p:nvSpPr>
        <p:spPr bwMode="auto">
          <a:xfrm>
            <a:off x="6643688" y="2276674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rgbClr val="FF0000"/>
          </a:solidFill>
          <a:ln>
            <a:noFill/>
          </a:ln>
          <a:effectLst>
            <a:outerShdw blurRad="63500" dist="250190" dir="8459995" algn="ctr" rotWithShape="0">
              <a:srgbClr val="000000">
                <a:alpha val="28000"/>
              </a:srgbClr>
            </a:outerShdw>
          </a:effectLst>
          <a:extLst/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>
              <a:latin typeface="Verdana" pitchFamily="34" charset="0"/>
              <a:ea typeface="+mn-ea"/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195513" y="5703342"/>
            <a:ext cx="1376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a-DK" sz="2400" dirty="0" err="1">
                <a:latin typeface="Verdana" pitchFamily="34" charset="0"/>
              </a:rPr>
              <a:t>Causes</a:t>
            </a:r>
            <a:endParaRPr lang="da-DK" sz="2400" dirty="0">
              <a:latin typeface="Verdana" pitchFamily="34" charset="0"/>
            </a:endParaRP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2195736" y="1052736"/>
            <a:ext cx="1223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a-DK" sz="2400" dirty="0" err="1">
                <a:latin typeface="Verdana" pitchFamily="34" charset="0"/>
              </a:rPr>
              <a:t>Effects</a:t>
            </a:r>
            <a:endParaRPr lang="da-DK" sz="2400" dirty="0">
              <a:latin typeface="Verdana" pitchFamily="34" charset="0"/>
            </a:endParaRPr>
          </a:p>
        </p:txBody>
      </p:sp>
      <p:sp>
        <p:nvSpPr>
          <p:cNvPr id="38" name="AutoShape 18"/>
          <p:cNvSpPr>
            <a:spLocks noChangeArrowheads="1"/>
          </p:cNvSpPr>
          <p:nvPr/>
        </p:nvSpPr>
        <p:spPr bwMode="auto">
          <a:xfrm>
            <a:off x="2555875" y="2493044"/>
            <a:ext cx="503238" cy="3024188"/>
          </a:xfrm>
          <a:prstGeom prst="upArrow">
            <a:avLst>
              <a:gd name="adj1" fmla="val 50000"/>
              <a:gd name="adj2" fmla="val 350184"/>
            </a:avLst>
          </a:prstGeom>
          <a:solidFill>
            <a:srgbClr val="FF0000"/>
          </a:solidFill>
          <a:ln>
            <a:noFill/>
          </a:ln>
          <a:effectLst>
            <a:outerShdw blurRad="63500" dist="250190" dir="8459995" algn="ctr" rotWithShape="0">
              <a:srgbClr val="000000">
                <a:alpha val="28000"/>
              </a:srgbClr>
            </a:outerShdw>
          </a:effectLst>
          <a:extLst/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>
              <a:solidFill>
                <a:srgbClr val="FF0000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1081559" y="6381328"/>
            <a:ext cx="23381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1400" dirty="0">
                <a:latin typeface="Verdana" pitchFamily="34" charset="0"/>
              </a:rPr>
              <a:t>Source: </a:t>
            </a:r>
            <a:r>
              <a:rPr lang="en-GB" sz="1400" dirty="0" err="1">
                <a:latin typeface="Verdana" pitchFamily="34" charset="0"/>
              </a:rPr>
              <a:t>Danida</a:t>
            </a:r>
            <a:r>
              <a:rPr lang="en-GB" sz="1400" dirty="0">
                <a:latin typeface="Verdana" pitchFamily="34" charset="0"/>
              </a:rPr>
              <a:t>. 1996. </a:t>
            </a:r>
            <a:endParaRPr lang="en-US" sz="1400" dirty="0">
              <a:latin typeface="Verdana" pitchFamily="34" charset="0"/>
            </a:endParaRPr>
          </a:p>
        </p:txBody>
      </p:sp>
      <p:pic>
        <p:nvPicPr>
          <p:cNvPr id="41" name="Picture 2" descr="https://encrypted-tbn0.gstatic.com/images?q=tbn:ANd9GcRmikCI3UFPIfGCLxAAnW2eo4W3QJGOGL0o695gHR4Ogg4fkqL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4" y="2308951"/>
            <a:ext cx="2413653" cy="349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2195736" y="1844824"/>
            <a:ext cx="15121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a-DK" sz="2400" dirty="0" smtClean="0">
                <a:latin typeface="Verdana" pitchFamily="34" charset="0"/>
              </a:rPr>
              <a:t>Problem</a:t>
            </a:r>
            <a:endParaRPr lang="da-DK" sz="2400" dirty="0">
              <a:latin typeface="Verdana" pitchFamily="34" charset="0"/>
            </a:endParaRPr>
          </a:p>
        </p:txBody>
      </p: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2620616" y="1421308"/>
            <a:ext cx="367208" cy="495524"/>
          </a:xfrm>
          <a:prstGeom prst="upArrow">
            <a:avLst>
              <a:gd name="adj1" fmla="val 50000"/>
              <a:gd name="adj2" fmla="val 350184"/>
            </a:avLst>
          </a:prstGeom>
          <a:solidFill>
            <a:srgbClr val="FF0000"/>
          </a:solidFill>
          <a:ln>
            <a:noFill/>
          </a:ln>
          <a:effectLst>
            <a:outerShdw blurRad="63500" dist="250190" dir="8459995" algn="ctr" rotWithShape="0">
              <a:srgbClr val="000000">
                <a:alpha val="28000"/>
              </a:srgbClr>
            </a:outerShdw>
          </a:effectLst>
          <a:extLst/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>
              <a:latin typeface="Verdana" pitchFamily="34" charset="0"/>
              <a:ea typeface="+mn-ea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" y="40804"/>
            <a:ext cx="7334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923928" y="188640"/>
            <a:ext cx="5214974" cy="40011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b="0" dirty="0" smtClean="0">
                <a:latin typeface="Verdana" pitchFamily="34" charset="0"/>
              </a:rPr>
              <a:t>Before writing the proposal</a:t>
            </a:r>
            <a:endParaRPr lang="en-GB" sz="2000" b="0" baseline="-25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24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 animBg="1"/>
      <p:bldP spid="39" grpId="0"/>
      <p:bldP spid="42" grpId="0"/>
      <p:bldP spid="4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6408&quot;&gt;&lt;property id=&quot;20148&quot; value=&quot;5&quot;/&gt;&lt;property id=&quot;20300&quot; value=&quot;Slide 6&quot;/&gt;&lt;property id=&quot;20307&quot; value=&quot;261&quot;/&gt;&lt;/object&gt;&lt;object type=&quot;3&quot; unique_id=&quot;16705&quot;&gt;&lt;property id=&quot;20148&quot; value=&quot;5&quot;/&gt;&lt;property id=&quot;20300&quot; value=&quot;Slide 2&quot;/&gt;&lt;property id=&quot;20307&quot; value=&quot;266&quot;/&gt;&lt;/object&gt;&lt;object type=&quot;3&quot; unique_id=&quot;16706&quot;&gt;&lt;property id=&quot;20148&quot; value=&quot;5&quot;/&gt;&lt;property id=&quot;20300&quot; value=&quot;Slide 7&quot;/&gt;&lt;property id=&quot;20307&quot; value=&quot;269&quot;/&gt;&lt;/object&gt;&lt;object type=&quot;3&quot; unique_id=&quot;16708&quot;&gt;&lt;property id=&quot;20148&quot; value=&quot;5&quot;/&gt;&lt;property id=&quot;20300&quot; value=&quot;Slide 18&quot;/&gt;&lt;property id=&quot;20307&quot; value=&quot;267&quot;/&gt;&lt;/object&gt;&lt;object type=&quot;3&quot; unique_id=&quot;17001&quot;&gt;&lt;property id=&quot;20148&quot; value=&quot;5&quot;/&gt;&lt;property id=&quot;20300&quot; value=&quot;Slide 13&quot;/&gt;&lt;property id=&quot;20307&quot; value=&quot;273&quot;/&gt;&lt;/object&gt;&lt;object type=&quot;3&quot; unique_id=&quot;17002&quot;&gt;&lt;property id=&quot;20148&quot; value=&quot;5&quot;/&gt;&lt;property id=&quot;20300&quot; value=&quot;Slide 14&quot;/&gt;&lt;property id=&quot;20307&quot; value=&quot;274&quot;/&gt;&lt;/object&gt;&lt;object type=&quot;3&quot; unique_id=&quot;17003&quot;&gt;&lt;property id=&quot;20148&quot; value=&quot;5&quot;/&gt;&lt;property id=&quot;20300&quot; value=&quot;Slide 15&quot;/&gt;&lt;property id=&quot;20307&quot; value=&quot;275&quot;/&gt;&lt;/object&gt;&lt;object type=&quot;3&quot; unique_id=&quot;17004&quot;&gt;&lt;property id=&quot;20148&quot; value=&quot;5&quot;/&gt;&lt;property id=&quot;20300&quot; value=&quot;Slide 16&quot;/&gt;&lt;property id=&quot;20307&quot; value=&quot;271&quot;/&gt;&lt;/object&gt;&lt;object type=&quot;3&quot; unique_id=&quot;17091&quot;&gt;&lt;property id=&quot;20148&quot; value=&quot;5&quot;/&gt;&lt;property id=&quot;20300&quot; value=&quot;Slide 8&quot;/&gt;&lt;property id=&quot;20307&quot; value=&quot;280&quot;/&gt;&lt;/object&gt;&lt;object type=&quot;3&quot; unique_id=&quot;17092&quot;&gt;&lt;property id=&quot;20148&quot; value=&quot;5&quot;/&gt;&lt;property id=&quot;20300&quot; value=&quot;Slide 10&quot;/&gt;&lt;property id=&quot;20307&quot; value=&quot;278&quot;/&gt;&lt;/object&gt;&lt;object type=&quot;3&quot; unique_id=&quot;17093&quot;&gt;&lt;property id=&quot;20148&quot; value=&quot;5&quot;/&gt;&lt;property id=&quot;20300&quot; value=&quot;Slide 19&quot;/&gt;&lt;property id=&quot;20307&quot; value=&quot;279&quot;/&gt;&lt;/object&gt;&lt;object type=&quot;3&quot; unique_id=&quot;17407&quot;&gt;&lt;property id=&quot;20148&quot; value=&quot;5&quot;/&gt;&lt;property id=&quot;20300&quot; value=&quot;Slide 22&quot;/&gt;&lt;property id=&quot;20307&quot; value=&quot;287&quot;/&gt;&lt;/object&gt;&lt;object type=&quot;3&quot; unique_id=&quot;17408&quot;&gt;&lt;property id=&quot;20148&quot; value=&quot;5&quot;/&gt;&lt;property id=&quot;20300&quot; value=&quot;Slide 24&quot;/&gt;&lt;property id=&quot;20307&quot; value=&quot;289&quot;/&gt;&lt;/object&gt;&lt;object type=&quot;3&quot; unique_id=&quot;47267&quot;&gt;&lt;property id=&quot;20148&quot; value=&quot;5&quot;/&gt;&lt;property id=&quot;20300&quot; value=&quot;Slide 12&quot;/&gt;&lt;property id=&quot;20307&quot; value=&quot;291&quot;/&gt;&lt;/object&gt;&lt;object type=&quot;3&quot; unique_id=&quot;49078&quot;&gt;&lt;property id=&quot;20148&quot; value=&quot;5&quot;/&gt;&lt;property id=&quot;20300&quot; value=&quot;Slide 3&quot;/&gt;&lt;property id=&quot;20307&quot; value=&quot;292&quot;/&gt;&lt;/object&gt;&lt;object type=&quot;3&quot; unique_id=&quot;49079&quot;&gt;&lt;property id=&quot;20148&quot; value=&quot;5&quot;/&gt;&lt;property id=&quot;20300&quot; value=&quot;Slide 4&quot;/&gt;&lt;property id=&quot;20307&quot; value=&quot;293&quot;/&gt;&lt;/object&gt;&lt;object type=&quot;3&quot; unique_id=&quot;49080&quot;&gt;&lt;property id=&quot;20148&quot; value=&quot;5&quot;/&gt;&lt;property id=&quot;20300&quot; value=&quot;Slide 5&quot;/&gt;&lt;property id=&quot;20307&quot; value=&quot;295&quot;/&gt;&lt;/object&gt;&lt;object type=&quot;3&quot; unique_id=&quot;49081&quot;&gt;&lt;property id=&quot;20148&quot; value=&quot;5&quot;/&gt;&lt;property id=&quot;20300&quot; value=&quot;Slide 17&quot;/&gt;&lt;property id=&quot;20307&quot; value=&quot;296&quot;/&gt;&lt;/object&gt;&lt;object type=&quot;3&quot; unique_id=&quot;49082&quot;&gt;&lt;property id=&quot;20148&quot; value=&quot;5&quot;/&gt;&lt;property id=&quot;20300&quot; value=&quot;Slide 20&quot;/&gt;&lt;property id=&quot;20307&quot; value=&quot;297&quot;/&gt;&lt;/object&gt;&lt;object type=&quot;3&quot; unique_id=&quot;49083&quot;&gt;&lt;property id=&quot;20148&quot; value=&quot;5&quot;/&gt;&lt;property id=&quot;20300&quot; value=&quot;Slide 21&quot;/&gt;&lt;property id=&quot;20307&quot; value=&quot;298&quot;/&gt;&lt;/object&gt;&lt;object type=&quot;3&quot; unique_id=&quot;49084&quot;&gt;&lt;property id=&quot;20148&quot; value=&quot;5&quot;/&gt;&lt;property id=&quot;20300&quot; value=&quot;Slide 23&quot;/&gt;&lt;property id=&quot;20307&quot; value=&quot;299&quot;/&gt;&lt;/object&gt;&lt;object type=&quot;3&quot; unique_id=&quot;49283&quot;&gt;&lt;property id=&quot;20148&quot; value=&quot;5&quot;/&gt;&lt;property id=&quot;20300&quot; value=&quot;Slide 9&quot;/&gt;&lt;property id=&quot;20307&quot; value=&quot;300&quot;/&gt;&lt;/object&gt;&lt;object type=&quot;3&quot; unique_id=&quot;49384&quot;&gt;&lt;property id=&quot;20148&quot; value=&quot;5&quot;/&gt;&lt;property id=&quot;20300&quot; value=&quot;Slide 11&quot;/&gt;&lt;property id=&quot;20307&quot; value=&quot;30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1106</Words>
  <Application>Microsoft Office PowerPoint</Application>
  <PresentationFormat>On-screen Show (4:3)</PresentationFormat>
  <Paragraphs>301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Copenhagen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Furu</dc:creator>
  <cp:lastModifiedBy>Peter Furu</cp:lastModifiedBy>
  <cp:revision>83</cp:revision>
  <dcterms:created xsi:type="dcterms:W3CDTF">2012-10-02T13:46:09Z</dcterms:created>
  <dcterms:modified xsi:type="dcterms:W3CDTF">2013-11-27T06:14:29Z</dcterms:modified>
</cp:coreProperties>
</file>