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63" r:id="rId4"/>
    <p:sldId id="258" r:id="rId5"/>
    <p:sldId id="259" r:id="rId6"/>
    <p:sldId id="264" r:id="rId7"/>
    <p:sldId id="265" r:id="rId8"/>
    <p:sldId id="260" r:id="rId9"/>
    <p:sldId id="266" r:id="rId10"/>
    <p:sldId id="261" r:id="rId11"/>
    <p:sldId id="267" r:id="rId12"/>
    <p:sldId id="269" r:id="rId13"/>
    <p:sldId id="268" r:id="rId14"/>
    <p:sldId id="271" r:id="rId15"/>
    <p:sldId id="272"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46" autoAdjust="0"/>
    <p:restoredTop sz="94660"/>
  </p:normalViewPr>
  <p:slideViewPr>
    <p:cSldViewPr>
      <p:cViewPr varScale="1">
        <p:scale>
          <a:sx n="86" d="100"/>
          <a:sy n="86" d="100"/>
        </p:scale>
        <p:origin x="-136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052734-5047-4457-ADBB-1EDF19312049}" type="datetimeFigureOut">
              <a:rPr lang="en-US" smtClean="0"/>
              <a:pPr/>
              <a:t>11/27/2013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4B425-F507-4210-AA82-1B2C5447DACF}"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052734-5047-4457-ADBB-1EDF19312049}" type="datetimeFigureOut">
              <a:rPr lang="en-US" smtClean="0"/>
              <a:pPr/>
              <a:t>11/27/2013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4B425-F507-4210-AA82-1B2C5447DACF}"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052734-5047-4457-ADBB-1EDF19312049}" type="datetimeFigureOut">
              <a:rPr lang="en-US" smtClean="0"/>
              <a:pPr/>
              <a:t>11/27/2013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4B425-F507-4210-AA82-1B2C5447DACF}"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052734-5047-4457-ADBB-1EDF19312049}" type="datetimeFigureOut">
              <a:rPr lang="en-US" smtClean="0"/>
              <a:pPr/>
              <a:t>11/27/2013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4B425-F507-4210-AA82-1B2C5447DACF}"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052734-5047-4457-ADBB-1EDF19312049}" type="datetimeFigureOut">
              <a:rPr lang="en-US" smtClean="0"/>
              <a:pPr/>
              <a:t>11/27/2013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4B425-F507-4210-AA82-1B2C5447DACF}"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052734-5047-4457-ADBB-1EDF19312049}" type="datetimeFigureOut">
              <a:rPr lang="en-US" smtClean="0"/>
              <a:pPr/>
              <a:t>11/27/2013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4B425-F507-4210-AA82-1B2C5447DACF}"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052734-5047-4457-ADBB-1EDF19312049}" type="datetimeFigureOut">
              <a:rPr lang="en-US" smtClean="0"/>
              <a:pPr/>
              <a:t>11/27/2013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E4B425-F507-4210-AA82-1B2C5447DACF}"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052734-5047-4457-ADBB-1EDF19312049}" type="datetimeFigureOut">
              <a:rPr lang="en-US" smtClean="0"/>
              <a:pPr/>
              <a:t>11/27/2013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E4B425-F507-4210-AA82-1B2C5447DACF}"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52734-5047-4457-ADBB-1EDF19312049}" type="datetimeFigureOut">
              <a:rPr lang="en-US" smtClean="0"/>
              <a:pPr/>
              <a:t>11/27/2013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E4B425-F507-4210-AA82-1B2C5447DACF}"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52734-5047-4457-ADBB-1EDF19312049}" type="datetimeFigureOut">
              <a:rPr lang="en-US" smtClean="0"/>
              <a:pPr/>
              <a:t>11/27/2013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4B425-F507-4210-AA82-1B2C5447DACF}"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52734-5047-4457-ADBB-1EDF19312049}" type="datetimeFigureOut">
              <a:rPr lang="en-US" smtClean="0"/>
              <a:pPr/>
              <a:t>11/27/2013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4B425-F507-4210-AA82-1B2C5447DACF}" type="slidenum">
              <a:rPr lang="en-US" smtClean="0"/>
              <a:pPr/>
              <a:t>‹#›</a:t>
            </a:fld>
            <a:endParaRPr lang="en-US"/>
          </a:p>
        </p:txBody>
      </p:sp>
    </p:spTree>
  </p:cSld>
  <p:clrMapOvr>
    <a:masterClrMapping/>
  </p:clrMapOvr>
  <p:transition>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52734-5047-4457-ADBB-1EDF19312049}" type="datetimeFigureOut">
              <a:rPr lang="en-US" smtClean="0"/>
              <a:pPr/>
              <a:t>11/27/2013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E4B425-F507-4210-AA82-1B2C5447DA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d"/>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772400" cy="1470025"/>
          </a:xfrm>
        </p:spPr>
        <p:txBody>
          <a:bodyPr/>
          <a:lstStyle/>
          <a:p>
            <a:r>
              <a:rPr lang="en-US" dirty="0" smtClean="0"/>
              <a:t>PhD </a:t>
            </a:r>
            <a:r>
              <a:rPr lang="en-US" dirty="0" err="1" smtClean="0"/>
              <a:t>Programme</a:t>
            </a:r>
            <a:r>
              <a:rPr lang="en-US" dirty="0" smtClean="0"/>
              <a:t> at </a:t>
            </a:r>
            <a:r>
              <a:rPr lang="en-US" dirty="0" err="1" smtClean="0"/>
              <a:t>KCMUCo</a:t>
            </a:r>
            <a:endParaRPr lang="en-US" dirty="0"/>
          </a:p>
        </p:txBody>
      </p:sp>
      <p:sp>
        <p:nvSpPr>
          <p:cNvPr id="3" name="Subtitle 2"/>
          <p:cNvSpPr>
            <a:spLocks noGrp="1"/>
          </p:cNvSpPr>
          <p:nvPr>
            <p:ph type="subTitle" idx="1"/>
          </p:nvPr>
        </p:nvSpPr>
        <p:spPr>
          <a:xfrm>
            <a:off x="457200" y="5410200"/>
            <a:ext cx="8077200" cy="1066800"/>
          </a:xfrm>
        </p:spPr>
        <p:txBody>
          <a:bodyPr/>
          <a:lstStyle/>
          <a:p>
            <a:r>
              <a:rPr lang="en-US" dirty="0" smtClean="0"/>
              <a:t>Dr Declare </a:t>
            </a:r>
            <a:r>
              <a:rPr lang="en-US" dirty="0" err="1" smtClean="0"/>
              <a:t>Mushi</a:t>
            </a:r>
            <a:r>
              <a:rPr lang="en-US" dirty="0" smtClean="0"/>
              <a:t>, Ag. </a:t>
            </a:r>
            <a:r>
              <a:rPr lang="en-US" smtClean="0"/>
              <a:t>DPS</a:t>
            </a:r>
            <a:endParaRPr lang="en-US" dirty="0"/>
          </a:p>
        </p:txBody>
      </p:sp>
      <p:pic>
        <p:nvPicPr>
          <p:cNvPr id="6" name="Picture 3"/>
          <p:cNvPicPr>
            <a:picLocks noChangeAspect="1" noChangeArrowheads="1"/>
          </p:cNvPicPr>
          <p:nvPr/>
        </p:nvPicPr>
        <p:blipFill>
          <a:blip r:embed="rId2" cstate="print"/>
          <a:srcRect/>
          <a:stretch>
            <a:fillRect/>
          </a:stretch>
        </p:blipFill>
        <p:spPr bwMode="auto">
          <a:xfrm>
            <a:off x="1371600" y="1219200"/>
            <a:ext cx="6096000" cy="3733800"/>
          </a:xfrm>
          <a:prstGeom prst="rect">
            <a:avLst/>
          </a:prstGeom>
          <a:noFill/>
          <a:ln w="9525">
            <a:noFill/>
            <a:miter lim="800000"/>
            <a:headEnd/>
            <a:tailEnd/>
          </a:ln>
          <a:effectLst/>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PhD Platform- student network</a:t>
            </a:r>
            <a:endParaRPr lang="en-US" dirty="0"/>
          </a:p>
        </p:txBody>
      </p:sp>
      <p:sp>
        <p:nvSpPr>
          <p:cNvPr id="3" name="Content Placeholder 2"/>
          <p:cNvSpPr>
            <a:spLocks noGrp="1"/>
          </p:cNvSpPr>
          <p:nvPr>
            <p:ph idx="1"/>
          </p:nvPr>
        </p:nvSpPr>
        <p:spPr/>
        <p:txBody>
          <a:bodyPr/>
          <a:lstStyle/>
          <a:p>
            <a:pPr lvl="0"/>
            <a:r>
              <a:rPr lang="en-GB" dirty="0" smtClean="0"/>
              <a:t>Aim</a:t>
            </a:r>
          </a:p>
          <a:p>
            <a:pPr lvl="0"/>
            <a:r>
              <a:rPr lang="en-GB" dirty="0" smtClean="0"/>
              <a:t>Opportunity </a:t>
            </a:r>
            <a:r>
              <a:rPr lang="en-GB" dirty="0"/>
              <a:t>for PhD students to exchange ideas and discuss matters related to their  research and academic work through hosting of forums, seminars and conference and informal discussions</a:t>
            </a:r>
            <a:endParaRPr lang="en-US" dirty="0"/>
          </a:p>
          <a:p>
            <a:endParaRPr lang="en-US"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PhD Enrolment</a:t>
            </a:r>
            <a:br>
              <a:rPr lang="en-US" dirty="0" smtClean="0"/>
            </a:br>
            <a:r>
              <a:rPr lang="en-US" dirty="0" smtClean="0"/>
              <a:t>Female 40% </a:t>
            </a:r>
            <a:endParaRPr lang="en-US" dirty="0"/>
          </a:p>
        </p:txBody>
      </p:sp>
      <p:graphicFrame>
        <p:nvGraphicFramePr>
          <p:cNvPr id="4" name="Content Placeholder 3"/>
          <p:cNvGraphicFramePr>
            <a:graphicFrameLocks noGrp="1"/>
          </p:cNvGraphicFramePr>
          <p:nvPr>
            <p:ph idx="1"/>
          </p:nvPr>
        </p:nvGraphicFramePr>
        <p:xfrm>
          <a:off x="381000" y="1600200"/>
          <a:ext cx="8610602" cy="3352800"/>
        </p:xfrm>
        <a:graphic>
          <a:graphicData uri="http://schemas.openxmlformats.org/drawingml/2006/table">
            <a:tbl>
              <a:tblPr firstRow="1" bandRow="1">
                <a:tableStyleId>{5C22544A-7EE6-4342-B048-85BDC9FD1C3A}</a:tableStyleId>
              </a:tblPr>
              <a:tblGrid>
                <a:gridCol w="838200"/>
                <a:gridCol w="685800"/>
                <a:gridCol w="762000"/>
                <a:gridCol w="762000"/>
                <a:gridCol w="762000"/>
                <a:gridCol w="838200"/>
                <a:gridCol w="762000"/>
                <a:gridCol w="762000"/>
                <a:gridCol w="838200"/>
                <a:gridCol w="762000"/>
                <a:gridCol w="838202"/>
              </a:tblGrid>
              <a:tr h="1029607">
                <a:tc>
                  <a:txBody>
                    <a:bodyPr/>
                    <a:lstStyle/>
                    <a:p>
                      <a:pPr algn="ctr"/>
                      <a:endParaRPr lang="en-US" sz="1400" dirty="0"/>
                    </a:p>
                  </a:txBody>
                  <a:tcPr/>
                </a:tc>
                <a:tc>
                  <a:txBody>
                    <a:bodyPr/>
                    <a:lstStyle/>
                    <a:p>
                      <a:pPr algn="ctr"/>
                      <a:r>
                        <a:rPr lang="en-US" sz="1400" dirty="0" smtClean="0"/>
                        <a:t>2005/</a:t>
                      </a:r>
                    </a:p>
                    <a:p>
                      <a:pPr algn="ctr"/>
                      <a:r>
                        <a:rPr lang="en-US" sz="1400" dirty="0" smtClean="0"/>
                        <a:t>2006</a:t>
                      </a:r>
                      <a:endParaRPr lang="en-US" sz="1400" dirty="0"/>
                    </a:p>
                  </a:txBody>
                  <a:tcPr/>
                </a:tc>
                <a:tc>
                  <a:txBody>
                    <a:bodyPr/>
                    <a:lstStyle/>
                    <a:p>
                      <a:pPr algn="ctr"/>
                      <a:r>
                        <a:rPr lang="en-US" sz="1400" dirty="0" smtClean="0"/>
                        <a:t>2006/</a:t>
                      </a:r>
                    </a:p>
                    <a:p>
                      <a:pPr algn="ctr"/>
                      <a:r>
                        <a:rPr lang="en-US" sz="1400" dirty="0" smtClean="0"/>
                        <a:t>2007</a:t>
                      </a:r>
                      <a:endParaRPr lang="en-US" sz="1400" dirty="0"/>
                    </a:p>
                  </a:txBody>
                  <a:tcPr/>
                </a:tc>
                <a:tc>
                  <a:txBody>
                    <a:bodyPr/>
                    <a:lstStyle/>
                    <a:p>
                      <a:pPr algn="ctr"/>
                      <a:r>
                        <a:rPr lang="en-US" sz="1400" dirty="0" smtClean="0"/>
                        <a:t>2007/</a:t>
                      </a:r>
                    </a:p>
                    <a:p>
                      <a:pPr algn="ctr"/>
                      <a:r>
                        <a:rPr lang="en-US" sz="1400" dirty="0" smtClean="0"/>
                        <a:t>2008</a:t>
                      </a:r>
                      <a:endParaRPr lang="en-US" sz="1400" dirty="0"/>
                    </a:p>
                  </a:txBody>
                  <a:tcPr/>
                </a:tc>
                <a:tc>
                  <a:txBody>
                    <a:bodyPr/>
                    <a:lstStyle/>
                    <a:p>
                      <a:pPr algn="ctr"/>
                      <a:r>
                        <a:rPr lang="en-US" sz="1400" dirty="0" smtClean="0"/>
                        <a:t>2008/</a:t>
                      </a:r>
                    </a:p>
                    <a:p>
                      <a:pPr algn="ctr"/>
                      <a:r>
                        <a:rPr lang="en-US" sz="1400" dirty="0" smtClean="0"/>
                        <a:t>2009</a:t>
                      </a:r>
                      <a:endParaRPr lang="en-US" sz="1400" dirty="0"/>
                    </a:p>
                  </a:txBody>
                  <a:tcPr/>
                </a:tc>
                <a:tc>
                  <a:txBody>
                    <a:bodyPr/>
                    <a:lstStyle/>
                    <a:p>
                      <a:pPr algn="ctr"/>
                      <a:r>
                        <a:rPr lang="en-US" sz="1400" dirty="0" smtClean="0"/>
                        <a:t>2009/</a:t>
                      </a:r>
                    </a:p>
                    <a:p>
                      <a:pPr algn="ctr"/>
                      <a:r>
                        <a:rPr lang="en-US" sz="1400" dirty="0" smtClean="0"/>
                        <a:t>2010</a:t>
                      </a:r>
                      <a:endParaRPr lang="en-US" sz="1400" dirty="0"/>
                    </a:p>
                  </a:txBody>
                  <a:tcPr/>
                </a:tc>
                <a:tc>
                  <a:txBody>
                    <a:bodyPr/>
                    <a:lstStyle/>
                    <a:p>
                      <a:pPr algn="ctr"/>
                      <a:r>
                        <a:rPr lang="en-US" sz="1400" dirty="0" smtClean="0"/>
                        <a:t>2010/</a:t>
                      </a:r>
                    </a:p>
                    <a:p>
                      <a:pPr algn="ctr"/>
                      <a:r>
                        <a:rPr lang="en-US" sz="1400" dirty="0" smtClean="0"/>
                        <a:t>2011</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2011/</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2012</a:t>
                      </a:r>
                    </a:p>
                    <a:p>
                      <a:pPr algn="ctr"/>
                      <a:endParaRPr lang="en-US" sz="1400" dirty="0"/>
                    </a:p>
                  </a:txBody>
                  <a:tcPr/>
                </a:tc>
                <a:tc>
                  <a:txBody>
                    <a:bodyPr/>
                    <a:lstStyle/>
                    <a:p>
                      <a:pPr algn="ctr"/>
                      <a:r>
                        <a:rPr lang="en-US" sz="1400" dirty="0" smtClean="0"/>
                        <a:t>2012/</a:t>
                      </a:r>
                    </a:p>
                    <a:p>
                      <a:pPr algn="ctr"/>
                      <a:r>
                        <a:rPr lang="en-US" sz="1400" dirty="0" smtClean="0"/>
                        <a:t>2013</a:t>
                      </a:r>
                      <a:endParaRPr lang="en-US" sz="1400" dirty="0"/>
                    </a:p>
                  </a:txBody>
                  <a:tcPr/>
                </a:tc>
                <a:tc>
                  <a:txBody>
                    <a:bodyPr/>
                    <a:lstStyle/>
                    <a:p>
                      <a:pPr algn="ctr"/>
                      <a:r>
                        <a:rPr lang="en-US" sz="1400" dirty="0" smtClean="0"/>
                        <a:t>2013/</a:t>
                      </a:r>
                    </a:p>
                    <a:p>
                      <a:pPr algn="ctr"/>
                      <a:r>
                        <a:rPr lang="en-US" sz="1400" dirty="0" smtClean="0"/>
                        <a:t>2014</a:t>
                      </a:r>
                      <a:endParaRPr lang="en-US" sz="1400" dirty="0"/>
                    </a:p>
                  </a:txBody>
                  <a:tcPr/>
                </a:tc>
                <a:tc>
                  <a:txBody>
                    <a:bodyPr/>
                    <a:lstStyle/>
                    <a:p>
                      <a:pPr algn="ctr"/>
                      <a:r>
                        <a:rPr lang="en-US" sz="1400" dirty="0" smtClean="0"/>
                        <a:t>TOTAL</a:t>
                      </a:r>
                      <a:endParaRPr lang="en-US" sz="1400" dirty="0"/>
                    </a:p>
                  </a:txBody>
                  <a:tcPr/>
                </a:tc>
              </a:tr>
              <a:tr h="793656">
                <a:tc>
                  <a:txBody>
                    <a:bodyPr/>
                    <a:lstStyle/>
                    <a:p>
                      <a:r>
                        <a:rPr lang="en-US" sz="1600" b="1" dirty="0" smtClean="0"/>
                        <a:t>Male</a:t>
                      </a:r>
                      <a:endParaRPr lang="en-US" sz="1600" b="1"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04</a:t>
                      </a:r>
                      <a:endParaRPr lang="en-US" sz="1800" dirty="0"/>
                    </a:p>
                  </a:txBody>
                  <a:tcPr/>
                </a:tc>
                <a:tc>
                  <a:txBody>
                    <a:bodyPr/>
                    <a:lstStyle/>
                    <a:p>
                      <a:pPr algn="ctr"/>
                      <a:r>
                        <a:rPr lang="en-US" sz="1800" dirty="0" smtClean="0"/>
                        <a:t>01</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06</a:t>
                      </a:r>
                      <a:endParaRPr lang="en-US" sz="1800" dirty="0"/>
                    </a:p>
                  </a:txBody>
                  <a:tcPr/>
                </a:tc>
                <a:tc>
                  <a:txBody>
                    <a:bodyPr/>
                    <a:lstStyle/>
                    <a:p>
                      <a:pPr algn="ctr"/>
                      <a:r>
                        <a:rPr lang="en-US" sz="1800" dirty="0" smtClean="0"/>
                        <a:t>08</a:t>
                      </a:r>
                      <a:endParaRPr lang="en-US" sz="1800" dirty="0"/>
                    </a:p>
                  </a:txBody>
                  <a:tcPr/>
                </a:tc>
              </a:tr>
              <a:tr h="900907">
                <a:tc>
                  <a:txBody>
                    <a:bodyPr/>
                    <a:lstStyle/>
                    <a:p>
                      <a:r>
                        <a:rPr lang="en-US" sz="1600" b="1" dirty="0" smtClean="0"/>
                        <a:t>Female</a:t>
                      </a:r>
                      <a:endParaRPr lang="en-US" sz="1600" b="1" dirty="0"/>
                    </a:p>
                  </a:txBody>
                  <a:tcPr/>
                </a:tc>
                <a:tc>
                  <a:txBody>
                    <a:bodyPr/>
                    <a:lstStyle/>
                    <a:p>
                      <a:pPr algn="ctr"/>
                      <a:r>
                        <a:rPr lang="en-US" sz="1800" dirty="0" smtClean="0"/>
                        <a:t>-</a:t>
                      </a:r>
                      <a:endParaRPr lang="en-US" sz="1800" dirty="0"/>
                    </a:p>
                  </a:txBody>
                  <a:tcPr/>
                </a:tc>
                <a:tc>
                  <a:txBody>
                    <a:bodyPr/>
                    <a:lstStyle/>
                    <a:p>
                      <a:pPr algn="ctr"/>
                      <a:r>
                        <a:rPr lang="en-US" sz="1800" dirty="0" smtClean="0"/>
                        <a:t>01</a:t>
                      </a:r>
                      <a:endParaRPr lang="en-US" sz="1800" dirty="0"/>
                    </a:p>
                  </a:txBody>
                  <a:tcPr/>
                </a:tc>
                <a:tc>
                  <a:txBody>
                    <a:bodyPr/>
                    <a:lstStyle/>
                    <a:p>
                      <a:pPr algn="ctr"/>
                      <a:r>
                        <a:rPr lang="en-US" sz="1800" dirty="0" smtClean="0"/>
                        <a:t>-</a:t>
                      </a:r>
                      <a:endParaRPr 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01</a:t>
                      </a:r>
                    </a:p>
                    <a:p>
                      <a:pPr algn="ctr"/>
                      <a:endParaRPr lang="en-US" sz="1800" dirty="0"/>
                    </a:p>
                  </a:txBody>
                  <a:tcPr/>
                </a:tc>
                <a:tc>
                  <a:txBody>
                    <a:bodyPr/>
                    <a:lstStyle/>
                    <a:p>
                      <a:pPr algn="ctr"/>
                      <a:r>
                        <a:rPr lang="en-US" sz="1800" dirty="0" smtClean="0"/>
                        <a:t>01</a:t>
                      </a:r>
                      <a:endParaRPr lang="en-US" sz="1800" dirty="0"/>
                    </a:p>
                  </a:txBody>
                  <a:tcPr/>
                </a:tc>
                <a:tc>
                  <a:txBody>
                    <a:bodyPr/>
                    <a:lstStyle/>
                    <a:p>
                      <a:pPr algn="ctr"/>
                      <a:r>
                        <a:rPr lang="en-US" sz="1800" dirty="0" smtClean="0"/>
                        <a:t>04</a:t>
                      </a:r>
                      <a:endParaRPr lang="en-US" sz="1800" dirty="0"/>
                    </a:p>
                  </a:txBody>
                  <a:tcPr/>
                </a:tc>
                <a:tc>
                  <a:txBody>
                    <a:bodyPr/>
                    <a:lstStyle/>
                    <a:p>
                      <a:pPr algn="ctr"/>
                      <a:r>
                        <a:rPr lang="en-US" sz="1800" dirty="0" smtClean="0"/>
                        <a:t>-</a:t>
                      </a:r>
                      <a:endParaRPr lang="en-US" sz="1800" dirty="0"/>
                    </a:p>
                  </a:txBody>
                  <a:tcPr/>
                </a:tc>
                <a:tc>
                  <a:txBody>
                    <a:bodyPr/>
                    <a:lstStyle/>
                    <a:p>
                      <a:pPr algn="ctr"/>
                      <a:r>
                        <a:rPr lang="en-US" sz="1800" dirty="0" smtClean="0"/>
                        <a:t>02</a:t>
                      </a:r>
                      <a:endParaRPr lang="en-US" sz="1800" dirty="0"/>
                    </a:p>
                  </a:txBody>
                  <a:tcPr/>
                </a:tc>
                <a:tc>
                  <a:txBody>
                    <a:bodyPr/>
                    <a:lstStyle/>
                    <a:p>
                      <a:pPr algn="ctr"/>
                      <a:r>
                        <a:rPr lang="en-US" sz="1800" dirty="0" smtClean="0"/>
                        <a:t>05</a:t>
                      </a:r>
                      <a:endParaRPr lang="en-US" sz="1800" dirty="0"/>
                    </a:p>
                  </a:txBody>
                  <a:tcPr/>
                </a:tc>
                <a:tc>
                  <a:txBody>
                    <a:bodyPr/>
                    <a:lstStyle/>
                    <a:p>
                      <a:pPr algn="ctr"/>
                      <a:r>
                        <a:rPr lang="en-US" sz="1800" dirty="0" smtClean="0"/>
                        <a:t>12</a:t>
                      </a:r>
                      <a:endParaRPr lang="en-US" sz="1800" dirty="0"/>
                    </a:p>
                  </a:txBody>
                  <a:tcPr/>
                </a:tc>
              </a:tr>
              <a:tr h="628630">
                <a:tc>
                  <a:txBody>
                    <a:bodyPr/>
                    <a:lstStyle/>
                    <a:p>
                      <a:r>
                        <a:rPr lang="en-US" sz="1600" b="1" dirty="0" smtClean="0"/>
                        <a:t>Total</a:t>
                      </a:r>
                      <a:endParaRPr lang="en-US" sz="1600" b="1" dirty="0"/>
                    </a:p>
                  </a:txBody>
                  <a:tcPr/>
                </a:tc>
                <a:tc>
                  <a:txBody>
                    <a:bodyPr/>
                    <a:lstStyle/>
                    <a:p>
                      <a:pPr algn="ctr"/>
                      <a:r>
                        <a:rPr lang="en-US" sz="1800" b="1" dirty="0" smtClean="0"/>
                        <a:t>-</a:t>
                      </a:r>
                      <a:endParaRPr lang="en-US" sz="1800" b="1" dirty="0"/>
                    </a:p>
                  </a:txBody>
                  <a:tcPr/>
                </a:tc>
                <a:tc>
                  <a:txBody>
                    <a:bodyPr/>
                    <a:lstStyle/>
                    <a:p>
                      <a:pPr algn="ctr"/>
                      <a:r>
                        <a:rPr lang="en-US" sz="1800" b="1" dirty="0" smtClean="0"/>
                        <a:t>-</a:t>
                      </a:r>
                      <a:endParaRPr lang="en-US" sz="1800" b="1" dirty="0"/>
                    </a:p>
                  </a:txBody>
                  <a:tcPr/>
                </a:tc>
                <a:tc>
                  <a:txBody>
                    <a:bodyPr/>
                    <a:lstStyle/>
                    <a:p>
                      <a:pPr algn="ctr"/>
                      <a:r>
                        <a:rPr lang="en-US" sz="1800" b="1" dirty="0" smtClean="0"/>
                        <a:t>-</a:t>
                      </a:r>
                      <a:endParaRPr lang="en-US" sz="1800" b="1" dirty="0"/>
                    </a:p>
                  </a:txBody>
                  <a:tcPr/>
                </a:tc>
                <a:tc>
                  <a:txBody>
                    <a:bodyPr/>
                    <a:lstStyle/>
                    <a:p>
                      <a:pPr algn="ctr"/>
                      <a:r>
                        <a:rPr lang="en-US" sz="1800" b="1" dirty="0" smtClean="0"/>
                        <a:t>01</a:t>
                      </a:r>
                      <a:endParaRPr lang="en-US" sz="1800" b="1" dirty="0"/>
                    </a:p>
                  </a:txBody>
                  <a:tcPr/>
                </a:tc>
                <a:tc>
                  <a:txBody>
                    <a:bodyPr/>
                    <a:lstStyle/>
                    <a:p>
                      <a:pPr algn="ctr"/>
                      <a:r>
                        <a:rPr lang="en-US" sz="1800" b="1" dirty="0" smtClean="0"/>
                        <a:t>05</a:t>
                      </a:r>
                      <a:endParaRPr lang="en-US" sz="1800" b="1" dirty="0"/>
                    </a:p>
                  </a:txBody>
                  <a:tcPr/>
                </a:tc>
                <a:tc>
                  <a:txBody>
                    <a:bodyPr/>
                    <a:lstStyle/>
                    <a:p>
                      <a:pPr algn="ctr"/>
                      <a:r>
                        <a:rPr lang="en-US" sz="1800" b="1" dirty="0" smtClean="0"/>
                        <a:t>05</a:t>
                      </a:r>
                      <a:endParaRPr lang="en-US" sz="1800" b="1" dirty="0"/>
                    </a:p>
                  </a:txBody>
                  <a:tcPr/>
                </a:tc>
                <a:tc>
                  <a:txBody>
                    <a:bodyPr/>
                    <a:lstStyle/>
                    <a:p>
                      <a:pPr algn="ctr"/>
                      <a:r>
                        <a:rPr lang="en-US" sz="1800" b="1" dirty="0" smtClean="0"/>
                        <a:t>-</a:t>
                      </a:r>
                      <a:endParaRPr lang="en-US" sz="1800" b="1" dirty="0"/>
                    </a:p>
                  </a:txBody>
                  <a:tcPr/>
                </a:tc>
                <a:tc>
                  <a:txBody>
                    <a:bodyPr/>
                    <a:lstStyle/>
                    <a:p>
                      <a:pPr algn="ctr"/>
                      <a:r>
                        <a:rPr lang="en-US" sz="1800" b="1" dirty="0" smtClean="0"/>
                        <a:t>02</a:t>
                      </a:r>
                      <a:endParaRPr lang="en-US" sz="1800" b="1" dirty="0"/>
                    </a:p>
                  </a:txBody>
                  <a:tcPr/>
                </a:tc>
                <a:tc>
                  <a:txBody>
                    <a:bodyPr/>
                    <a:lstStyle/>
                    <a:p>
                      <a:pPr algn="ctr"/>
                      <a:r>
                        <a:rPr lang="en-US" sz="1800" b="1" dirty="0" smtClean="0"/>
                        <a:t>11</a:t>
                      </a:r>
                      <a:endParaRPr lang="en-US" sz="1800" b="1" dirty="0"/>
                    </a:p>
                  </a:txBody>
                  <a:tcPr/>
                </a:tc>
                <a:tc>
                  <a:txBody>
                    <a:bodyPr/>
                    <a:lstStyle/>
                    <a:p>
                      <a:pPr algn="ctr"/>
                      <a:r>
                        <a:rPr lang="en-US" sz="1800" b="1" dirty="0" smtClean="0"/>
                        <a:t>25</a:t>
                      </a:r>
                      <a:endParaRPr lang="en-US" sz="1800" b="1" dirty="0"/>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PhD Graduates</a:t>
            </a:r>
            <a:endParaRPr lang="en-US" dirty="0"/>
          </a:p>
        </p:txBody>
      </p:sp>
      <p:graphicFrame>
        <p:nvGraphicFramePr>
          <p:cNvPr id="4" name="Content Placeholder 3"/>
          <p:cNvGraphicFramePr>
            <a:graphicFrameLocks noGrp="1"/>
          </p:cNvGraphicFramePr>
          <p:nvPr>
            <p:ph idx="1"/>
          </p:nvPr>
        </p:nvGraphicFramePr>
        <p:xfrm>
          <a:off x="457200" y="1828800"/>
          <a:ext cx="8229600" cy="1981201"/>
        </p:xfrm>
        <a:graphic>
          <a:graphicData uri="http://schemas.openxmlformats.org/drawingml/2006/table">
            <a:tbl>
              <a:tblPr firstRow="1" bandRow="1">
                <a:tableStyleId>{5C22544A-7EE6-4342-B048-85BDC9FD1C3A}</a:tableStyleId>
              </a:tblPr>
              <a:tblGrid>
                <a:gridCol w="257320"/>
                <a:gridCol w="1190480"/>
                <a:gridCol w="685800"/>
                <a:gridCol w="685800"/>
                <a:gridCol w="685800"/>
                <a:gridCol w="762000"/>
                <a:gridCol w="762000"/>
                <a:gridCol w="762000"/>
                <a:gridCol w="685800"/>
                <a:gridCol w="685800"/>
                <a:gridCol w="1066800"/>
              </a:tblGrid>
              <a:tr h="729916">
                <a:tc>
                  <a:txBody>
                    <a:bodyPr/>
                    <a:lstStyle/>
                    <a:p>
                      <a:endParaRPr lang="en-US" dirty="0"/>
                    </a:p>
                  </a:txBody>
                  <a:tcPr/>
                </a:tc>
                <a:tc>
                  <a:txBody>
                    <a:bodyPr/>
                    <a:lstStyle/>
                    <a:p>
                      <a:endParaRPr lang="en-US" dirty="0"/>
                    </a:p>
                  </a:txBody>
                  <a:tcPr/>
                </a:tc>
                <a:tc>
                  <a:txBody>
                    <a:bodyPr/>
                    <a:lstStyle/>
                    <a:p>
                      <a:r>
                        <a:rPr lang="en-US" dirty="0" smtClean="0"/>
                        <a:t>2005</a:t>
                      </a:r>
                      <a:endParaRPr lang="en-US" dirty="0"/>
                    </a:p>
                  </a:txBody>
                  <a:tcPr/>
                </a:tc>
                <a:tc>
                  <a:txBody>
                    <a:bodyPr/>
                    <a:lstStyle/>
                    <a:p>
                      <a:r>
                        <a:rPr lang="en-US" dirty="0" smtClean="0"/>
                        <a:t>2006</a:t>
                      </a:r>
                      <a:endParaRPr lang="en-US" dirty="0"/>
                    </a:p>
                  </a:txBody>
                  <a:tcPr/>
                </a:tc>
                <a:tc>
                  <a:txBody>
                    <a:bodyPr/>
                    <a:lstStyle/>
                    <a:p>
                      <a:r>
                        <a:rPr lang="en-US" dirty="0" smtClean="0"/>
                        <a:t>2007</a:t>
                      </a:r>
                      <a:endParaRPr lang="en-US" dirty="0"/>
                    </a:p>
                  </a:txBody>
                  <a:tcPr/>
                </a:tc>
                <a:tc>
                  <a:txBody>
                    <a:bodyPr/>
                    <a:lstStyle/>
                    <a:p>
                      <a:r>
                        <a:rPr lang="en-US" dirty="0" smtClean="0"/>
                        <a:t>2008</a:t>
                      </a:r>
                      <a:endParaRPr lang="en-US" dirty="0"/>
                    </a:p>
                  </a:txBody>
                  <a:tcPr/>
                </a:tc>
                <a:tc>
                  <a:txBody>
                    <a:bodyPr/>
                    <a:lstStyle/>
                    <a:p>
                      <a:r>
                        <a:rPr lang="en-US" dirty="0" smtClean="0"/>
                        <a:t>2009</a:t>
                      </a:r>
                      <a:endParaRPr lang="en-US" dirty="0"/>
                    </a:p>
                  </a:txBody>
                  <a:tcPr/>
                </a:tc>
                <a:tc>
                  <a:txBody>
                    <a:bodyPr/>
                    <a:lstStyle/>
                    <a:p>
                      <a:r>
                        <a:rPr lang="en-US" dirty="0" smtClean="0"/>
                        <a:t>2010</a:t>
                      </a:r>
                      <a:endParaRPr lang="en-US" dirty="0"/>
                    </a:p>
                  </a:txBody>
                  <a:tcPr/>
                </a:tc>
                <a:tc>
                  <a:txBody>
                    <a:bodyPr/>
                    <a:lstStyle/>
                    <a:p>
                      <a:r>
                        <a:rPr lang="en-US" dirty="0" smtClean="0"/>
                        <a:t>2011</a:t>
                      </a:r>
                      <a:endParaRPr lang="en-US" dirty="0"/>
                    </a:p>
                  </a:txBody>
                  <a:tcPr/>
                </a:tc>
                <a:tc>
                  <a:txBody>
                    <a:bodyPr/>
                    <a:lstStyle/>
                    <a:p>
                      <a:r>
                        <a:rPr lang="en-US" dirty="0" smtClean="0"/>
                        <a:t>2012</a:t>
                      </a:r>
                      <a:endParaRPr lang="en-US" dirty="0"/>
                    </a:p>
                  </a:txBody>
                  <a:tcPr/>
                </a:tc>
                <a:tc>
                  <a:txBody>
                    <a:bodyPr/>
                    <a:lstStyle/>
                    <a:p>
                      <a:pPr algn="ctr"/>
                      <a:r>
                        <a:rPr lang="en-US" dirty="0" smtClean="0"/>
                        <a:t>TOTAL</a:t>
                      </a:r>
                      <a:endParaRPr lang="en-US" dirty="0"/>
                    </a:p>
                  </a:txBody>
                  <a:tcPr/>
                </a:tc>
              </a:tr>
              <a:tr h="417095">
                <a:tc>
                  <a:txBody>
                    <a:bodyPr/>
                    <a:lstStyle/>
                    <a:p>
                      <a:endParaRPr lang="en-US" dirty="0"/>
                    </a:p>
                  </a:txBody>
                  <a:tcPr/>
                </a:tc>
                <a:tc>
                  <a:txBody>
                    <a:bodyPr/>
                    <a:lstStyle/>
                    <a:p>
                      <a:r>
                        <a:rPr lang="en-US" dirty="0" smtClean="0"/>
                        <a:t>Male</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01</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01</a:t>
                      </a:r>
                      <a:endParaRPr lang="en-US" dirty="0"/>
                    </a:p>
                  </a:txBody>
                  <a:tcPr/>
                </a:tc>
                <a:tc>
                  <a:txBody>
                    <a:bodyPr/>
                    <a:lstStyle/>
                    <a:p>
                      <a:pPr algn="ctr"/>
                      <a:r>
                        <a:rPr lang="en-US" dirty="0" smtClean="0"/>
                        <a:t>01</a:t>
                      </a:r>
                      <a:endParaRPr lang="en-US" dirty="0"/>
                    </a:p>
                  </a:txBody>
                  <a:tcPr/>
                </a:tc>
                <a:tc>
                  <a:txBody>
                    <a:bodyPr/>
                    <a:lstStyle/>
                    <a:p>
                      <a:pPr algn="ctr"/>
                      <a:r>
                        <a:rPr lang="en-US" dirty="0" smtClean="0"/>
                        <a:t>03</a:t>
                      </a:r>
                      <a:endParaRPr lang="en-US" dirty="0"/>
                    </a:p>
                  </a:txBody>
                  <a:tcPr/>
                </a:tc>
              </a:tr>
              <a:tr h="417095">
                <a:tc>
                  <a:txBody>
                    <a:bodyPr/>
                    <a:lstStyle/>
                    <a:p>
                      <a:endParaRPr lang="en-US" dirty="0"/>
                    </a:p>
                  </a:txBody>
                  <a:tcPr/>
                </a:tc>
                <a:tc>
                  <a:txBody>
                    <a:bodyPr/>
                    <a:lstStyle/>
                    <a:p>
                      <a:r>
                        <a:rPr lang="en-US" dirty="0" smtClean="0"/>
                        <a:t>Female</a:t>
                      </a:r>
                      <a:endParaRPr lang="en-US" dirty="0"/>
                    </a:p>
                  </a:txBody>
                  <a:tcPr/>
                </a:tc>
                <a:tc>
                  <a:txBody>
                    <a:bodyPr/>
                    <a:lstStyle/>
                    <a:p>
                      <a:pPr algn="ctr"/>
                      <a:r>
                        <a:rPr lang="en-US" dirty="0" smtClean="0"/>
                        <a:t>01</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01</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02</a:t>
                      </a:r>
                      <a:endParaRPr lang="en-US" dirty="0"/>
                    </a:p>
                  </a:txBody>
                  <a:tcPr/>
                </a:tc>
              </a:tr>
              <a:tr h="417095">
                <a:tc>
                  <a:txBody>
                    <a:bodyPr/>
                    <a:lstStyle/>
                    <a:p>
                      <a:endParaRPr lang="en-US" dirty="0"/>
                    </a:p>
                  </a:txBody>
                  <a:tcPr/>
                </a:tc>
                <a:tc>
                  <a:txBody>
                    <a:bodyPr/>
                    <a:lstStyle/>
                    <a:p>
                      <a:r>
                        <a:rPr lang="en-US" b="1" dirty="0" smtClean="0"/>
                        <a:t>TOTAL</a:t>
                      </a:r>
                      <a:endParaRPr lang="en-US" b="1" dirty="0"/>
                    </a:p>
                  </a:txBody>
                  <a:tcPr/>
                </a:tc>
                <a:tc>
                  <a:txBody>
                    <a:bodyPr/>
                    <a:lstStyle/>
                    <a:p>
                      <a:pPr algn="ctr"/>
                      <a:r>
                        <a:rPr lang="en-US" b="1" dirty="0" smtClean="0"/>
                        <a:t>01</a:t>
                      </a:r>
                      <a:endParaRPr lang="en-US" b="1" dirty="0"/>
                    </a:p>
                  </a:txBody>
                  <a:tcPr/>
                </a:tc>
                <a:tc>
                  <a:txBody>
                    <a:bodyPr/>
                    <a:lstStyle/>
                    <a:p>
                      <a:pPr algn="ctr"/>
                      <a:endParaRPr lang="en-US" b="1" dirty="0"/>
                    </a:p>
                  </a:txBody>
                  <a:tcPr/>
                </a:tc>
                <a:tc>
                  <a:txBody>
                    <a:bodyPr/>
                    <a:lstStyle/>
                    <a:p>
                      <a:pPr algn="ctr"/>
                      <a:r>
                        <a:rPr lang="en-US" b="1" dirty="0" smtClean="0"/>
                        <a:t>01</a:t>
                      </a:r>
                      <a:endParaRPr lang="en-US" b="1" dirty="0"/>
                    </a:p>
                  </a:txBody>
                  <a:tcPr/>
                </a:tc>
                <a:tc>
                  <a:txBody>
                    <a:bodyPr/>
                    <a:lstStyle/>
                    <a:p>
                      <a:pPr algn="ctr"/>
                      <a:endParaRPr lang="en-US" b="1" dirty="0"/>
                    </a:p>
                  </a:txBody>
                  <a:tcPr/>
                </a:tc>
                <a:tc>
                  <a:txBody>
                    <a:bodyPr/>
                    <a:lstStyle/>
                    <a:p>
                      <a:pPr algn="ctr"/>
                      <a:endParaRPr lang="en-US" b="1" dirty="0"/>
                    </a:p>
                  </a:txBody>
                  <a:tcPr/>
                </a:tc>
                <a:tc>
                  <a:txBody>
                    <a:bodyPr/>
                    <a:lstStyle/>
                    <a:p>
                      <a:pPr algn="ctr"/>
                      <a:r>
                        <a:rPr lang="en-US" b="1" dirty="0" smtClean="0"/>
                        <a:t>01</a:t>
                      </a:r>
                      <a:endParaRPr lang="en-US" b="1" dirty="0"/>
                    </a:p>
                  </a:txBody>
                  <a:tcPr/>
                </a:tc>
                <a:tc>
                  <a:txBody>
                    <a:bodyPr/>
                    <a:lstStyle/>
                    <a:p>
                      <a:pPr algn="ctr"/>
                      <a:r>
                        <a:rPr lang="en-US" b="1" dirty="0" smtClean="0"/>
                        <a:t>01</a:t>
                      </a:r>
                      <a:endParaRPr lang="en-US" b="1" dirty="0"/>
                    </a:p>
                  </a:txBody>
                  <a:tcPr/>
                </a:tc>
                <a:tc>
                  <a:txBody>
                    <a:bodyPr/>
                    <a:lstStyle/>
                    <a:p>
                      <a:pPr algn="ctr"/>
                      <a:r>
                        <a:rPr lang="en-US" b="1" dirty="0" smtClean="0"/>
                        <a:t>01</a:t>
                      </a:r>
                      <a:endParaRPr lang="en-US" b="1" dirty="0"/>
                    </a:p>
                  </a:txBody>
                  <a:tcPr/>
                </a:tc>
                <a:tc>
                  <a:txBody>
                    <a:bodyPr/>
                    <a:lstStyle/>
                    <a:p>
                      <a:pPr algn="ctr"/>
                      <a:r>
                        <a:rPr lang="en-US" b="1" dirty="0" smtClean="0"/>
                        <a:t>05</a:t>
                      </a:r>
                      <a:endParaRPr lang="en-US" b="1" dirty="0"/>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KCMC/</a:t>
            </a:r>
            <a:r>
              <a:rPr lang="en-US" dirty="0" err="1" smtClean="0"/>
              <a:t>KCMUCo</a:t>
            </a:r>
            <a:r>
              <a:rPr lang="en-US" dirty="0" smtClean="0"/>
              <a:t> Staff on PhD training Abroad</a:t>
            </a:r>
            <a:endParaRPr lang="en-US" dirty="0"/>
          </a:p>
        </p:txBody>
      </p:sp>
      <p:sp>
        <p:nvSpPr>
          <p:cNvPr id="3" name="Content Placeholder 2"/>
          <p:cNvSpPr>
            <a:spLocks noGrp="1"/>
          </p:cNvSpPr>
          <p:nvPr>
            <p:ph idx="1"/>
          </p:nvPr>
        </p:nvSpPr>
        <p:spPr/>
        <p:txBody>
          <a:bodyPr/>
          <a:lstStyle/>
          <a:p>
            <a:r>
              <a:rPr lang="en-US" dirty="0" smtClean="0"/>
              <a:t>Male: 3</a:t>
            </a:r>
          </a:p>
          <a:p>
            <a:endParaRPr lang="en-US" dirty="0" smtClean="0"/>
          </a:p>
          <a:p>
            <a:endParaRPr lang="en-US" dirty="0" smtClean="0"/>
          </a:p>
          <a:p>
            <a:r>
              <a:rPr lang="en-US" dirty="0" smtClean="0"/>
              <a:t>Female: 3</a:t>
            </a:r>
            <a:endParaRPr lang="en-US"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FINALLY YOU ARE THERE!</a:t>
            </a:r>
            <a:br>
              <a:rPr lang="en-US" sz="2800" b="1" dirty="0" smtClean="0"/>
            </a:br>
            <a:r>
              <a:rPr lang="en-US" sz="2800" b="1" dirty="0" smtClean="0"/>
              <a:t>“WHAT MATTERS IS WHAT YOU CAN DELIVER AFTERWARDS”</a:t>
            </a:r>
            <a:endParaRPr lang="en-US" sz="2800" b="1" dirty="0"/>
          </a:p>
        </p:txBody>
      </p:sp>
      <p:pic>
        <p:nvPicPr>
          <p:cNvPr id="1026" name="Picture 2" descr="C:\Users\DR DECLARE MUSHI\Downloads\WP_20131127_001.jpg"/>
          <p:cNvPicPr>
            <a:picLocks noGrp="1" noChangeAspect="1" noChangeArrowheads="1"/>
          </p:cNvPicPr>
          <p:nvPr>
            <p:ph idx="1"/>
          </p:nvPr>
        </p:nvPicPr>
        <p:blipFill>
          <a:blip r:embed="rId2" cstate="print"/>
          <a:srcRect/>
          <a:stretch>
            <a:fillRect/>
          </a:stretch>
        </p:blipFill>
        <p:spPr bwMode="auto">
          <a:xfrm>
            <a:off x="548922" y="1600200"/>
            <a:ext cx="8046156" cy="4525963"/>
          </a:xfrm>
          <a:prstGeom prst="rect">
            <a:avLst/>
          </a:prstGeom>
          <a:noFill/>
        </p:spPr>
      </p:pic>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r>
              <a:rPr lang="en-US" dirty="0" smtClean="0"/>
              <a:t>”It is better to deserve honors and not have them than to have them and not to deserve them.” - Mark Twain</a:t>
            </a:r>
          </a:p>
          <a:p>
            <a:endParaRPr lang="en-US" dirty="0" smtClean="0"/>
          </a:p>
          <a:p>
            <a:r>
              <a:rPr lang="en-US" dirty="0" smtClean="0"/>
              <a:t>                    </a:t>
            </a:r>
          </a:p>
          <a:p>
            <a:r>
              <a:rPr lang="en-US" sz="4800" b="1" smtClean="0"/>
              <a:t>            THANK </a:t>
            </a:r>
            <a:r>
              <a:rPr lang="en-US" sz="4800" b="1" dirty="0" smtClean="0"/>
              <a:t>YOU</a:t>
            </a:r>
            <a:endParaRPr lang="en-US" sz="4800" b="1"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endParaRPr lang="en-US" dirty="0"/>
          </a:p>
        </p:txBody>
      </p:sp>
      <p:sp>
        <p:nvSpPr>
          <p:cNvPr id="3" name="Content Placeholder 2"/>
          <p:cNvSpPr>
            <a:spLocks noGrp="1"/>
          </p:cNvSpPr>
          <p:nvPr>
            <p:ph idx="1"/>
          </p:nvPr>
        </p:nvSpPr>
        <p:spPr>
          <a:xfrm>
            <a:off x="457200" y="1143000"/>
            <a:ext cx="8229600" cy="4983163"/>
          </a:xfrm>
        </p:spPr>
        <p:txBody>
          <a:bodyPr/>
          <a:lstStyle/>
          <a:p>
            <a:pPr algn="ctr">
              <a:buNone/>
            </a:pPr>
            <a:r>
              <a:rPr lang="en-US" sz="3600" dirty="0" smtClean="0"/>
              <a:t>THANK YOU</a:t>
            </a:r>
            <a:endParaRPr lang="en-US" sz="3600" dirty="0"/>
          </a:p>
        </p:txBody>
      </p:sp>
      <p:pic>
        <p:nvPicPr>
          <p:cNvPr id="2051" name="Picture 3"/>
          <p:cNvPicPr>
            <a:picLocks noChangeAspect="1" noChangeArrowheads="1"/>
          </p:cNvPicPr>
          <p:nvPr/>
        </p:nvPicPr>
        <p:blipFill>
          <a:blip r:embed="rId2" cstate="print"/>
          <a:srcRect/>
          <a:stretch>
            <a:fillRect/>
          </a:stretch>
        </p:blipFill>
        <p:spPr bwMode="auto">
          <a:xfrm>
            <a:off x="1219200" y="2057400"/>
            <a:ext cx="6172200" cy="4114800"/>
          </a:xfrm>
          <a:prstGeom prst="rect">
            <a:avLst/>
          </a:prstGeom>
          <a:noFill/>
          <a:ln w="9525">
            <a:noFill/>
            <a:miter lim="800000"/>
            <a:headEnd/>
            <a:tailEnd/>
          </a:ln>
          <a:effec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KCMUCo</a:t>
            </a:r>
            <a:r>
              <a:rPr lang="en-US" dirty="0" smtClean="0"/>
              <a:t>: Vision and Mission</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GB" b="1" i="1" dirty="0" smtClean="0"/>
              <a:t>Vision </a:t>
            </a:r>
            <a:r>
              <a:rPr lang="en-GB" b="1" i="1" dirty="0"/>
              <a:t>statement</a:t>
            </a:r>
            <a:endParaRPr lang="en-US" b="1" dirty="0"/>
          </a:p>
          <a:p>
            <a:r>
              <a:rPr lang="en-GB" dirty="0"/>
              <a:t>The vision of the KCMU Co is to be a centre of </a:t>
            </a:r>
            <a:r>
              <a:rPr lang="en-GB" b="1" dirty="0"/>
              <a:t>excellence in teaching</a:t>
            </a:r>
            <a:r>
              <a:rPr lang="en-GB" dirty="0"/>
              <a:t>, </a:t>
            </a:r>
            <a:r>
              <a:rPr lang="en-GB" b="1" dirty="0"/>
              <a:t>research</a:t>
            </a:r>
            <a:r>
              <a:rPr lang="en-GB" dirty="0"/>
              <a:t> and development of health professionals who influence society through </a:t>
            </a:r>
            <a:r>
              <a:rPr lang="en-GB" b="1" dirty="0"/>
              <a:t>dignified health care </a:t>
            </a:r>
            <a:r>
              <a:rPr lang="en-GB" dirty="0"/>
              <a:t>delivery to promote the love and </a:t>
            </a:r>
            <a:r>
              <a:rPr lang="en-GB" b="1" dirty="0"/>
              <a:t>compassion of Christ</a:t>
            </a:r>
            <a:r>
              <a:rPr lang="en-GB" dirty="0"/>
              <a:t>. </a:t>
            </a:r>
            <a:endParaRPr lang="en-US" dirty="0"/>
          </a:p>
          <a:p>
            <a:pPr>
              <a:buNone/>
            </a:pPr>
            <a:r>
              <a:rPr lang="en-GB" dirty="0"/>
              <a:t> </a:t>
            </a:r>
            <a:endParaRPr lang="en-US" dirty="0"/>
          </a:p>
          <a:p>
            <a:pPr>
              <a:buNone/>
            </a:pPr>
            <a:r>
              <a:rPr lang="en-GB" b="1" i="1" dirty="0" smtClean="0"/>
              <a:t>Mission </a:t>
            </a:r>
            <a:r>
              <a:rPr lang="en-GB" b="1" i="1" dirty="0"/>
              <a:t>statement</a:t>
            </a:r>
            <a:r>
              <a:rPr lang="en-GB" b="1" i="1" u="sng" dirty="0"/>
              <a:t> </a:t>
            </a:r>
            <a:r>
              <a:rPr lang="en-GB" b="1" i="1" dirty="0"/>
              <a:t> </a:t>
            </a:r>
            <a:endParaRPr lang="en-US" b="1" dirty="0"/>
          </a:p>
          <a:p>
            <a:pPr>
              <a:buNone/>
            </a:pPr>
            <a:r>
              <a:rPr lang="en-GB" dirty="0"/>
              <a:t>The Mission of the College is teaching, research and healing in order </a:t>
            </a:r>
            <a:r>
              <a:rPr lang="en-GB" dirty="0" smtClean="0"/>
              <a:t>to</a:t>
            </a:r>
          </a:p>
          <a:p>
            <a:pPr>
              <a:buNone/>
            </a:pPr>
            <a:r>
              <a:rPr lang="en-GB" dirty="0" smtClean="0"/>
              <a:t>proclaim </a:t>
            </a:r>
            <a:r>
              <a:rPr lang="en-GB" dirty="0"/>
              <a:t>Christ, in the sense that:</a:t>
            </a:r>
            <a:endParaRPr lang="en-US" dirty="0"/>
          </a:p>
          <a:p>
            <a:pPr lvl="0"/>
            <a:r>
              <a:rPr lang="en-GB" dirty="0"/>
              <a:t>we are called to serve by teaching so that people can see the </a:t>
            </a:r>
            <a:r>
              <a:rPr lang="en-GB" dirty="0" smtClean="0"/>
              <a:t>light </a:t>
            </a:r>
          </a:p>
          <a:p>
            <a:pPr lvl="0"/>
            <a:r>
              <a:rPr lang="en-GB" dirty="0" smtClean="0"/>
              <a:t>through </a:t>
            </a:r>
            <a:r>
              <a:rPr lang="en-GB" dirty="0"/>
              <a:t>healing services, the  people of Tanzania can be set free from bondage of disease and spiritual sickness.</a:t>
            </a:r>
            <a:endParaRPr lang="en-US" dirty="0"/>
          </a:p>
          <a:p>
            <a:pPr lvl="0"/>
            <a:r>
              <a:rPr lang="en-GB" dirty="0"/>
              <a:t>by creating knowledge through research, the people of Tanzania can be masters of their physical environment and overcome poverty.</a:t>
            </a:r>
            <a:endParaRPr lang="en-US" dirty="0"/>
          </a:p>
          <a:p>
            <a:endParaRPr lang="en-US"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Non-discriminatory policy</a:t>
            </a:r>
            <a:endParaRPr lang="en-US" dirty="0"/>
          </a:p>
        </p:txBody>
      </p:sp>
      <p:sp>
        <p:nvSpPr>
          <p:cNvPr id="3" name="Content Placeholder 2"/>
          <p:cNvSpPr>
            <a:spLocks noGrp="1"/>
          </p:cNvSpPr>
          <p:nvPr>
            <p:ph idx="1"/>
          </p:nvPr>
        </p:nvSpPr>
        <p:spPr/>
        <p:txBody>
          <a:bodyPr/>
          <a:lstStyle/>
          <a:p>
            <a:r>
              <a:rPr lang="en-GB" dirty="0" smtClean="0"/>
              <a:t>KCMU </a:t>
            </a:r>
            <a:r>
              <a:rPr lang="en-GB" dirty="0"/>
              <a:t>Co believes in equal opportunity and does not discriminate against any student or prospective student, employee or prospective employee on the basis of race, sex, ancestry, national origin, age, disability, or religion.</a:t>
            </a:r>
            <a:endParaRPr lang="en-US" dirty="0"/>
          </a:p>
          <a:p>
            <a:endParaRPr lang="en-US"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aim</a:t>
            </a:r>
            <a:endParaRPr lang="en-US" dirty="0"/>
          </a:p>
        </p:txBody>
      </p:sp>
      <p:sp>
        <p:nvSpPr>
          <p:cNvPr id="3" name="Content Placeholder 2"/>
          <p:cNvSpPr>
            <a:spLocks noGrp="1"/>
          </p:cNvSpPr>
          <p:nvPr>
            <p:ph idx="1"/>
          </p:nvPr>
        </p:nvSpPr>
        <p:spPr/>
        <p:txBody>
          <a:bodyPr/>
          <a:lstStyle/>
          <a:p>
            <a:r>
              <a:rPr lang="en-GB" dirty="0"/>
              <a:t>PhD degree students are prepared to assume academic or research careers in basic or applied science related to clinical, public health or careers in public health practice within both the public and private sectors</a:t>
            </a:r>
            <a:endParaRPr lang="en-US"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&amp; Organization of PhD program</a:t>
            </a:r>
            <a:endParaRPr lang="en-US" dirty="0"/>
          </a:p>
        </p:txBody>
      </p:sp>
      <p:sp>
        <p:nvSpPr>
          <p:cNvPr id="3" name="Content Placeholder 2"/>
          <p:cNvSpPr>
            <a:spLocks noGrp="1"/>
          </p:cNvSpPr>
          <p:nvPr>
            <p:ph idx="1"/>
          </p:nvPr>
        </p:nvSpPr>
        <p:spPr/>
        <p:txBody>
          <a:bodyPr/>
          <a:lstStyle/>
          <a:p>
            <a:r>
              <a:rPr lang="en-US" dirty="0" smtClean="0"/>
              <a:t>PhD training is under the Directorate of Postgraduate Studies</a:t>
            </a:r>
          </a:p>
          <a:p>
            <a:r>
              <a:rPr lang="en-US" dirty="0" smtClean="0"/>
              <a:t>PhD students are placed in various </a:t>
            </a:r>
            <a:r>
              <a:rPr lang="en-US" dirty="0" err="1" smtClean="0"/>
              <a:t>centres</a:t>
            </a:r>
            <a:r>
              <a:rPr lang="en-US" dirty="0" smtClean="0"/>
              <a:t> </a:t>
            </a:r>
            <a:r>
              <a:rPr lang="en-US" dirty="0" err="1" smtClean="0"/>
              <a:t>Eg</a:t>
            </a:r>
            <a:r>
              <a:rPr lang="en-US" dirty="0" smtClean="0"/>
              <a:t>. Research in situations, Hospitals, Community, NGOs etc</a:t>
            </a:r>
          </a:p>
          <a:p>
            <a:r>
              <a:rPr lang="en-US" dirty="0" smtClean="0"/>
              <a:t>Registration is any time of the year</a:t>
            </a:r>
          </a:p>
          <a:p>
            <a:r>
              <a:rPr lang="en-US" dirty="0" smtClean="0"/>
              <a:t>PhD Training is 3-4 years</a:t>
            </a:r>
          </a:p>
          <a:p>
            <a:endParaRPr lang="en-US"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Admission</a:t>
            </a:r>
            <a:endParaRPr lang="en-US" dirty="0"/>
          </a:p>
        </p:txBody>
      </p:sp>
      <p:sp>
        <p:nvSpPr>
          <p:cNvPr id="3" name="Content Placeholder 2"/>
          <p:cNvSpPr>
            <a:spLocks noGrp="1"/>
          </p:cNvSpPr>
          <p:nvPr>
            <p:ph idx="1"/>
          </p:nvPr>
        </p:nvSpPr>
        <p:spPr/>
        <p:txBody>
          <a:bodyPr>
            <a:normAutofit fontScale="92500" lnSpcReduction="20000"/>
          </a:bodyPr>
          <a:lstStyle/>
          <a:p>
            <a:r>
              <a:rPr lang="en-GB" b="1" dirty="0"/>
              <a:t>BSc/MD – Master path</a:t>
            </a:r>
            <a:r>
              <a:rPr lang="en-GB" dirty="0"/>
              <a:t>: </a:t>
            </a:r>
            <a:r>
              <a:rPr lang="en-GB" dirty="0" smtClean="0"/>
              <a:t>(Minimum pass </a:t>
            </a:r>
            <a:r>
              <a:rPr lang="en-GB" dirty="0"/>
              <a:t>at </a:t>
            </a:r>
            <a:r>
              <a:rPr lang="en-GB" dirty="0" smtClean="0"/>
              <a:t>B+)</a:t>
            </a:r>
          </a:p>
          <a:p>
            <a:endParaRPr lang="en-GB" b="1" dirty="0" smtClean="0"/>
          </a:p>
          <a:p>
            <a:r>
              <a:rPr lang="en-GB" b="1" dirty="0" smtClean="0"/>
              <a:t>MD </a:t>
            </a:r>
            <a:r>
              <a:rPr lang="en-GB" b="1" dirty="0"/>
              <a:t>– PhD path</a:t>
            </a:r>
            <a:r>
              <a:rPr lang="en-GB" dirty="0"/>
              <a:t>: </a:t>
            </a:r>
            <a:endParaRPr lang="en-US" dirty="0"/>
          </a:p>
          <a:p>
            <a:r>
              <a:rPr lang="en-GB" dirty="0"/>
              <a:t>Highly motivated and qualified students are </a:t>
            </a:r>
            <a:r>
              <a:rPr lang="en-GB" dirty="0" smtClean="0"/>
              <a:t>allowed </a:t>
            </a:r>
            <a:r>
              <a:rPr lang="en-GB" dirty="0"/>
              <a:t>to proceed from MD directly to </a:t>
            </a:r>
            <a:r>
              <a:rPr lang="en-GB" dirty="0" smtClean="0"/>
              <a:t>PhD</a:t>
            </a:r>
          </a:p>
          <a:p>
            <a:pPr lvl="1"/>
            <a:r>
              <a:rPr lang="en-GB" dirty="0" smtClean="0"/>
              <a:t>MD score B and above</a:t>
            </a:r>
          </a:p>
          <a:p>
            <a:pPr lvl="1"/>
            <a:r>
              <a:rPr lang="en-GB" dirty="0" smtClean="0"/>
              <a:t>Dissertation B+</a:t>
            </a:r>
          </a:p>
          <a:p>
            <a:pPr lvl="1"/>
            <a:r>
              <a:rPr lang="en-GB" dirty="0" smtClean="0"/>
              <a:t>Publication Experience</a:t>
            </a:r>
          </a:p>
          <a:p>
            <a:pPr lvl="1"/>
            <a:r>
              <a:rPr lang="en-GB" dirty="0" smtClean="0"/>
              <a:t>Pass </a:t>
            </a:r>
            <a:r>
              <a:rPr lang="en-GB" dirty="0"/>
              <a:t>obligatory </a:t>
            </a:r>
            <a:r>
              <a:rPr lang="en-GB" dirty="0" smtClean="0"/>
              <a:t>Foundation courses  </a:t>
            </a:r>
          </a:p>
          <a:p>
            <a:pPr lvl="1"/>
            <a:r>
              <a:rPr lang="en-GB" dirty="0" smtClean="0"/>
              <a:t>Employee of </a:t>
            </a:r>
            <a:r>
              <a:rPr lang="en-GB" dirty="0" err="1" smtClean="0"/>
              <a:t>KCMUCo</a:t>
            </a:r>
            <a:r>
              <a:rPr lang="en-GB" dirty="0" smtClean="0"/>
              <a:t>/KCMC</a:t>
            </a:r>
            <a:endParaRPr lang="en-US"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To graduate   </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r>
              <a:rPr lang="en-GB" dirty="0" smtClean="0"/>
              <a:t>Attend courses- decided </a:t>
            </a:r>
            <a:r>
              <a:rPr lang="en-GB" dirty="0"/>
              <a:t>by the supervisors and the </a:t>
            </a:r>
            <a:r>
              <a:rPr lang="en-GB" dirty="0" smtClean="0"/>
              <a:t>DPS</a:t>
            </a:r>
          </a:p>
          <a:p>
            <a:r>
              <a:rPr lang="en-GB" dirty="0" smtClean="0"/>
              <a:t>3 or more published papers (different Journals)</a:t>
            </a:r>
          </a:p>
          <a:p>
            <a:r>
              <a:rPr lang="en-GB" dirty="0" smtClean="0"/>
              <a:t>Thesis book (bound </a:t>
            </a:r>
            <a:r>
              <a:rPr lang="en-GB" dirty="0"/>
              <a:t>or printed </a:t>
            </a:r>
            <a:r>
              <a:rPr lang="en-GB" dirty="0" smtClean="0"/>
              <a:t>book)</a:t>
            </a:r>
          </a:p>
          <a:p>
            <a:endParaRPr lang="en-GB" dirty="0" smtClean="0"/>
          </a:p>
          <a:p>
            <a:pPr>
              <a:buNone/>
            </a:pPr>
            <a:r>
              <a:rPr lang="en-GB" dirty="0" smtClean="0"/>
              <a:t>(</a:t>
            </a:r>
            <a:r>
              <a:rPr lang="en-GB" dirty="0" smtClean="0">
                <a:solidFill>
                  <a:srgbClr val="FF0000"/>
                </a:solidFill>
              </a:rPr>
              <a:t>Currently under review as per TCU- UQF=</a:t>
            </a:r>
          </a:p>
          <a:p>
            <a:pPr>
              <a:buNone/>
            </a:pPr>
            <a:r>
              <a:rPr lang="en-GB" dirty="0" smtClean="0">
                <a:solidFill>
                  <a:srgbClr val="FF0000"/>
                </a:solidFill>
              </a:rPr>
              <a:t>Re </a:t>
            </a:r>
            <a:r>
              <a:rPr lang="en-GB" dirty="0" err="1" smtClean="0">
                <a:solidFill>
                  <a:srgbClr val="FF0000"/>
                </a:solidFill>
              </a:rPr>
              <a:t>quirement</a:t>
            </a:r>
            <a:r>
              <a:rPr lang="en-GB" dirty="0" smtClean="0">
                <a:solidFill>
                  <a:srgbClr val="FF0000"/>
                </a:solidFill>
              </a:rPr>
              <a:t>- 540 credit points)</a:t>
            </a:r>
          </a:p>
          <a:p>
            <a:endParaRPr lang="en-US"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Application </a:t>
            </a:r>
            <a:r>
              <a:rPr lang="en-GB" dirty="0" smtClean="0"/>
              <a:t>procedure</a:t>
            </a:r>
            <a:endParaRPr lang="en-US" dirty="0"/>
          </a:p>
        </p:txBody>
      </p:sp>
      <p:sp>
        <p:nvSpPr>
          <p:cNvPr id="3" name="Content Placeholder 2"/>
          <p:cNvSpPr>
            <a:spLocks noGrp="1"/>
          </p:cNvSpPr>
          <p:nvPr>
            <p:ph idx="1"/>
          </p:nvPr>
        </p:nvSpPr>
        <p:spPr/>
        <p:txBody>
          <a:bodyPr/>
          <a:lstStyle/>
          <a:p>
            <a:r>
              <a:rPr lang="en-GB" dirty="0" smtClean="0"/>
              <a:t>Fill application forms- any time </a:t>
            </a:r>
          </a:p>
          <a:p>
            <a:r>
              <a:rPr lang="en-GB" dirty="0" smtClean="0"/>
              <a:t>Submit a concept proposal (15 pages)</a:t>
            </a:r>
          </a:p>
          <a:p>
            <a:r>
              <a:rPr lang="en-US" b="1" dirty="0" smtClean="0"/>
              <a:t>Phase 1</a:t>
            </a:r>
            <a:r>
              <a:rPr lang="en-US" dirty="0" smtClean="0"/>
              <a:t>: Provisional admission - (6 months to 1 year) to develop full proposal</a:t>
            </a:r>
          </a:p>
          <a:p>
            <a:endParaRPr lang="en-US" dirty="0" smtClean="0"/>
          </a:p>
          <a:p>
            <a:r>
              <a:rPr lang="en-US" b="1" dirty="0" smtClean="0"/>
              <a:t>Phase 2</a:t>
            </a:r>
            <a:r>
              <a:rPr lang="en-US" dirty="0" smtClean="0"/>
              <a:t>: Full admission after ethical approval</a:t>
            </a:r>
          </a:p>
          <a:p>
            <a:endParaRPr lang="en-US" dirty="0"/>
          </a:p>
          <a:p>
            <a:endParaRPr lang="en-US" dirty="0" smtClean="0"/>
          </a:p>
          <a:p>
            <a:endParaRPr lang="en-US"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a:t>
            </a:r>
            <a:endParaRPr lang="en-US" dirty="0"/>
          </a:p>
        </p:txBody>
      </p:sp>
      <p:sp>
        <p:nvSpPr>
          <p:cNvPr id="3" name="Content Placeholder 2"/>
          <p:cNvSpPr>
            <a:spLocks noGrp="1"/>
          </p:cNvSpPr>
          <p:nvPr>
            <p:ph idx="1"/>
          </p:nvPr>
        </p:nvSpPr>
        <p:spPr/>
        <p:txBody>
          <a:bodyPr/>
          <a:lstStyle/>
          <a:p>
            <a:r>
              <a:rPr lang="en-GB" dirty="0" smtClean="0"/>
              <a:t>PhD defence </a:t>
            </a:r>
            <a:r>
              <a:rPr lang="en-GB" dirty="0"/>
              <a:t>session at KCMU </a:t>
            </a:r>
            <a:r>
              <a:rPr lang="en-GB" dirty="0" smtClean="0"/>
              <a:t>College is </a:t>
            </a:r>
            <a:r>
              <a:rPr lang="en-GB" dirty="0"/>
              <a:t>open to interested academicians and non-academicians </a:t>
            </a:r>
            <a:endParaRPr lang="en-GB" dirty="0" smtClean="0"/>
          </a:p>
          <a:p>
            <a:r>
              <a:rPr lang="en-GB" dirty="0" smtClean="0"/>
              <a:t>Presentation -maximum </a:t>
            </a:r>
            <a:r>
              <a:rPr lang="en-GB" dirty="0"/>
              <a:t>of 25 </a:t>
            </a:r>
            <a:r>
              <a:rPr lang="en-GB" dirty="0" smtClean="0"/>
              <a:t>minutes</a:t>
            </a:r>
          </a:p>
          <a:p>
            <a:endParaRPr lang="en-GB" dirty="0" smtClean="0"/>
          </a:p>
          <a:p>
            <a:r>
              <a:rPr lang="en-GB" dirty="0" smtClean="0"/>
              <a:t>Questions &amp; Answers- Maximum 2hrs</a:t>
            </a:r>
            <a:endParaRPr lang="en-US" dirty="0"/>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1423</TotalTime>
  <Words>520</Words>
  <Application>Microsoft Office PowerPoint</Application>
  <PresentationFormat>On-screen Show (4:3)</PresentationFormat>
  <Paragraphs>155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PhD Programme at KCMUCo</vt:lpstr>
      <vt:lpstr>KCMUCo: Vision and Mission</vt:lpstr>
      <vt:lpstr>Non-discriminatory policy</vt:lpstr>
      <vt:lpstr>Overall aim</vt:lpstr>
      <vt:lpstr>Structure &amp; Organization of PhD program</vt:lpstr>
      <vt:lpstr>Admission</vt:lpstr>
      <vt:lpstr>To graduate   </vt:lpstr>
      <vt:lpstr>Application procedure</vt:lpstr>
      <vt:lpstr>Defense</vt:lpstr>
      <vt:lpstr>PhD Platform- student network</vt:lpstr>
      <vt:lpstr>PhD Enrolment Female 40% </vt:lpstr>
      <vt:lpstr>PhD Graduates</vt:lpstr>
      <vt:lpstr>KCMC/KCMUCo Staff on PhD training Abroad</vt:lpstr>
      <vt:lpstr>FINALLY YOU ARE THERE! “WHAT MATTERS IS WHAT YOU CAN DELIVER AFTERWARDS”</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PhD Programme at KCMUCo</dc:title>
  <dc:creator>DR DECLARE MUSHI</dc:creator>
  <cp:lastModifiedBy>Guest</cp:lastModifiedBy>
  <cp:revision>151</cp:revision>
  <dcterms:created xsi:type="dcterms:W3CDTF">2013-11-14T10:20:30Z</dcterms:created>
  <dcterms:modified xsi:type="dcterms:W3CDTF">2013-11-27T05:58:51Z</dcterms:modified>
</cp:coreProperties>
</file>