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1" r:id="rId4"/>
    <p:sldId id="259" r:id="rId5"/>
    <p:sldId id="281" r:id="rId6"/>
    <p:sldId id="280" r:id="rId7"/>
    <p:sldId id="264" r:id="rId8"/>
    <p:sldId id="267" r:id="rId9"/>
    <p:sldId id="270" r:id="rId10"/>
    <p:sldId id="271" r:id="rId11"/>
    <p:sldId id="272" r:id="rId12"/>
    <p:sldId id="276" r:id="rId13"/>
    <p:sldId id="278" r:id="rId14"/>
    <p:sldId id="277" r:id="rId15"/>
    <p:sldId id="275" r:id="rId1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333" autoAdjust="0"/>
  </p:normalViewPr>
  <p:slideViewPr>
    <p:cSldViewPr>
      <p:cViewPr>
        <p:scale>
          <a:sx n="62" d="100"/>
          <a:sy n="62" d="100"/>
        </p:scale>
        <p:origin x="-85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71037-A497-4079-B81B-4D31182D57CC}" type="datetimeFigureOut">
              <a:rPr lang="en-US" smtClean="0"/>
              <a:pPr/>
              <a:t>11/27/2013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CE66E-19C9-46C6-9C72-C69EAFCCB2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T3</a:t>
            </a:r>
            <a:r>
              <a:rPr lang="en-US" baseline="0" dirty="0" smtClean="0"/>
              <a:t> initiative is founded upon WHO guidelines within all three areas. As for diagnostically testing for malaria, in 2010 WHO changed their policy from “Treat all suspected cases of malaria” to “Test all suspected cases of malaria and treat all confirmed cases of all malaria”. The RDTs were properly “really” implemented around the same time, and there’s been a very positive development on this area (Table). As for malaria treatment, ACTs remain highly effective in SSA and still represent the recommended treatment almost globally.  As for surveillance of malaria, WHO has also set up guidelines for countries in the control phase and for countries in the elimination phase, but surveillance systems are not abundant in SSA, and the guidelines may therefore prove slightly difficult to follow…    </a:t>
            </a:r>
            <a:endParaRPr lang="en-US" dirty="0"/>
          </a:p>
        </p:txBody>
      </p:sp>
      <p:sp>
        <p:nvSpPr>
          <p:cNvPr id="4" name="Slide Number Placeholder 3"/>
          <p:cNvSpPr>
            <a:spLocks noGrp="1"/>
          </p:cNvSpPr>
          <p:nvPr>
            <p:ph type="sldNum" sz="quarter" idx="10"/>
          </p:nvPr>
        </p:nvSpPr>
        <p:spPr/>
        <p:txBody>
          <a:bodyPr/>
          <a:lstStyle/>
          <a:p>
            <a:fld id="{44DCE66E-19C9-46C6-9C72-C69EAFCCB2E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many</a:t>
            </a:r>
            <a:r>
              <a:rPr lang="en-US" baseline="0" dirty="0" smtClean="0"/>
              <a:t> things illustrated in the Malaria Report from WHO 2012, was the lack of surveillance systems. Together with information regarding the prospects for control and elimination for each WHO region, this figures also shows how many countries were unable to submit data consistent enough with previous data or sufficient enough, to assess the malaria trends for the country. They also assessed the underlying reasons, and for the African countries unable to submit data, they argue that they quite simply don’t see enough of the malaria patients at the health facilities. Only a small fraction seek help, and therefore their data are not recorded. So in regard to the guidelines for surveillance, the facts are as follows (see facts). </a:t>
            </a:r>
            <a:endParaRPr lang="en-US" dirty="0"/>
          </a:p>
        </p:txBody>
      </p:sp>
      <p:sp>
        <p:nvSpPr>
          <p:cNvPr id="4" name="Slide Number Placeholder 3"/>
          <p:cNvSpPr>
            <a:spLocks noGrp="1"/>
          </p:cNvSpPr>
          <p:nvPr>
            <p:ph type="sldNum" sz="quarter" idx="10"/>
          </p:nvPr>
        </p:nvSpPr>
        <p:spPr/>
        <p:txBody>
          <a:bodyPr/>
          <a:lstStyle/>
          <a:p>
            <a:fld id="{44DCE66E-19C9-46C6-9C72-C69EAFCCB2E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What do</a:t>
            </a:r>
            <a:r>
              <a:rPr lang="en-US" baseline="0" dirty="0" smtClean="0"/>
              <a:t> I mean by molecular surveillance? It’s not a terminology I made up, but it is sparsely used and it does sound a little bit like a catchy term with no real meaning. </a:t>
            </a:r>
          </a:p>
          <a:p>
            <a:endParaRPr lang="en-US" baseline="0" dirty="0" smtClean="0"/>
          </a:p>
          <a:p>
            <a:r>
              <a:rPr lang="en-US" baseline="0" dirty="0" smtClean="0"/>
              <a:t>What I’m referring to is basically; </a:t>
            </a:r>
          </a:p>
          <a:p>
            <a:pPr marL="228600" indent="-228600">
              <a:buAutoNum type="arabicPeriod"/>
            </a:pPr>
            <a:r>
              <a:rPr lang="en-US" baseline="0" dirty="0" smtClean="0"/>
              <a:t>detecting the parasite at the molecular level (so not necessarily sick malaria patients who are diagnosed with malaria). If transmission is occurring, the host is bound to react to it: symptoms or no symptoms. Antibodies</a:t>
            </a:r>
            <a:r>
              <a:rPr lang="en-US" baseline="0" dirty="0" smtClean="0">
                <a:sym typeface="Wingdings" pitchFamily="2" charset="2"/>
              </a:rPr>
              <a:t> Transmission data.</a:t>
            </a:r>
            <a:r>
              <a:rPr lang="en-US" baseline="0" dirty="0" smtClean="0"/>
              <a:t> </a:t>
            </a:r>
          </a:p>
          <a:p>
            <a:pPr marL="228600" indent="-228600">
              <a:buAutoNum type="arabicPeriod"/>
            </a:pPr>
            <a:r>
              <a:rPr lang="en-US" baseline="0" dirty="0" err="1" smtClean="0"/>
              <a:t>Analysing</a:t>
            </a:r>
            <a:r>
              <a:rPr lang="en-US" baseline="0" dirty="0" smtClean="0"/>
              <a:t> the parasite at the molecular level – and yes, there a TON of molecular elements one could choose to survey at the molecular level. We’re going to focus on parasite genetics, to establish various things: </a:t>
            </a:r>
          </a:p>
          <a:p>
            <a:pPr marL="228600" indent="-228600">
              <a:buNone/>
            </a:pPr>
            <a:r>
              <a:rPr lang="en-US" baseline="0" dirty="0" smtClean="0"/>
              <a:t>		-Prevalence of resistance markers: P. falciparum has shown to be very capable of developing resistance towards 	the applied antimalarial drugs. For various reasons, all established resistance markers are worth monitoring. </a:t>
            </a:r>
          </a:p>
          <a:p>
            <a:pPr marL="228600" indent="-228600">
              <a:buNone/>
            </a:pPr>
            <a:r>
              <a:rPr lang="en-US" baseline="0" dirty="0" smtClean="0"/>
              <a:t>		-Evolutionary trends: how is the parasite evolving? This has partly to do with things such as resistance markers, 	but it </a:t>
            </a:r>
            <a:r>
              <a:rPr lang="en-US" baseline="0" dirty="0" err="1" smtClean="0"/>
              <a:t>basicly</a:t>
            </a:r>
            <a:r>
              <a:rPr lang="en-US" baseline="0" dirty="0" smtClean="0"/>
              <a:t> has to do with any malaria trend observed. Any kind of adaptation or selection will be of interest to 	the health community and not least to those creating guidelines.</a:t>
            </a:r>
          </a:p>
          <a:p>
            <a:pPr marL="228600" indent="-228600">
              <a:buNone/>
            </a:pPr>
            <a:r>
              <a:rPr lang="en-US" baseline="0" dirty="0" smtClean="0"/>
              <a:t>		-Lastly, the inevitable geographical mapping. Hopefully, the malaria burden will continue to decrease everywhere in the world. This will lead to a situation where some countries will experience having “eliminated” malaria, but it’s </a:t>
            </a:r>
            <a:r>
              <a:rPr lang="en-US" baseline="0" dirty="0" err="1" smtClean="0"/>
              <a:t>neighbouring</a:t>
            </a:r>
            <a:r>
              <a:rPr lang="en-US" baseline="0" dirty="0" smtClean="0"/>
              <a:t> countries won’t. Malaria patients here require the </a:t>
            </a:r>
            <a:r>
              <a:rPr lang="en-US" baseline="0" dirty="0" err="1" smtClean="0"/>
              <a:t>socalled</a:t>
            </a:r>
            <a:r>
              <a:rPr lang="en-US" baseline="0" dirty="0" smtClean="0"/>
              <a:t> reactive case control: where did they get the infection?? But most interestingly… perhaps geographical mapping can be done within a country, and not only within a continent?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DCE66E-19C9-46C6-9C72-C69EAFCCB2E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malaria Rapid diagnostic test. In essence, this test, when it has been used to diagnose a malaria patient with malaria, contains all the elements necessary for analysis of the molecular epidemiology of malaria.</a:t>
            </a:r>
          </a:p>
          <a:p>
            <a:r>
              <a:rPr lang="en-US" baseline="0" dirty="0" smtClean="0"/>
              <a:t>It contains host serum, it contains host DNA and most importantly, it contains parasite DNA if the test is positive. </a:t>
            </a:r>
          </a:p>
          <a:p>
            <a:r>
              <a:rPr lang="en-US" baseline="0" dirty="0" smtClean="0"/>
              <a:t>However, the droplet size of the blood, is no more than approximately 10-25 </a:t>
            </a:r>
            <a:r>
              <a:rPr lang="en-US" baseline="0" dirty="0" err="1" smtClean="0"/>
              <a:t>ul</a:t>
            </a:r>
            <a:r>
              <a:rPr lang="en-US" baseline="0" dirty="0" smtClean="0"/>
              <a:t>, which doesn’t leave a lot of material for further analysis. Second of all, it’s very </a:t>
            </a:r>
            <a:r>
              <a:rPr lang="en-US" baseline="0" dirty="0" err="1" smtClean="0"/>
              <a:t>unprecise</a:t>
            </a:r>
            <a:r>
              <a:rPr lang="en-US" baseline="0" dirty="0" smtClean="0"/>
              <a:t>, </a:t>
            </a:r>
            <a:r>
              <a:rPr lang="en-US" baseline="0" dirty="0" err="1" smtClean="0"/>
              <a:t>volumewise</a:t>
            </a:r>
            <a:r>
              <a:rPr lang="en-US" baseline="0" dirty="0" smtClean="0"/>
              <a:t>, and therefore the data from RDTs will require other measures if we have to compare them or </a:t>
            </a:r>
            <a:r>
              <a:rPr lang="en-US" baseline="0" dirty="0" err="1" smtClean="0"/>
              <a:t>analyse</a:t>
            </a:r>
            <a:r>
              <a:rPr lang="en-US" baseline="0" dirty="0" smtClean="0"/>
              <a:t> them in batches or pools. Not least: the droplet is dried on </a:t>
            </a:r>
            <a:r>
              <a:rPr lang="en-US" baseline="0" dirty="0" err="1" smtClean="0"/>
              <a:t>filterpaper</a:t>
            </a:r>
            <a:r>
              <a:rPr lang="en-US" baseline="0" dirty="0" smtClean="0"/>
              <a:t>. Now, </a:t>
            </a:r>
            <a:r>
              <a:rPr lang="en-US" baseline="0" dirty="0" err="1" smtClean="0"/>
              <a:t>filterpaper</a:t>
            </a:r>
            <a:r>
              <a:rPr lang="en-US" baseline="0" dirty="0" smtClean="0"/>
              <a:t> has been used for quite some time for acquiring samples in the field. A dried piece of </a:t>
            </a:r>
            <a:r>
              <a:rPr lang="en-US" baseline="0" dirty="0" err="1" smtClean="0"/>
              <a:t>filterpaper</a:t>
            </a:r>
            <a:r>
              <a:rPr lang="en-US" baseline="0" dirty="0" smtClean="0"/>
              <a:t> is just easier to deal with, than an EDTA tube and so is the dried blood with regards to storage. Therefore, it is even more so, relevant to collect these RDTs, because the </a:t>
            </a:r>
            <a:r>
              <a:rPr lang="en-US" baseline="0" dirty="0" err="1" smtClean="0"/>
              <a:t>filterpaper</a:t>
            </a:r>
            <a:r>
              <a:rPr lang="en-US" baseline="0" dirty="0" smtClean="0"/>
              <a:t> samples that researches travel a long way and put a lot of resources into collecting, are essentially available at the healthcare centers applying RDTs. However – the maximum applicability of these tests has not been proven, and we would like to take the challenge! </a:t>
            </a:r>
            <a:endParaRPr lang="en-US" dirty="0"/>
          </a:p>
        </p:txBody>
      </p:sp>
      <p:sp>
        <p:nvSpPr>
          <p:cNvPr id="4" name="Slide Number Placeholder 3"/>
          <p:cNvSpPr>
            <a:spLocks noGrp="1"/>
          </p:cNvSpPr>
          <p:nvPr>
            <p:ph type="sldNum" sz="quarter" idx="10"/>
          </p:nvPr>
        </p:nvSpPr>
        <p:spPr/>
        <p:txBody>
          <a:bodyPr/>
          <a:lstStyle/>
          <a:p>
            <a:fld id="{44DCE66E-19C9-46C6-9C72-C69EAFCCB2E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62DC1-56E6-4F66-80B6-0C4C3790A191}"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A2AD-CC7B-4142-B470-83404D03F6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blip>
          <a:srcRect/>
          <a:stretch>
            <a:fillRect b="6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62DC1-56E6-4F66-80B6-0C4C3790A191}" type="datetimeFigureOut">
              <a:rPr lang="en-US" smtClean="0"/>
              <a:pPr/>
              <a:t>11/27/2013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5A2AD-CC7B-4142-B470-83404D03F6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hyperlink" Target="mailto:sidselnag@sund.ku.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9"/>
            <a:ext cx="7772400" cy="2448271"/>
          </a:xfrm>
        </p:spPr>
        <p:txBody>
          <a:bodyPr>
            <a:normAutofit/>
          </a:bodyPr>
          <a:lstStyle/>
          <a:p>
            <a:r>
              <a:rPr lang="en-US" sz="2800" dirty="0" smtClean="0"/>
              <a:t>Validating the </a:t>
            </a:r>
            <a:r>
              <a:rPr lang="en-US" sz="2800" dirty="0"/>
              <a:t>A</a:t>
            </a:r>
            <a:r>
              <a:rPr lang="en-US" sz="2800" dirty="0" smtClean="0"/>
              <a:t>pplicability of Malaria Rapid Diagnostic Tests and Next </a:t>
            </a:r>
            <a:r>
              <a:rPr lang="en-US" sz="2800" dirty="0"/>
              <a:t>G</a:t>
            </a:r>
            <a:r>
              <a:rPr lang="en-US" sz="2800" dirty="0" smtClean="0"/>
              <a:t>eneration </a:t>
            </a:r>
            <a:r>
              <a:rPr lang="en-US" sz="2800" dirty="0"/>
              <a:t>S</a:t>
            </a:r>
            <a:r>
              <a:rPr lang="en-US" sz="2800" dirty="0" smtClean="0"/>
              <a:t>equencing as Platform </a:t>
            </a:r>
            <a:r>
              <a:rPr lang="en-US" sz="2800" dirty="0"/>
              <a:t>E</a:t>
            </a:r>
            <a:r>
              <a:rPr lang="en-US" sz="2800" dirty="0" smtClean="0"/>
              <a:t>lements in Molecular </a:t>
            </a:r>
            <a:r>
              <a:rPr lang="en-US" sz="2800" dirty="0"/>
              <a:t>S</a:t>
            </a:r>
            <a:r>
              <a:rPr lang="en-US" sz="2800" dirty="0" smtClean="0"/>
              <a:t>urveillance of P. falciparum Malaria </a:t>
            </a:r>
            <a:r>
              <a:rPr lang="en-US" sz="2800" dirty="0"/>
              <a:t>E</a:t>
            </a:r>
            <a:r>
              <a:rPr lang="en-US" sz="2800" dirty="0" smtClean="0"/>
              <a:t>pidemiology and Epidemic </a:t>
            </a:r>
            <a:r>
              <a:rPr lang="en-US" sz="2800" dirty="0"/>
              <a:t>R</a:t>
            </a:r>
            <a:r>
              <a:rPr lang="en-US" sz="2800" dirty="0" smtClean="0"/>
              <a:t>isks </a:t>
            </a:r>
            <a:endParaRPr lang="en-US" sz="2800" dirty="0"/>
          </a:p>
        </p:txBody>
      </p:sp>
      <p:sp>
        <p:nvSpPr>
          <p:cNvPr id="3" name="Subtitle 2"/>
          <p:cNvSpPr>
            <a:spLocks noGrp="1"/>
          </p:cNvSpPr>
          <p:nvPr>
            <p:ph type="subTitle" idx="1"/>
          </p:nvPr>
        </p:nvSpPr>
        <p:spPr>
          <a:xfrm>
            <a:off x="1331640" y="5877272"/>
            <a:ext cx="6400800" cy="864096"/>
          </a:xfrm>
        </p:spPr>
        <p:txBody>
          <a:bodyPr>
            <a:normAutofit fontScale="92500" lnSpcReduction="20000"/>
          </a:bodyPr>
          <a:lstStyle/>
          <a:p>
            <a:r>
              <a:rPr lang="en-US" sz="1800" dirty="0" err="1" smtClean="0">
                <a:solidFill>
                  <a:schemeClr val="tx1"/>
                </a:solidFill>
              </a:rPr>
              <a:t>Sidsel</a:t>
            </a:r>
            <a:r>
              <a:rPr lang="en-US" sz="1800" dirty="0" smtClean="0">
                <a:solidFill>
                  <a:schemeClr val="tx1"/>
                </a:solidFill>
              </a:rPr>
              <a:t> Nag </a:t>
            </a:r>
            <a:endParaRPr lang="en-US" sz="1800" dirty="0">
              <a:solidFill>
                <a:schemeClr val="tx1"/>
              </a:solidFill>
            </a:endParaRPr>
          </a:p>
          <a:p>
            <a:r>
              <a:rPr lang="en-US" sz="1800" dirty="0" smtClean="0">
                <a:solidFill>
                  <a:schemeClr val="tx1"/>
                </a:solidFill>
              </a:rPr>
              <a:t>Center for Medical Parasitology</a:t>
            </a:r>
          </a:p>
          <a:p>
            <a:r>
              <a:rPr lang="en-US" sz="1800" dirty="0" smtClean="0">
                <a:solidFill>
                  <a:schemeClr val="tx1"/>
                </a:solidFill>
              </a:rPr>
              <a:t>University of Copenhagen</a:t>
            </a:r>
            <a:endParaRPr lang="en-US" sz="1800" dirty="0">
              <a:solidFill>
                <a:schemeClr val="tx1"/>
              </a:solidFill>
            </a:endParaRPr>
          </a:p>
        </p:txBody>
      </p:sp>
      <p:pic>
        <p:nvPicPr>
          <p:cNvPr id="11" name="Picture 10"/>
          <p:cNvPicPr/>
          <p:nvPr/>
        </p:nvPicPr>
        <p:blipFill>
          <a:blip r:embed="rId2" cstate="print"/>
          <a:srcRect b="10799"/>
          <a:stretch>
            <a:fillRect/>
          </a:stretch>
        </p:blipFill>
        <p:spPr bwMode="auto">
          <a:xfrm>
            <a:off x="0" y="0"/>
            <a:ext cx="9144000" cy="2420888"/>
          </a:xfrm>
          <a:prstGeom prst="rect">
            <a:avLst/>
          </a:prstGeom>
          <a:ln>
            <a:noFill/>
          </a:ln>
          <a:effectLst>
            <a:softEdge rad="112500"/>
          </a:effectLst>
        </p:spPr>
      </p:pic>
      <p:sp>
        <p:nvSpPr>
          <p:cNvPr id="12" name="TextBox 11"/>
          <p:cNvSpPr txBox="1"/>
          <p:nvPr/>
        </p:nvSpPr>
        <p:spPr>
          <a:xfrm>
            <a:off x="1835696" y="2708920"/>
            <a:ext cx="5904656" cy="646331"/>
          </a:xfrm>
          <a:prstGeom prst="rect">
            <a:avLst/>
          </a:prstGeom>
          <a:noFill/>
        </p:spPr>
        <p:txBody>
          <a:bodyPr wrap="square" rtlCol="0">
            <a:spAutoFit/>
          </a:bodyPr>
          <a:lstStyle/>
          <a:p>
            <a:pPr algn="ctr"/>
            <a:r>
              <a:rPr lang="en-US" dirty="0" smtClean="0"/>
              <a:t>The 2</a:t>
            </a:r>
            <a:r>
              <a:rPr lang="en-US" baseline="30000" dirty="0" smtClean="0"/>
              <a:t>nd</a:t>
            </a:r>
            <a:r>
              <a:rPr lang="en-US" dirty="0" smtClean="0"/>
              <a:t> Kilimanjaro International PhD symposium </a:t>
            </a:r>
          </a:p>
          <a:p>
            <a:pPr algn="ctr"/>
            <a:r>
              <a:rPr lang="en-US" dirty="0" smtClean="0"/>
              <a:t>November 27</a:t>
            </a:r>
            <a:r>
              <a:rPr lang="en-US" baseline="30000" dirty="0" smtClean="0"/>
              <a:t>th</a:t>
            </a:r>
            <a:r>
              <a:rPr lang="en-US" dirty="0" smtClean="0"/>
              <a:t>-29</a:t>
            </a:r>
            <a:r>
              <a:rPr lang="en-US" baseline="30000" dirty="0" smtClean="0"/>
              <a:t>th</a:t>
            </a:r>
            <a:r>
              <a:rPr lang="en-US" dirty="0" smtClean="0"/>
              <a:t> 2013</a:t>
            </a:r>
            <a:endParaRPr lang="en-US" dirty="0"/>
          </a:p>
        </p:txBody>
      </p:sp>
      <p:pic>
        <p:nvPicPr>
          <p:cNvPr id="21506" name="Picture 2" descr="http://www.hartmanns.dk/sites/default/files/styles/job_logo/public/ku_logo_0.jpg?itok=8AOlm6oY"/>
          <p:cNvPicPr>
            <a:picLocks noChangeAspect="1" noChangeArrowheads="1"/>
          </p:cNvPicPr>
          <p:nvPr/>
        </p:nvPicPr>
        <p:blipFill>
          <a:blip r:embed="rId3" cstate="print"/>
          <a:srcRect/>
          <a:stretch>
            <a:fillRect/>
          </a:stretch>
        </p:blipFill>
        <p:spPr bwMode="auto">
          <a:xfrm>
            <a:off x="8244408" y="5832648"/>
            <a:ext cx="648155" cy="9087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Sampling procedures </a:t>
            </a:r>
            <a:r>
              <a:rPr lang="en-US" sz="3200" dirty="0" smtClean="0"/>
              <a:t>(tentative)</a:t>
            </a:r>
            <a:endParaRPr lang="en-US" sz="3200" dirty="0"/>
          </a:p>
        </p:txBody>
      </p:sp>
      <p:sp>
        <p:nvSpPr>
          <p:cNvPr id="5" name="TextBox 4"/>
          <p:cNvSpPr txBox="1"/>
          <p:nvPr/>
        </p:nvSpPr>
        <p:spPr>
          <a:xfrm>
            <a:off x="3707904" y="1167135"/>
            <a:ext cx="2448272" cy="461665"/>
          </a:xfrm>
          <a:prstGeom prst="rect">
            <a:avLst/>
          </a:prstGeom>
          <a:noFill/>
        </p:spPr>
        <p:txBody>
          <a:bodyPr wrap="square" rtlCol="0">
            <a:spAutoFit/>
          </a:bodyPr>
          <a:lstStyle/>
          <a:p>
            <a:r>
              <a:rPr lang="en-US" sz="2400" dirty="0" smtClean="0"/>
              <a:t>Blood samples </a:t>
            </a:r>
            <a:endParaRPr lang="en-US" sz="2400" dirty="0"/>
          </a:p>
        </p:txBody>
      </p:sp>
      <p:sp>
        <p:nvSpPr>
          <p:cNvPr id="6" name="Rektangel 5"/>
          <p:cNvSpPr/>
          <p:nvPr/>
        </p:nvSpPr>
        <p:spPr>
          <a:xfrm>
            <a:off x="1084582" y="4001293"/>
            <a:ext cx="1442613" cy="1083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2884782" y="4001293"/>
            <a:ext cx="1442613" cy="10838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1078596" y="2417116"/>
            <a:ext cx="1442613" cy="108389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1087370" y="4001293"/>
            <a:ext cx="1442613" cy="10838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Lige pilforbindelse 10"/>
          <p:cNvCxnSpPr/>
          <p:nvPr/>
        </p:nvCxnSpPr>
        <p:spPr>
          <a:xfrm>
            <a:off x="2526673" y="4577357"/>
            <a:ext cx="306648"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kstboks 11"/>
          <p:cNvSpPr txBox="1"/>
          <p:nvPr/>
        </p:nvSpPr>
        <p:spPr>
          <a:xfrm>
            <a:off x="1095734" y="2489124"/>
            <a:ext cx="1436732" cy="923330"/>
          </a:xfrm>
          <a:prstGeom prst="rect">
            <a:avLst/>
          </a:prstGeom>
          <a:noFill/>
        </p:spPr>
        <p:txBody>
          <a:bodyPr wrap="square" rtlCol="0">
            <a:spAutoFit/>
          </a:bodyPr>
          <a:lstStyle/>
          <a:p>
            <a:pPr algn="ctr"/>
            <a:r>
              <a:rPr lang="da-DK" dirty="0" smtClean="0"/>
              <a:t>Positive malaria </a:t>
            </a:r>
            <a:r>
              <a:rPr lang="da-DK" dirty="0" err="1" smtClean="0"/>
              <a:t>diagnosis</a:t>
            </a:r>
            <a:endParaRPr lang="da-DK" dirty="0"/>
          </a:p>
        </p:txBody>
      </p:sp>
      <p:sp>
        <p:nvSpPr>
          <p:cNvPr id="12" name="Tekstboks 12"/>
          <p:cNvSpPr txBox="1"/>
          <p:nvPr/>
        </p:nvSpPr>
        <p:spPr>
          <a:xfrm>
            <a:off x="1093251" y="4254191"/>
            <a:ext cx="1436732" cy="646331"/>
          </a:xfrm>
          <a:prstGeom prst="rect">
            <a:avLst/>
          </a:prstGeom>
          <a:noFill/>
        </p:spPr>
        <p:txBody>
          <a:bodyPr wrap="square" rtlCol="0">
            <a:spAutoFit/>
          </a:bodyPr>
          <a:lstStyle/>
          <a:p>
            <a:pPr algn="ctr"/>
            <a:r>
              <a:rPr lang="da-DK" dirty="0" err="1" smtClean="0"/>
              <a:t>Blood</a:t>
            </a:r>
            <a:r>
              <a:rPr lang="da-DK" dirty="0" smtClean="0"/>
              <a:t> sample</a:t>
            </a:r>
            <a:endParaRPr lang="da-DK" dirty="0"/>
          </a:p>
        </p:txBody>
      </p:sp>
      <p:sp>
        <p:nvSpPr>
          <p:cNvPr id="13" name="Tekstboks 13"/>
          <p:cNvSpPr txBox="1"/>
          <p:nvPr/>
        </p:nvSpPr>
        <p:spPr>
          <a:xfrm>
            <a:off x="2843808" y="4346523"/>
            <a:ext cx="1555594" cy="646331"/>
          </a:xfrm>
          <a:prstGeom prst="rect">
            <a:avLst/>
          </a:prstGeom>
          <a:noFill/>
        </p:spPr>
        <p:txBody>
          <a:bodyPr wrap="square" rtlCol="0">
            <a:spAutoFit/>
          </a:bodyPr>
          <a:lstStyle/>
          <a:p>
            <a:pPr lvl="0" algn="ctr"/>
            <a:r>
              <a:rPr lang="da-DK" dirty="0" err="1" smtClean="0"/>
              <a:t>Centrifugation</a:t>
            </a:r>
            <a:endParaRPr lang="da-DK" dirty="0" smtClean="0">
              <a:solidFill>
                <a:schemeClr val="tx1"/>
              </a:solidFill>
            </a:endParaRPr>
          </a:p>
          <a:p>
            <a:pPr algn="ctr"/>
            <a:endParaRPr lang="da-DK" dirty="0"/>
          </a:p>
        </p:txBody>
      </p:sp>
      <p:sp>
        <p:nvSpPr>
          <p:cNvPr id="14" name="Rektangel 16"/>
          <p:cNvSpPr/>
          <p:nvPr/>
        </p:nvSpPr>
        <p:spPr>
          <a:xfrm>
            <a:off x="4702307" y="4001292"/>
            <a:ext cx="1442613" cy="1083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7"/>
          <p:cNvSpPr/>
          <p:nvPr/>
        </p:nvSpPr>
        <p:spPr>
          <a:xfrm>
            <a:off x="6502507" y="4001292"/>
            <a:ext cx="1442613" cy="10838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8"/>
          <p:cNvSpPr/>
          <p:nvPr/>
        </p:nvSpPr>
        <p:spPr>
          <a:xfrm>
            <a:off x="4705095" y="4001292"/>
            <a:ext cx="1442613" cy="10838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7" name="Lige pilforbindelse 19"/>
          <p:cNvCxnSpPr/>
          <p:nvPr/>
        </p:nvCxnSpPr>
        <p:spPr>
          <a:xfrm>
            <a:off x="6144398" y="4577356"/>
            <a:ext cx="306648"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kstboks 20"/>
          <p:cNvSpPr txBox="1"/>
          <p:nvPr/>
        </p:nvSpPr>
        <p:spPr>
          <a:xfrm>
            <a:off x="4710976" y="4254190"/>
            <a:ext cx="1436732" cy="646331"/>
          </a:xfrm>
          <a:prstGeom prst="rect">
            <a:avLst/>
          </a:prstGeom>
          <a:noFill/>
        </p:spPr>
        <p:txBody>
          <a:bodyPr wrap="square" rtlCol="0">
            <a:spAutoFit/>
          </a:bodyPr>
          <a:lstStyle/>
          <a:p>
            <a:pPr algn="ctr"/>
            <a:r>
              <a:rPr lang="da-DK" dirty="0" smtClean="0"/>
              <a:t>Separation of </a:t>
            </a:r>
            <a:r>
              <a:rPr lang="da-DK" dirty="0" err="1" smtClean="0"/>
              <a:t>buffy</a:t>
            </a:r>
            <a:r>
              <a:rPr lang="da-DK" dirty="0" smtClean="0"/>
              <a:t> coat</a:t>
            </a:r>
            <a:endParaRPr lang="da-DK" dirty="0"/>
          </a:p>
        </p:txBody>
      </p:sp>
      <p:sp>
        <p:nvSpPr>
          <p:cNvPr id="19" name="Tekstboks 21"/>
          <p:cNvSpPr txBox="1"/>
          <p:nvPr/>
        </p:nvSpPr>
        <p:spPr>
          <a:xfrm>
            <a:off x="6510360" y="4363073"/>
            <a:ext cx="1442613" cy="646331"/>
          </a:xfrm>
          <a:prstGeom prst="rect">
            <a:avLst/>
          </a:prstGeom>
          <a:noFill/>
        </p:spPr>
        <p:txBody>
          <a:bodyPr wrap="square" rtlCol="0">
            <a:spAutoFit/>
          </a:bodyPr>
          <a:lstStyle/>
          <a:p>
            <a:pPr lvl="0" algn="ctr"/>
            <a:r>
              <a:rPr lang="da-DK" dirty="0" err="1" smtClean="0"/>
              <a:t>Storage</a:t>
            </a:r>
            <a:endParaRPr lang="da-DK" dirty="0" smtClean="0">
              <a:solidFill>
                <a:schemeClr val="tx1"/>
              </a:solidFill>
            </a:endParaRPr>
          </a:p>
          <a:p>
            <a:pPr algn="ctr"/>
            <a:endParaRPr lang="da-DK" dirty="0"/>
          </a:p>
        </p:txBody>
      </p:sp>
      <p:cxnSp>
        <p:nvCxnSpPr>
          <p:cNvPr id="20" name="Lige pilforbindelse 22"/>
          <p:cNvCxnSpPr/>
          <p:nvPr/>
        </p:nvCxnSpPr>
        <p:spPr>
          <a:xfrm>
            <a:off x="4327394" y="4583000"/>
            <a:ext cx="306648"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3"/>
          <p:cNvCxnSpPr/>
          <p:nvPr/>
        </p:nvCxnSpPr>
        <p:spPr>
          <a:xfrm>
            <a:off x="1811617" y="3495107"/>
            <a:ext cx="0" cy="3612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4"/>
          <p:cNvCxnSpPr/>
          <p:nvPr/>
        </p:nvCxnSpPr>
        <p:spPr>
          <a:xfrm>
            <a:off x="7231666" y="5090831"/>
            <a:ext cx="0" cy="3612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ktangel 25"/>
          <p:cNvSpPr/>
          <p:nvPr/>
        </p:nvSpPr>
        <p:spPr>
          <a:xfrm>
            <a:off x="6502506" y="5585468"/>
            <a:ext cx="1442613" cy="10838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kstboks 26"/>
          <p:cNvSpPr txBox="1"/>
          <p:nvPr/>
        </p:nvSpPr>
        <p:spPr>
          <a:xfrm>
            <a:off x="6519644" y="5936216"/>
            <a:ext cx="1436732" cy="369332"/>
          </a:xfrm>
          <a:prstGeom prst="rect">
            <a:avLst/>
          </a:prstGeom>
          <a:noFill/>
        </p:spPr>
        <p:txBody>
          <a:bodyPr wrap="square" rtlCol="0">
            <a:spAutoFit/>
          </a:bodyPr>
          <a:lstStyle/>
          <a:p>
            <a:pPr algn="ctr"/>
            <a:r>
              <a:rPr lang="da-DK" dirty="0" smtClean="0"/>
              <a:t>Copenhagen</a:t>
            </a:r>
            <a:endParaRPr lang="da-DK" dirty="0"/>
          </a:p>
        </p:txBody>
      </p:sp>
      <p:sp>
        <p:nvSpPr>
          <p:cNvPr id="25" name="TextBox 24"/>
          <p:cNvSpPr txBox="1"/>
          <p:nvPr/>
        </p:nvSpPr>
        <p:spPr>
          <a:xfrm>
            <a:off x="2267744" y="3140968"/>
            <a:ext cx="6084168" cy="1615827"/>
          </a:xfrm>
          <a:prstGeom prst="rect">
            <a:avLst/>
          </a:prstGeom>
          <a:noFill/>
        </p:spPr>
        <p:txBody>
          <a:bodyPr wrap="square" rtlCol="0">
            <a:spAutoFit/>
          </a:bodyPr>
          <a:lstStyle/>
          <a:p>
            <a:pPr>
              <a:lnSpc>
                <a:spcPct val="150000"/>
              </a:lnSpc>
              <a:buFont typeface="Arial" pitchFamily="34" charset="0"/>
              <a:buChar char="•"/>
            </a:pPr>
            <a:r>
              <a:rPr lang="en-US" dirty="0" smtClean="0"/>
              <a:t> Only major study sites (one from each area) </a:t>
            </a:r>
          </a:p>
          <a:p>
            <a:pPr>
              <a:lnSpc>
                <a:spcPct val="150000"/>
              </a:lnSpc>
              <a:buFont typeface="Arial" pitchFamily="34" charset="0"/>
              <a:buChar char="•"/>
            </a:pPr>
            <a:r>
              <a:rPr lang="en-US" dirty="0" smtClean="0"/>
              <a:t>100 </a:t>
            </a:r>
            <a:r>
              <a:rPr lang="en-US" dirty="0" smtClean="0"/>
              <a:t>infections per season (high and low if applicable) </a:t>
            </a:r>
          </a:p>
          <a:p>
            <a:pPr>
              <a:lnSpc>
                <a:spcPct val="150000"/>
              </a:lnSpc>
              <a:buFont typeface="Arial" pitchFamily="34" charset="0"/>
              <a:buChar char="•"/>
            </a:pPr>
            <a:r>
              <a:rPr lang="en-US" dirty="0" smtClean="0"/>
              <a:t> 18 months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1" grpId="0"/>
      <p:bldP spid="11" grpId="1"/>
      <p:bldP spid="12" grpId="0"/>
      <p:bldP spid="12" grpId="1"/>
      <p:bldP spid="13" grpId="0"/>
      <p:bldP spid="13" grpId="1"/>
      <p:bldP spid="14" grpId="0" animBg="1"/>
      <p:bldP spid="14" grpId="1" animBg="1"/>
      <p:bldP spid="15" grpId="0" animBg="1"/>
      <p:bldP spid="15" grpId="1" animBg="1"/>
      <p:bldP spid="16" grpId="0" animBg="1"/>
      <p:bldP spid="16" grpId="1" animBg="1"/>
      <p:bldP spid="18" grpId="0"/>
      <p:bldP spid="18" grpId="1"/>
      <p:bldP spid="19" grpId="0"/>
      <p:bldP spid="19" grpId="1"/>
      <p:bldP spid="23" grpId="0" animBg="1"/>
      <p:bldP spid="23" grpId="1" animBg="1"/>
      <p:bldP spid="24" grpId="0"/>
      <p:bldP spid="24" grpId="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Concept development</a:t>
            </a:r>
            <a:endParaRPr lang="en-US" dirty="0"/>
          </a:p>
        </p:txBody>
      </p:sp>
      <p:sp>
        <p:nvSpPr>
          <p:cNvPr id="7" name="Rectangle 6"/>
          <p:cNvSpPr/>
          <p:nvPr/>
        </p:nvSpPr>
        <p:spPr>
          <a:xfrm>
            <a:off x="611560" y="2780928"/>
            <a:ext cx="3456384" cy="864096"/>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3568" y="2924944"/>
            <a:ext cx="3960440" cy="461665"/>
          </a:xfrm>
          <a:prstGeom prst="rect">
            <a:avLst/>
          </a:prstGeom>
          <a:noFill/>
        </p:spPr>
        <p:txBody>
          <a:bodyPr wrap="square" rtlCol="0">
            <a:spAutoFit/>
          </a:bodyPr>
          <a:lstStyle/>
          <a:p>
            <a:r>
              <a:rPr lang="en-US" sz="2400" dirty="0" smtClean="0"/>
              <a:t>Maximum RDT potential</a:t>
            </a:r>
            <a:endParaRPr lang="en-US" sz="2400" dirty="0"/>
          </a:p>
        </p:txBody>
      </p:sp>
      <p:sp>
        <p:nvSpPr>
          <p:cNvPr id="9" name="TextBox 8"/>
          <p:cNvSpPr txBox="1"/>
          <p:nvPr/>
        </p:nvSpPr>
        <p:spPr>
          <a:xfrm>
            <a:off x="683568" y="3789040"/>
            <a:ext cx="3672408" cy="646331"/>
          </a:xfrm>
          <a:prstGeom prst="rect">
            <a:avLst/>
          </a:prstGeom>
          <a:noFill/>
        </p:spPr>
        <p:txBody>
          <a:bodyPr wrap="square" rtlCol="0">
            <a:spAutoFit/>
          </a:bodyPr>
          <a:lstStyle/>
          <a:p>
            <a:pPr>
              <a:buFont typeface="Arial" pitchFamily="34" charset="0"/>
              <a:buChar char="•"/>
            </a:pPr>
            <a:r>
              <a:rPr lang="en-US" dirty="0" smtClean="0"/>
              <a:t> </a:t>
            </a:r>
            <a:r>
              <a:rPr lang="en-US" dirty="0" smtClean="0"/>
              <a:t>Sampling, storage procedures</a:t>
            </a:r>
          </a:p>
          <a:p>
            <a:pPr>
              <a:buFont typeface="Arial" pitchFamily="34" charset="0"/>
              <a:buChar char="•"/>
            </a:pPr>
            <a:r>
              <a:rPr lang="en-US" dirty="0" smtClean="0"/>
              <a:t> </a:t>
            </a:r>
            <a:r>
              <a:rPr lang="en-US" dirty="0" smtClean="0"/>
              <a:t>Cost-effectiv</a:t>
            </a:r>
            <a:r>
              <a:rPr lang="en-US" dirty="0" smtClean="0"/>
              <a:t>e methodology </a:t>
            </a:r>
            <a:endParaRPr lang="en-US" dirty="0"/>
          </a:p>
        </p:txBody>
      </p:sp>
      <p:sp>
        <p:nvSpPr>
          <p:cNvPr id="13" name="Rectangle 12"/>
          <p:cNvSpPr/>
          <p:nvPr/>
        </p:nvSpPr>
        <p:spPr>
          <a:xfrm>
            <a:off x="5436096" y="2780928"/>
            <a:ext cx="3024336" cy="864096"/>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80112" y="2967335"/>
            <a:ext cx="2880320" cy="461665"/>
          </a:xfrm>
          <a:prstGeom prst="rect">
            <a:avLst/>
          </a:prstGeom>
          <a:noFill/>
        </p:spPr>
        <p:txBody>
          <a:bodyPr wrap="square" rtlCol="0">
            <a:spAutoFit/>
          </a:bodyPr>
          <a:lstStyle/>
          <a:p>
            <a:r>
              <a:rPr lang="en-US" sz="2400" dirty="0" smtClean="0"/>
              <a:t>Applicable NGS data</a:t>
            </a:r>
            <a:endParaRPr lang="en-US" sz="2400" dirty="0"/>
          </a:p>
        </p:txBody>
      </p:sp>
      <p:sp>
        <p:nvSpPr>
          <p:cNvPr id="15" name="TextBox 14"/>
          <p:cNvSpPr txBox="1"/>
          <p:nvPr/>
        </p:nvSpPr>
        <p:spPr>
          <a:xfrm>
            <a:off x="5580112" y="3789040"/>
            <a:ext cx="3312368" cy="1200329"/>
          </a:xfrm>
          <a:prstGeom prst="rect">
            <a:avLst/>
          </a:prstGeom>
          <a:noFill/>
        </p:spPr>
        <p:txBody>
          <a:bodyPr wrap="square" rtlCol="0">
            <a:spAutoFit/>
          </a:bodyPr>
          <a:lstStyle/>
          <a:p>
            <a:pPr>
              <a:buFont typeface="Arial" pitchFamily="34" charset="0"/>
              <a:buChar char="•"/>
            </a:pPr>
            <a:r>
              <a:rPr lang="en-US" dirty="0" smtClean="0"/>
              <a:t> Evolutionary insight </a:t>
            </a:r>
            <a:r>
              <a:rPr lang="en-US" dirty="0" smtClean="0">
                <a:sym typeface="Wingdings" pitchFamily="2" charset="2"/>
              </a:rPr>
              <a:t> relevant for approaches for control and elimination</a:t>
            </a:r>
            <a:endParaRPr lang="en-US" dirty="0" smtClean="0"/>
          </a:p>
          <a:p>
            <a:pPr>
              <a:buFont typeface="Arial" pitchFamily="34" charset="0"/>
              <a:buChar char="•"/>
            </a:pPr>
            <a:r>
              <a:rPr lang="en-US" dirty="0" smtClean="0"/>
              <a:t>Diversity, mapping </a:t>
            </a:r>
            <a:endParaRPr lang="en-US" dirty="0"/>
          </a:p>
        </p:txBody>
      </p:sp>
      <p:cxnSp>
        <p:nvCxnSpPr>
          <p:cNvPr id="19" name="Straight Connector 18"/>
          <p:cNvCxnSpPr/>
          <p:nvPr/>
        </p:nvCxnSpPr>
        <p:spPr>
          <a:xfrm>
            <a:off x="7236296" y="5085184"/>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220072" y="5733256"/>
            <a:ext cx="20162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3568" y="5517232"/>
            <a:ext cx="5400600" cy="369332"/>
          </a:xfrm>
          <a:prstGeom prst="rect">
            <a:avLst/>
          </a:prstGeom>
          <a:noFill/>
        </p:spPr>
        <p:txBody>
          <a:bodyPr wrap="square" rtlCol="0">
            <a:spAutoFit/>
          </a:bodyPr>
          <a:lstStyle/>
          <a:p>
            <a:pPr>
              <a:buFont typeface="Arial" pitchFamily="34" charset="0"/>
              <a:buChar char="•"/>
            </a:pPr>
            <a:r>
              <a:rPr lang="en-US" dirty="0" smtClean="0"/>
              <a:t> Geographical mapping based on </a:t>
            </a:r>
            <a:r>
              <a:rPr lang="en-US" dirty="0" err="1" smtClean="0"/>
              <a:t>barcoding</a:t>
            </a:r>
            <a:r>
              <a:rPr lang="en-US" dirty="0" smtClean="0"/>
              <a:t>?</a:t>
            </a:r>
            <a:endParaRPr lang="en-US" dirty="0"/>
          </a:p>
        </p:txBody>
      </p:sp>
      <p:sp>
        <p:nvSpPr>
          <p:cNvPr id="30" name="TextBox 29"/>
          <p:cNvSpPr txBox="1"/>
          <p:nvPr/>
        </p:nvSpPr>
        <p:spPr>
          <a:xfrm>
            <a:off x="683568" y="5867980"/>
            <a:ext cx="5400600" cy="369332"/>
          </a:xfrm>
          <a:prstGeom prst="rect">
            <a:avLst/>
          </a:prstGeom>
          <a:noFill/>
        </p:spPr>
        <p:txBody>
          <a:bodyPr wrap="square" rtlCol="0">
            <a:spAutoFit/>
          </a:bodyPr>
          <a:lstStyle/>
          <a:p>
            <a:pPr>
              <a:buFont typeface="Arial" pitchFamily="34" charset="0"/>
              <a:buChar char="•"/>
            </a:pPr>
            <a:r>
              <a:rPr lang="en-US" dirty="0" smtClean="0"/>
              <a:t> Whole-genome sequencing based on RDTs?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animBg="1"/>
      <p:bldP spid="14" grpId="0"/>
      <p:bldP spid="15" grpId="0"/>
      <p:bldP spid="28"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a:t>
            </a:r>
            <a:endParaRPr lang="en-US" dirty="0"/>
          </a:p>
        </p:txBody>
      </p:sp>
      <p:sp>
        <p:nvSpPr>
          <p:cNvPr id="3" name="Content Placeholder 2"/>
          <p:cNvSpPr>
            <a:spLocks noGrp="1"/>
          </p:cNvSpPr>
          <p:nvPr>
            <p:ph idx="1"/>
          </p:nvPr>
        </p:nvSpPr>
        <p:spPr>
          <a:xfrm>
            <a:off x="1670992" y="3284984"/>
            <a:ext cx="3405064" cy="820688"/>
          </a:xfrm>
        </p:spPr>
        <p:txBody>
          <a:bodyPr/>
          <a:lstStyle/>
          <a:p>
            <a:r>
              <a:rPr lang="en-US" sz="1800" dirty="0" smtClean="0"/>
              <a:t>Drugresistancemaps.org </a:t>
            </a:r>
            <a:endParaRPr lang="en-US" sz="1400" dirty="0" smtClean="0"/>
          </a:p>
          <a:p>
            <a:pPr>
              <a:buNone/>
            </a:pPr>
            <a:endParaRPr lang="en-US" sz="1800" dirty="0" smtClean="0"/>
          </a:p>
          <a:p>
            <a:pPr>
              <a:buNone/>
            </a:pPr>
            <a:endParaRPr lang="en-US" sz="1800" dirty="0" smtClean="0"/>
          </a:p>
        </p:txBody>
      </p:sp>
      <p:sp>
        <p:nvSpPr>
          <p:cNvPr id="5" name="Content Placeholder 2"/>
          <p:cNvSpPr txBox="1">
            <a:spLocks/>
          </p:cNvSpPr>
          <p:nvPr/>
        </p:nvSpPr>
        <p:spPr>
          <a:xfrm>
            <a:off x="1670992" y="4264496"/>
            <a:ext cx="3405064" cy="8206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err="1" smtClean="0">
                <a:ln>
                  <a:noFill/>
                </a:ln>
                <a:solidFill>
                  <a:schemeClr val="tx1"/>
                </a:solidFill>
                <a:effectLst/>
                <a:uLnTx/>
                <a:uFillTx/>
                <a:latin typeface="+mn-lt"/>
                <a:ea typeface="+mn-ea"/>
                <a:cs typeface="+mn-cs"/>
              </a:rPr>
              <a:t>PlasmoDB</a:t>
            </a:r>
            <a:r>
              <a:rPr kumimoji="0" lang="en-US" b="0" i="0" u="none" strike="noStrike" kern="1200" cap="none" spc="0" normalizeH="0" baseline="0" noProof="0" dirty="0" smtClean="0">
                <a:ln>
                  <a:noFill/>
                </a:ln>
                <a:solidFill>
                  <a:schemeClr val="tx1"/>
                </a:solidFill>
                <a:effectLst/>
                <a:uLnTx/>
                <a:uFillTx/>
                <a:latin typeface="+mn-lt"/>
                <a:ea typeface="+mn-ea"/>
                <a:cs typeface="+mn-cs"/>
              </a:rPr>
              <a:t> (and</a:t>
            </a:r>
            <a:r>
              <a:rPr kumimoji="0" lang="en-US" b="0" i="0" u="none" strike="noStrike" kern="1200" cap="none" spc="0" normalizeH="0" noProof="0" dirty="0" smtClean="0">
                <a:ln>
                  <a:noFill/>
                </a:ln>
                <a:solidFill>
                  <a:schemeClr val="tx1"/>
                </a:solidFill>
                <a:effectLst/>
                <a:uLnTx/>
                <a:uFillTx/>
                <a:latin typeface="+mn-lt"/>
                <a:ea typeface="+mn-ea"/>
                <a:cs typeface="+mn-cs"/>
              </a:rPr>
              <a:t> others)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914400" y="2492896"/>
            <a:ext cx="6609928" cy="8206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t>Open access data, as real time as possible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4296"/>
            <a:ext cx="8229600" cy="4061048"/>
          </a:xfrm>
        </p:spPr>
        <p:txBody>
          <a:bodyPr>
            <a:normAutofit/>
          </a:bodyPr>
          <a:lstStyle/>
          <a:p>
            <a:pPr>
              <a:buNone/>
            </a:pPr>
            <a:r>
              <a:rPr lang="en-US" sz="2400" b="1" dirty="0" smtClean="0"/>
              <a:t>Collaborators: </a:t>
            </a:r>
          </a:p>
          <a:p>
            <a:pPr>
              <a:buNone/>
            </a:pPr>
            <a:endParaRPr lang="en-US" sz="2400" dirty="0" smtClean="0"/>
          </a:p>
          <a:p>
            <a:pPr>
              <a:buNone/>
            </a:pPr>
            <a:r>
              <a:rPr lang="en-US" sz="1900" dirty="0" err="1" smtClean="0"/>
              <a:t>Bandim</a:t>
            </a:r>
            <a:r>
              <a:rPr lang="en-US" sz="1900" dirty="0" smtClean="0"/>
              <a:t> Health Project</a:t>
            </a:r>
          </a:p>
          <a:p>
            <a:pPr>
              <a:buNone/>
            </a:pPr>
            <a:r>
              <a:rPr lang="en-US" sz="1900" dirty="0" smtClean="0"/>
              <a:t>Guinea Bissau				</a:t>
            </a:r>
            <a:r>
              <a:rPr lang="en-US" sz="1900" dirty="0" err="1" smtClean="0"/>
              <a:t>Amabelia</a:t>
            </a:r>
            <a:r>
              <a:rPr lang="en-US" sz="1900" dirty="0" smtClean="0"/>
              <a:t> Rodriguez </a:t>
            </a:r>
          </a:p>
          <a:p>
            <a:pPr>
              <a:buNone/>
            </a:pPr>
            <a:endParaRPr lang="en-US" sz="1900" dirty="0" smtClean="0"/>
          </a:p>
          <a:p>
            <a:pPr>
              <a:buNone/>
            </a:pPr>
            <a:endParaRPr lang="en-US" sz="1900" dirty="0" smtClean="0"/>
          </a:p>
          <a:p>
            <a:pPr>
              <a:buNone/>
            </a:pPr>
            <a:endParaRPr lang="en-US" sz="1900" dirty="0" smtClean="0"/>
          </a:p>
          <a:p>
            <a:pPr>
              <a:buNone/>
            </a:pPr>
            <a:r>
              <a:rPr lang="en-US" sz="1900" dirty="0" smtClean="0"/>
              <a:t>NIMR Mwanza and Tanga 			 Alphaxard Manjurano and  </a:t>
            </a:r>
          </a:p>
          <a:p>
            <a:pPr>
              <a:buNone/>
            </a:pPr>
            <a:r>
              <a:rPr lang="en-US" sz="1900" dirty="0" smtClean="0"/>
              <a:t>Tanzania					Deus Ishengoma</a:t>
            </a:r>
          </a:p>
          <a:p>
            <a:pPr>
              <a:buNone/>
            </a:pPr>
            <a:endParaRPr lang="en-US" sz="1900" dirty="0" smtClean="0"/>
          </a:p>
          <a:p>
            <a:pPr>
              <a:buNone/>
            </a:pPr>
            <a:endParaRPr lang="en-US" sz="1900" dirty="0" smtClean="0"/>
          </a:p>
        </p:txBody>
      </p:sp>
      <p:sp>
        <p:nvSpPr>
          <p:cNvPr id="5" name="Title 1"/>
          <p:cNvSpPr>
            <a:spLocks noGrp="1"/>
          </p:cNvSpPr>
          <p:nvPr>
            <p:ph type="title"/>
          </p:nvPr>
        </p:nvSpPr>
        <p:spPr>
          <a:xfrm>
            <a:off x="457200" y="274638"/>
            <a:ext cx="8229600" cy="1143000"/>
          </a:xfrm>
        </p:spPr>
        <p:txBody>
          <a:bodyPr/>
          <a:lstStyle/>
          <a:p>
            <a:r>
              <a:rPr lang="en-US" dirty="0" smtClean="0"/>
              <a:t>Acknowledgements</a:t>
            </a:r>
            <a:endParaRPr lang="en-US" dirty="0"/>
          </a:p>
        </p:txBody>
      </p:sp>
      <p:pic>
        <p:nvPicPr>
          <p:cNvPr id="4098" name="Picture 2" descr="http://globalhealth.ku.dk/opportunities/2013/bandim_health_postdoc/Bandim_health_260px.jpg/"/>
          <p:cNvPicPr>
            <a:picLocks noChangeAspect="1" noChangeArrowheads="1"/>
          </p:cNvPicPr>
          <p:nvPr/>
        </p:nvPicPr>
        <p:blipFill>
          <a:blip r:embed="rId2" cstate="print"/>
          <a:srcRect/>
          <a:stretch>
            <a:fillRect/>
          </a:stretch>
        </p:blipFill>
        <p:spPr bwMode="auto">
          <a:xfrm>
            <a:off x="3410414" y="3356992"/>
            <a:ext cx="1017570" cy="1157487"/>
          </a:xfrm>
          <a:prstGeom prst="rect">
            <a:avLst/>
          </a:prstGeom>
          <a:noFill/>
        </p:spPr>
      </p:pic>
      <p:pic>
        <p:nvPicPr>
          <p:cNvPr id="4100" name="Picture 4" descr="http://www.gatesmalariapartnership.org/sites/www.gatesmalariapartnership.org/files/styles/logo/public/NIMR%20logo.jpg"/>
          <p:cNvPicPr>
            <a:picLocks noChangeAspect="1" noChangeArrowheads="1"/>
          </p:cNvPicPr>
          <p:nvPr/>
        </p:nvPicPr>
        <p:blipFill>
          <a:blip r:embed="rId3" cstate="print"/>
          <a:srcRect/>
          <a:stretch>
            <a:fillRect/>
          </a:stretch>
        </p:blipFill>
        <p:spPr bwMode="auto">
          <a:xfrm>
            <a:off x="3131840" y="4725144"/>
            <a:ext cx="1512168" cy="15121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72" y="2996952"/>
            <a:ext cx="8229600" cy="3816424"/>
          </a:xfrm>
        </p:spPr>
        <p:txBody>
          <a:bodyPr>
            <a:normAutofit/>
          </a:bodyPr>
          <a:lstStyle/>
          <a:p>
            <a:pPr>
              <a:buNone/>
            </a:pPr>
            <a:r>
              <a:rPr lang="en-US" sz="1900" dirty="0" smtClean="0"/>
              <a:t>Principal supervisor:		Michael Alifrangis</a:t>
            </a:r>
          </a:p>
          <a:p>
            <a:pPr>
              <a:buNone/>
            </a:pPr>
            <a:r>
              <a:rPr lang="en-US" sz="1900" dirty="0" smtClean="0"/>
              <a:t>					University of Copenhagen </a:t>
            </a:r>
          </a:p>
          <a:p>
            <a:pPr>
              <a:buNone/>
            </a:pPr>
            <a:endParaRPr lang="en-US" sz="1900" dirty="0" smtClean="0"/>
          </a:p>
          <a:p>
            <a:pPr>
              <a:buNone/>
            </a:pPr>
            <a:r>
              <a:rPr lang="en-US" sz="1900" dirty="0" smtClean="0"/>
              <a:t>Co-supervisors: 			Ole Lund and Frank Møller Aarestrup</a:t>
            </a:r>
            <a:br>
              <a:rPr lang="en-US" sz="1900" dirty="0" smtClean="0"/>
            </a:br>
            <a:r>
              <a:rPr lang="en-US" sz="1900" dirty="0" smtClean="0"/>
              <a:t>				Technical University of Denmark</a:t>
            </a:r>
          </a:p>
          <a:p>
            <a:pPr>
              <a:buNone/>
            </a:pPr>
            <a:endParaRPr lang="en-US" sz="1900" dirty="0" smtClean="0"/>
          </a:p>
          <a:p>
            <a:pPr>
              <a:buNone/>
            </a:pPr>
            <a:r>
              <a:rPr lang="en-US" sz="1900" dirty="0" smtClean="0"/>
              <a:t>					</a:t>
            </a:r>
            <a:r>
              <a:rPr lang="en-US" sz="1900" dirty="0" err="1" smtClean="0"/>
              <a:t>Poul</a:t>
            </a:r>
            <a:r>
              <a:rPr lang="en-US" sz="1900" dirty="0" smtClean="0"/>
              <a:t>-Erik </a:t>
            </a:r>
            <a:r>
              <a:rPr lang="en-US" sz="1900" dirty="0" err="1" smtClean="0"/>
              <a:t>Kofoed</a:t>
            </a:r>
            <a:r>
              <a:rPr lang="en-US" sz="1900" dirty="0" smtClean="0"/>
              <a:t> </a:t>
            </a:r>
          </a:p>
          <a:p>
            <a:pPr>
              <a:buNone/>
            </a:pPr>
            <a:r>
              <a:rPr lang="en-US" sz="1900" dirty="0" smtClean="0"/>
              <a:t>					University of Southern Denmark</a:t>
            </a:r>
            <a:endParaRPr lang="en-US" sz="1800" dirty="0" smtClean="0"/>
          </a:p>
          <a:p>
            <a:pPr>
              <a:buNone/>
            </a:pPr>
            <a:r>
              <a:rPr lang="en-US" sz="1800" dirty="0" smtClean="0"/>
              <a:t>					</a:t>
            </a:r>
          </a:p>
          <a:p>
            <a:pPr>
              <a:buNone/>
            </a:pPr>
            <a:r>
              <a:rPr lang="en-US" sz="1800" dirty="0" smtClean="0"/>
              <a:t>					Johan </a:t>
            </a:r>
            <a:r>
              <a:rPr lang="en-US" sz="1800" dirty="0" err="1" smtClean="0"/>
              <a:t>Ursing</a:t>
            </a:r>
            <a:r>
              <a:rPr lang="en-US" sz="1800" dirty="0" smtClean="0"/>
              <a:t> </a:t>
            </a:r>
          </a:p>
          <a:p>
            <a:pPr>
              <a:buNone/>
            </a:pPr>
            <a:r>
              <a:rPr lang="en-US" sz="1800" dirty="0" smtClean="0"/>
              <a:t>					</a:t>
            </a:r>
            <a:r>
              <a:rPr lang="en-US" sz="1800" dirty="0" err="1" smtClean="0"/>
              <a:t>Karolinska</a:t>
            </a:r>
            <a:r>
              <a:rPr lang="en-US" sz="1800" dirty="0" smtClean="0"/>
              <a:t> Institute, Stockholm</a:t>
            </a:r>
          </a:p>
          <a:p>
            <a:pPr>
              <a:buNone/>
            </a:pPr>
            <a:endParaRPr lang="en-US" sz="1800" dirty="0" smtClean="0"/>
          </a:p>
          <a:p>
            <a:pPr>
              <a:buNone/>
            </a:pPr>
            <a:endParaRPr lang="en-US" sz="2400" dirty="0"/>
          </a:p>
        </p:txBody>
      </p:sp>
      <p:sp>
        <p:nvSpPr>
          <p:cNvPr id="4" name="TextBox 3"/>
          <p:cNvSpPr txBox="1"/>
          <p:nvPr/>
        </p:nvSpPr>
        <p:spPr>
          <a:xfrm>
            <a:off x="611560" y="2463279"/>
            <a:ext cx="4464496" cy="461665"/>
          </a:xfrm>
          <a:prstGeom prst="rect">
            <a:avLst/>
          </a:prstGeom>
          <a:noFill/>
        </p:spPr>
        <p:txBody>
          <a:bodyPr wrap="square" rtlCol="0">
            <a:spAutoFit/>
          </a:bodyPr>
          <a:lstStyle/>
          <a:p>
            <a:r>
              <a:rPr lang="en-US" sz="2400" b="1" dirty="0" smtClean="0"/>
              <a:t>Supervisors</a:t>
            </a:r>
            <a:endParaRPr lang="en-US" sz="2400" b="1" dirty="0"/>
          </a:p>
        </p:txBody>
      </p:sp>
      <p:sp>
        <p:nvSpPr>
          <p:cNvPr id="5" name="Title 1"/>
          <p:cNvSpPr>
            <a:spLocks noGrp="1"/>
          </p:cNvSpPr>
          <p:nvPr>
            <p:ph type="title"/>
          </p:nvPr>
        </p:nvSpPr>
        <p:spPr>
          <a:xfrm>
            <a:off x="457200" y="274638"/>
            <a:ext cx="8229600" cy="1143000"/>
          </a:xfrm>
        </p:spPr>
        <p:txBody>
          <a:bodyPr/>
          <a:lstStyle/>
          <a:p>
            <a:r>
              <a:rPr lang="en-US" dirty="0" smtClean="0"/>
              <a:t>Acknowledgements</a:t>
            </a:r>
            <a:endParaRPr lang="en-US" dirty="0"/>
          </a:p>
        </p:txBody>
      </p:sp>
      <p:pic>
        <p:nvPicPr>
          <p:cNvPr id="6" name="Picture 2"/>
          <p:cNvPicPr>
            <a:picLocks noChangeAspect="1" noChangeArrowheads="1"/>
          </p:cNvPicPr>
          <p:nvPr/>
        </p:nvPicPr>
        <p:blipFill>
          <a:blip r:embed="rId2" cstate="print"/>
          <a:srcRect l="12103" t="25155" r="83172" b="63505"/>
          <a:stretch>
            <a:fillRect/>
          </a:stretch>
        </p:blipFill>
        <p:spPr bwMode="auto">
          <a:xfrm>
            <a:off x="3347864" y="4005064"/>
            <a:ext cx="576064" cy="864096"/>
          </a:xfrm>
          <a:prstGeom prst="rect">
            <a:avLst/>
          </a:prstGeom>
          <a:noFill/>
          <a:ln w="9525">
            <a:noFill/>
            <a:miter lim="800000"/>
            <a:headEnd/>
            <a:tailEnd/>
          </a:ln>
        </p:spPr>
      </p:pic>
      <p:sp>
        <p:nvSpPr>
          <p:cNvPr id="3074" name="AutoShape 2" descr="data:image/jpeg;base64,/9j/4AAQSkZJRgABAQAAAQABAAD/2wCEAAkGBhMRERMSExMWFBUSFxkYGRcYFRwaHhkYGhwYGhQbGxwbJygeGhkvGhsUIi8gIycqLC0sGh4xNTA2NSYrLDUBCQoKDgwOGg8PGiwkHyUvLSo0NCwtLC4sLyw0LjQsNDEsNjQpLS0sMC0sKSk1KS80NC0sNCwsLywsLCwsLC0sLP/AABEIAJYArAMBIgACEQEDEQH/xAAcAAACAwEBAQEAAAAAAAAAAAAABgMEBQcBAgj/xAA7EAACAQIDBQQKAgEEAQUAAAABAgMAEQQSIQUGMUFRBxMikRQyM1JhcXKBsdFCoRUjssHwYiRDY3OS/8QAGQEBAAMBAQAAAAAAAAAAAAAAAAIDBAEF/8QALBEAAwACAQIDBwQDAAAAAAAAAAECAxEhEjEEIlETQWFxoeHwFIGR0bHB8f/aAAwDAQACEQMRAD8A7LgsIhjQlVJKryHQVN6FH7i+QrzAeyj+hfwKnoCH0KP3F8hR6FH7i+QqaigIfQo/cXyFHoUfuL5CpqKAh9Cj9xfIUehR+4vkKmqjtXbUOGUNM4QMwUX6kgD5akanSupN8I43ruWPQo/cXyFHoUfuL5CsraO1Zu9lhhRMyYfvUZrtmYllCZRa2q8bniNKxcBt2TEbOmlE0hkOGMqkRd2EcK2ZY2sA4DAdfnrU1jbWyDyJPQ3+hR+4vkKPQo/cXyFJu5+1JJnlAnfXCwOFm1Kyupu63sTF6vwJ4V8wbVeHBYx5HlXE4WELIrvmHe2YpKhOmVyQdLera2lSeFp6+X1OLKmtjp6FH7i+Qo9Cj9xfIUt7T2tisJhYZiySuViRo2SzSTSECyupATU6eE8DWpBt+0qQzRNFJIWCa51fIAzZWXgLH+QXgai8b1tEutdjQ9Cj9xfIUehR+4vkKmoqsmQ+hR+4vkKPQo/cXyFTUUBD6FH7i+Qo9Cj9xfIVNRQEPoUfuL5CsDb0YWQBRYZRw05tTLS5vF7VfoH5agNzAeyj+hfwKnqDAeyj+hfwKnoAooooArxmAFzoBXtYe1doy2SaFFxGHGYSIursLlSUHqtax8PFrm3DWUrZxvRY21tCWJUljUSRqby2uX7vmUA0YjiRxsCBqaXCYoMS0cpWTBbUXMrO2ZRKFF1LMfVZACuvFdKpbM3TwZmAjiZocSGlhmhd0KWIzpJlIIAJGUnXip1FMr7Oi2fhGMcbzLhs0qIz5mHEtlZuGmY/c9a0eWeF/X+/cyjmuX+f9RDuzu/NhZpVd+8gWNEgYnxhQ0jFH65bgA9LdK+tk7oGGIwtiHaL/VAjVVRQJc1xzY2DG12pSh7dYifFhZAOokUm3yIH5p93f3ihx0XfQNmW9iCLFW6MOR4VzJOWOaQx1iriWV33OwzRxIVY9yhRG7xg4Qi2XOCGK/A1mQ7MweNTF4eOaRznRZ3D5mYqLouZgQVGosBa4b41m9ru9j4WBIIiVfEZrsOKxiwa3Qkm1+gNKvYhjSuLmi5SRZrfFGFv6Z6sjHbxPI38v5K6yQsix6On7Z2JJPNhGzqYsPJ3jKQQWYKQhuNNCb2sNedZu8gkmx+DhivG0QllaYpoFK5MqZvCznNfnlsCRTbRWacjRpcbKWy9kx4dSqZvESzFmLFmNyzG/Mkkm1qtrICSAQSOOvD51i77SSrgpjExRrKC44ohYCRx8kzH7Vh7cwmG2fDAuFRRiXkjWHLbPKSw7zOw1dCpbMTpqDxtXZjr5b5ZF108a4Q8UVHHiFZmUEFktmHMXFxf7VJVRaFFFFAFLm8XtV+gflqY6XN4var9A/LUBuYD2Uf0L+BU9QYD2Uf0L+BU9AFFFFAfMkYYFTqCCD8jxpXG7M+ElLYB41ikJL4eXN3Yb3oytynxXhTVRUptyRqUzLwqJg8OWmkUAFpJHtlXM7FmIHJczaf3VzCY2OZM8bpIh5qwYHrqNKyd+8IZdnYtF490x/8Az4v+K/P2wd4Z8FKJYHKnS6/xcdGHMf2OVasPh/bS6T5M+XP7GlOuB33u7IJ1lZ8Gokic3EeYBkvy8WhXpretHcvZeP2SpLYdZvSTrCsg7xe7DHMP4HQ8L+71rp2zcb30MUoFhKivbpmUNb+65TLuDjjtlplusbTd73we3+nmDFdDmJt4cvD7VZGZ5JcZGuPX3/UrrCopXCfJd7RGw20sFHiYmIlilWEIRZg0jBTHIp1Ugi/2PWptk7Mwm7ymXETGWeZcoVF1yixIUX4XtdmI4D41S7QcFFhtr4LEsckczo8vG2aJh4yB8Cvkazt8dk4jbGIbFYOFngjURq5IXvLFszIGt4bk/wDdKshbiZb1L5+xCnqnSW6X5s3IO2NsRPHBh8LrK6oGkk4XNiSqjkLn1uVdMkkCgsxAAFySbADmSTwFc67NOzd8I5xOJAEtrIgN8gPrEkaZraacBf7YvbVvDJ3yYNSRGEDuOGdiTlv1AA4dT8BVNYoyZFGPt6ls5Lx43eTuP2F3/wAFLiUwscveSPcAqpK3AJPi4cAeF6g2vu86SJ6DBBE8pKviCl2hWxJKraxvwGoAPLW45d2R7IabaCSAeDDgux5AkFUHzJJ8jXe6hmlYL1PoSw080boWN2d1DhmzlmEmeQSOWzHEKfZs9z4SNNBwsbWDEUz0UVmqnT2zRMqVpBRRRUSQUubxe1X6B+Wpjpc3i9qv0D8tQG5gPZR/Qv4FT1BgPZR/Qv4FT0AUUVlbwb0YfAoHxEmTNfKLEliLXsB8x511J09I42kts1aWt8t949m9xnQuJnINjqqKPEwHMglNOdzWGO2vBZrZJsvvZB+L3pX7Y5xOcHiYjngkjYK44Zs1yPgbW0PQ9K1YvDvrSyLhmbLnXQ3D5Ox4XFJNGsiMHSQAgjgQa5zt7slwWd2jn7hiCyxuy5ARrzs3d6G+un2tXnZntiSHY+JlbVcOZTHfgQFDW+Wcn+65hgtmYraE5yK80khuzkXAvzZuCj/o6Vdhw1NVqtJFWXLNTO522dl2b2jxrAjSYadFHgDRQs8TWOUd244qbaXsalTta2ffK0joeeaJhb56Vidpv+Qhjwi4cyGNFAdok17xMuUmwuBpccr3+FbqbojH7PhGOT/1JjF5MoDo38b252tdT8arcYtK67P0f2LFWTble71Rzvtd2/Dip4DBIsiLETdTwLMdD0NgNPjT/B2ibOwuFgAlBtGgEcYzMLACxA0U/AkGuF7RwLQSyQv60TMh+am2nwrrPZHuVF3K42VQ7uT3YIuEUG2YD3iQdeQtbnWrPjxziW29L6mbDkusj13f0N7BdoxmYrFs/GNZQ18iL4SSFYZmFwSDw6HpSptzF4SeV59rRzQMtkhw4RlYxg3LFxpIbngDZfjeod4ztf8AyrCMzDM4WNkU5O6zXXMQMpAuc1z1ph7Utxp8cYpsPZmiVlMZNrgm4Kk6X43vblVMzEUudb9H2Lqq7l8b18Dd3D2hgZMOVwKhEQ+JCLMGPAtfUkgcbnh8KWN4e08xbUiw6EdxE4SY+8W8La8gt7/Eg/Cszsu3dx2Dxx72CSON42VibZbixXUEi9x/ZpI2nsHENjpMP3bmV5WsLHXMxs1/d1vm4WqcYMbyVt7WiF5rWOdLT2fpaiuWb/dqMuGmbC4YLmisHlYZjmsDZRw6XJv/AFWLu12obSlxEcI7ucyMFysgX5m6WsALm9j8qzLwmRz1Gh+KhV0nbaKKKyGkKXN4var9A/LUx0ubxe1X6B+WoDcwHso/oX8Cp6gwHso/oX8Cp6AKx96d2Ysfh2gk05o44ow4EdeYI5gmtiqm0doCFVJVmLuqALb1nNhe+gHU1KW0057kaSa0+xwjGdlW0Y5Miw94L6OrrlI6+Igj7in7Zu6mJweCSCRsNiI3vnw83gs7HhFLr4tea8eBFMc+9ZE7xrFmiheOOSXPa0khUKqrbxkZkzai1+dIfbphZM+Gk1MeV1+Ae4PmR/tNegsuTNUxWkYnjjFLuds2d3N8IsPgooMXh5UVAYy4hzxOFYrcMt1PDXqdedSYjthwEQyxpK1uAWMIP7I/FY3Z1tibA7PxGKxJf0dcogQnVm8QIS/BSSo6aHpS1j+0SXGyLHiI4xA8i51jQBylxdQ7XPS5Fibcq6sCq64436/Yj7ZzC55+QwY3t1c+ywqj4vIT/Sgfmq2F7csQD48PCy9FLqfMlh/VX+0zbseCKYKHCQhWRHLFBwDaKLfRYk341dh2Jh9s7NOIGHjw84zhWjAAzJwvYC6n48PtXUsSlU44fxDeV05V8r4HKd4Nq+lYmbEZcneuWy3va/K/OnLd/tbbB4SHDJhw5iBGZpLA3YkaAHr1Fc9pg3H3WO0MUsJJVFBeRhxCiwsL8ySB9625Ix9Hn7Ix47vq8vdjanbnPfXDREdA7D9/itbCduMRt3uFkUn3GDD+8p/ql/fLbUez8WuGwmEgj9GKtnZM7OWQ3uSdVs3O5uAbit/b28QxGw48ZJEFmDr3bJ4ckquQHU6kCwOn2rFWPG1L6OH8TZOS02uvlfA3ML2kd97DA4uUn/4wq/dyco86xcRtXELjnbFYiHZ/fRIAAyyyKiM3gDHwoxLFiSDytwNL+73bDilnQYlkkhZgG8AUoDpmBW3DjY351X7Q9ysYMdLKkUkyTtmVkUva9hla3qkcNdLWpOFTfTSS2vn/AJ/oVmdR1Tt6fyHPa3ZBhcSRLHPKC4BZywl7y/8AO51ufgbdBW5ujuBh9n3ZLvKwsZHte3RQNFH99TUWxxLgNm4VXW7RBe8W9yEuWkyj+RVTew901oy71wmZMPCe/lYi4j8QjXm0jC4UW4DibjrestXlpdO9o0zGNPq1pm1RRRWU0BS5vF7VfoH5amOlzeL2q/QPy1AbmA9lH9C/gVPUGA9lH9C/gVPQBUOMwaSoY5FDK3EHzH3vbWpqKAR9g7NxMymSB4sHhhI3cxCBZC1mI7yQsbgkgnQg2586Z9l4tcVAGdVOrKy+sudGKNa/EZlNj0tWDvRs0wRSOMbLhsOSS0aRqzFnOqxN6ylmPAX1J4CpNz4p4Yx3kaYbCqirFE7XkGp8cjeqGYtqvLT41pvzT1fn3Znny10/n2F3tskcxYTDxqzd47tlUE3yBQBYfXWPuH2VStKmIxa93GhDCI+s5GozD+K35HU8LV2S3Ova7PianH0Scfh5q+uhc3t3Fw+0chlLq0dwGQgGx4g3BBF9fh9zWjhcBFgsL3cYyxwoeOugBJJ6niTWlSb2rbdGGwDoDZ8R/pL8j7Q/LLcfcVXDrI1j3wWUphO9cnAK6j2Fle9xXvZI7fLM2b+8tcupq7NNvjCY+NmNklHdMemYjKT8MwWva8RLrG0jx8FKcibO07wbkYTGsrzxXdRbMrFSR0JUi4+dS7T3UgmwZwWXJFlAUL/AjVSL87668detbNFeF7SuOex7XRPPHc/Om8/Z7i8CSWQyRDhKguLf+Q4ofnp8a/QWzmvDGTxKL/tFWaq7TxwgheUoziMZiqC7WHGw0vYa2+FXZc9Zkk1yVY8M4m2uws7z4rDTSqk8U3dQsVOJSQokUjhfWZWDDTKC1sozWPGotytnQxysmDxbzYeIG6WUqHb1bSqBn0zaa20N+FZGNm2XiGLJPJgppCHYOjhZCTmUyRyAxyXOo5nTlpT9sSCRIEWUqZLeLImRfsvLS3H41K/JGuf3OT5r3x+xeooorIaQpc3i9qv0D8tTHS5vF7VfoH5agNzAeyj+hfwKnqDAeyj+hfwKnoAooooCltbZgnjC3ysrLIjWvldCGQ25i41HS/DjWJtTZQKvNtGdTDGL92gMcS/+TalpH4WBNgeAvTRWbtbYEWJaFpBm7l84Uk5SbG2ZeDWOovwIqyL13IVOzG3U2++RFnR0jlJ9GklPieMWyiX3XsRYn1hbnxa6St4DNj8QcPHHfD4Qq8yvePv3vdIwSPU0zX9Um3LWpcFvkSMTOI8uCwqBbto5kX2ipa6lRovHVuB10srH1cr89P5K5vp4Y4Gvz12l7fkxWMbOjxxxeCNHUqbc2IPAk6/IAcq7vs3bUU4ujEEWujAoykgMAVaxGhB+I4VYxODjkFpEVx0ZQw/umDL7GttDNj9rOkz8qUV+lZNx8AxucHAT/wDWtWcHuxhIdY8NCh6iNf1W79fPoY/0Neovdl238RiMKEnikBiACyspAkXlqeLDgSPhzp0r4klVQWYgAakk2AHxJrEx++UEcTTKHmRGVWMSltHuFZb2Drm0upOtedW8lNyjfPknVM18ZjY4VzyOqKCAWYgAEmwuToNbUt7b2/iMPiUaNPSMNLEWKpYupQjOY/f8LKcnPK1uGuXid68G+IGaUmPEgQTQTh0KXvkZVcAAXJVgp5q38TVjdzcdIJ9Fkj9Ge6SK9kmVlIGaM3GcKSGZQLnW+pAsmFC3ZW7dcSXt0IYm71oAj4WRlkjYqcyvzjAYeqpAt7ubKPVpprxVA0Gle1RddT2XTPStBRRRUSQUubxe1X6B+Wpjpc3i9qv0D8tQG5gPZR/Qv4FT1BgPZR/Qv4FT0AUUUUAUUUUBU2ls8TRvGWZO8XKWQ5WA14H7nzpU3h2CUhwmEEbehxEGdogSxyC6DIt3yl/EStz/AGadqKsi3JCoVHP96cSA2FhcPiFgWTGTghVk7tFKxhgLC/iseBOSpm2jisJhMHkIxDszysoYtmw4VnyK5F2YK0YBPG3xpykwEbNnMaliCpbKLlTxBPMfCs7B7sRxNAUeQLhg6xoWDAK9ri5GY2sLXbSrVknSTX5yVvHW9oh2Zt70nEIYXDQPh+99XXMXKKL8uD3BB1FfO/WLlhwjzRSMndFWfKFuY8yiQag2OUmxFqtbJ3Ziw0+ImjuPSMt0/ipUuWK9Ll7kdfnV3amz1xEMkLkhZVKG1r2Ohte4v9qr6pVprsS1Tlp9xY2xgmglwzLLJNBipRBLDK/eqyurEOua5Ui3LS3yqluwuQy4GYzziJ2w4TLeP0drMjswUAEKcpzNfiAOFNWzt3Yochu8jRLlRpHLZBa3hHqg20uBc9a0woFSeVa0cWPnZlbM2Q3ciLE5J8pKqWXMSgPgzk8Xy2uQK1gKKKpbbLUtBRRRXDoUUUUAUubxe1X6B+Wpjpc3i9qv0D8tQGzBHIqqvgOUAcTyFulfd5OieZ/VT0UBBeTonmf1ReTonmf1U9FAQXk6J5n9UXk6J5n9VPVPaOJKd0AwXPIASegBYjXqBb70BLeTonmf1ReTonmf1WPJtqS7lMrAEkX6ZljjAt7zCXX4VK+2WDkBQ3eNIsYvxZCigcNBrITxsFNDujTvJ0TzP6ovJ0TzP6rHXb8hLEIuW5VblRdswReDFrFuWUWFSTbZkRnDBPCrEAXOYgXABv4TmIFmHyoNGpeTonmf1ReTonmf1WL/AJeVCwur3kMa+rcZF8Za5UG5VtLg69K8G3JhmYhP/bQICtw7DMWvmAtZh/LlYHqGjbvJ0TzP6ovJ0TzP6rF/zE5IsIwVS5Qst2LOVQghiL2RjbNztfhV8bRb0fvRlZjw/iD4rHRjx46X1toaDRbvJ0TzP6ovJ0TzP6rI/wA9ISgRQ5IUk6KDmYqAA7Bh6p1AbWvn/NvILKUHeKhGUnMneMAgPLNlEh+BWg0bN5OieZ/VF5OieZ/VT0UOEF5OieZ/VF5OieZ/VT0UBBeTonmf1WftDZMkrBrqLC3M8yf+a16KAKKKKAKKKKAK+JYlYWYBh0IuP7oooD0RjoOXLpwoyDoNP+eNFFAfK4ZASwVQTxNhc/M0DDJcnKtzxNhc/M868ooAbCIb3RTmNzdRqep6mg4VNfAuoAPhGoHAHqKKKA8bBRnQohsLeqOHG3yr6fDqVylQV6EC3w0oooDxsMhsSq3XgbDT5dKiwmzkivlBuxuSxLE24am56+Z60UUBaooooAooooAooooD/9k="/>
          <p:cNvSpPr>
            <a:spLocks noChangeAspect="1" noChangeArrowheads="1"/>
          </p:cNvSpPr>
          <p:nvPr/>
        </p:nvSpPr>
        <p:spPr bwMode="auto">
          <a:xfrm>
            <a:off x="0" y="-923925"/>
            <a:ext cx="163830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eg;base64,/9j/4AAQSkZJRgABAQAAAQABAAD/2wCEAAkGBhMRERMSExMWFBUSFxkYGRcYFRwaHhkYGhwYGhQbGxwbJygeGhkvGhsUIi8gIycqLC0sGh4xNTA2NSYrLDUBCQoKDgwOGg8PGiwkHyUvLSo0NCwtLC4sLyw0LjQsNDEsNjQpLS0sMC0sKSk1KS80NC0sNCwsLywsLCwsLC0sLP/AABEIAJYArAMBIgACEQEDEQH/xAAcAAACAwEBAQEAAAAAAAAAAAAABgMEBQcBAgj/xAA7EAACAQIDBQQKAgEEAQUAAAABAgMAEQQSIQUGMUFRBxMikRQyM1JhcXKBsdFCoRUjssHwYiRDY3OS/8QAGQEBAAMBAQAAAAAAAAAAAAAAAAIDBAEF/8QALBEAAwACAQIDBwQDAAAAAAAAAAECAxEhEjEEIlETQWFxoeHwFIGR0bHB8f/aAAwDAQACEQMRAD8A7LgsIhjQlVJKryHQVN6FH7i+QrzAeyj+hfwKnoCH0KP3F8hR6FH7i+QqaigIfQo/cXyFHoUfuL5CpqKAh9Cj9xfIUehR+4vkKmqjtXbUOGUNM4QMwUX6kgD5akanSupN8I43ruWPQo/cXyFHoUfuL5CsraO1Zu9lhhRMyYfvUZrtmYllCZRa2q8bniNKxcBt2TEbOmlE0hkOGMqkRd2EcK2ZY2sA4DAdfnrU1jbWyDyJPQ3+hR+4vkKPQo/cXyFJu5+1JJnlAnfXCwOFm1Kyupu63sTF6vwJ4V8wbVeHBYx5HlXE4WELIrvmHe2YpKhOmVyQdLera2lSeFp6+X1OLKmtjp6FH7i+Qo9Cj9xfIUt7T2tisJhYZiySuViRo2SzSTSECyupATU6eE8DWpBt+0qQzRNFJIWCa51fIAzZWXgLH+QXgai8b1tEutdjQ9Cj9xfIUehR+4vkKmoqsmQ+hR+4vkKPQo/cXyFTUUBD6FH7i+Qo9Cj9xfIVNRQEPoUfuL5CsDb0YWQBRYZRw05tTLS5vF7VfoH5agNzAeyj+hfwKnqDAeyj+hfwKnoAooooArxmAFzoBXtYe1doy2SaFFxGHGYSIursLlSUHqtax8PFrm3DWUrZxvRY21tCWJUljUSRqby2uX7vmUA0YjiRxsCBqaXCYoMS0cpWTBbUXMrO2ZRKFF1LMfVZACuvFdKpbM3TwZmAjiZocSGlhmhd0KWIzpJlIIAJGUnXip1FMr7Oi2fhGMcbzLhs0qIz5mHEtlZuGmY/c9a0eWeF/X+/cyjmuX+f9RDuzu/NhZpVd+8gWNEgYnxhQ0jFH65bgA9LdK+tk7oGGIwtiHaL/VAjVVRQJc1xzY2DG12pSh7dYifFhZAOokUm3yIH5p93f3ihx0XfQNmW9iCLFW6MOR4VzJOWOaQx1iriWV33OwzRxIVY9yhRG7xg4Qi2XOCGK/A1mQ7MweNTF4eOaRznRZ3D5mYqLouZgQVGosBa4b41m9ru9j4WBIIiVfEZrsOKxiwa3Qkm1+gNKvYhjSuLmi5SRZrfFGFv6Z6sjHbxPI38v5K6yQsix6On7Z2JJPNhGzqYsPJ3jKQQWYKQhuNNCb2sNedZu8gkmx+DhivG0QllaYpoFK5MqZvCznNfnlsCRTbRWacjRpcbKWy9kx4dSqZvESzFmLFmNyzG/Mkkm1qtrICSAQSOOvD51i77SSrgpjExRrKC44ohYCRx8kzH7Vh7cwmG2fDAuFRRiXkjWHLbPKSw7zOw1dCpbMTpqDxtXZjr5b5ZF108a4Q8UVHHiFZmUEFktmHMXFxf7VJVRaFFFFAFLm8XtV+gflqY6XN4var9A/LUBuYD2Uf0L+BU9QYD2Uf0L+BU9AFFFFAfMkYYFTqCCD8jxpXG7M+ElLYB41ikJL4eXN3Yb3oytynxXhTVRUptyRqUzLwqJg8OWmkUAFpJHtlXM7FmIHJczaf3VzCY2OZM8bpIh5qwYHrqNKyd+8IZdnYtF490x/8Az4v+K/P2wd4Z8FKJYHKnS6/xcdGHMf2OVasPh/bS6T5M+XP7GlOuB33u7IJ1lZ8Gokic3EeYBkvy8WhXpretHcvZeP2SpLYdZvSTrCsg7xe7DHMP4HQ8L+71rp2zcb30MUoFhKivbpmUNb+65TLuDjjtlplusbTd73we3+nmDFdDmJt4cvD7VZGZ5JcZGuPX3/UrrCopXCfJd7RGw20sFHiYmIlilWEIRZg0jBTHIp1Ugi/2PWptk7Mwm7ymXETGWeZcoVF1yixIUX4XtdmI4D41S7QcFFhtr4LEsckczo8vG2aJh4yB8Cvkazt8dk4jbGIbFYOFngjURq5IXvLFszIGt4bk/wDdKshbiZb1L5+xCnqnSW6X5s3IO2NsRPHBh8LrK6oGkk4XNiSqjkLn1uVdMkkCgsxAAFySbADmSTwFc67NOzd8I5xOJAEtrIgN8gPrEkaZraacBf7YvbVvDJ3yYNSRGEDuOGdiTlv1AA4dT8BVNYoyZFGPt6ls5Lx43eTuP2F3/wAFLiUwscveSPcAqpK3AJPi4cAeF6g2vu86SJ6DBBE8pKviCl2hWxJKraxvwGoAPLW45d2R7IabaCSAeDDgux5AkFUHzJJ8jXe6hmlYL1PoSw080boWN2d1DhmzlmEmeQSOWzHEKfZs9z4SNNBwsbWDEUz0UVmqnT2zRMqVpBRRRUSQUubxe1X6B+Wpjpc3i9qv0D8tQG5gPZR/Qv4FT1BgPZR/Qv4FT0AUUVlbwb0YfAoHxEmTNfKLEliLXsB8x511J09I42kts1aWt8t949m9xnQuJnINjqqKPEwHMglNOdzWGO2vBZrZJsvvZB+L3pX7Y5xOcHiYjngkjYK44Zs1yPgbW0PQ9K1YvDvrSyLhmbLnXQ3D5Ox4XFJNGsiMHSQAgjgQa5zt7slwWd2jn7hiCyxuy5ARrzs3d6G+un2tXnZntiSHY+JlbVcOZTHfgQFDW+Wcn+65hgtmYraE5yK80khuzkXAvzZuCj/o6Vdhw1NVqtJFWXLNTO522dl2b2jxrAjSYadFHgDRQs8TWOUd244qbaXsalTta2ffK0joeeaJhb56Vidpv+Qhjwi4cyGNFAdok17xMuUmwuBpccr3+FbqbojH7PhGOT/1JjF5MoDo38b252tdT8arcYtK67P0f2LFWTble71Rzvtd2/Dip4DBIsiLETdTwLMdD0NgNPjT/B2ibOwuFgAlBtGgEcYzMLACxA0U/AkGuF7RwLQSyQv60TMh+am2nwrrPZHuVF3K42VQ7uT3YIuEUG2YD3iQdeQtbnWrPjxziW29L6mbDkusj13f0N7BdoxmYrFs/GNZQ18iL4SSFYZmFwSDw6HpSptzF4SeV59rRzQMtkhw4RlYxg3LFxpIbngDZfjeod4ztf8AyrCMzDM4WNkU5O6zXXMQMpAuc1z1ph7Utxp8cYpsPZmiVlMZNrgm4Kk6X43vblVMzEUudb9H2Lqq7l8b18Dd3D2hgZMOVwKhEQ+JCLMGPAtfUkgcbnh8KWN4e08xbUiw6EdxE4SY+8W8La8gt7/Eg/Cszsu3dx2Dxx72CSON42VibZbixXUEi9x/ZpI2nsHENjpMP3bmV5WsLHXMxs1/d1vm4WqcYMbyVt7WiF5rWOdLT2fpaiuWb/dqMuGmbC4YLmisHlYZjmsDZRw6XJv/AFWLu12obSlxEcI7ucyMFysgX5m6WsALm9j8qzLwmRz1Gh+KhV0nbaKKKyGkKXN4var9A/LUx0ubxe1X6B+WoDcwHso/oX8Cp6gwHso/oX8Cp6AKx96d2Ysfh2gk05o44ow4EdeYI5gmtiqm0doCFVJVmLuqALb1nNhe+gHU1KW0057kaSa0+xwjGdlW0Y5Miw94L6OrrlI6+Igj7in7Zu6mJweCSCRsNiI3vnw83gs7HhFLr4tea8eBFMc+9ZE7xrFmiheOOSXPa0khUKqrbxkZkzai1+dIfbphZM+Gk1MeV1+Ae4PmR/tNegsuTNUxWkYnjjFLuds2d3N8IsPgooMXh5UVAYy4hzxOFYrcMt1PDXqdedSYjthwEQyxpK1uAWMIP7I/FY3Z1tibA7PxGKxJf0dcogQnVm8QIS/BSSo6aHpS1j+0SXGyLHiI4xA8i51jQBylxdQ7XPS5Fibcq6sCq64436/Yj7ZzC55+QwY3t1c+ywqj4vIT/Sgfmq2F7csQD48PCy9FLqfMlh/VX+0zbseCKYKHCQhWRHLFBwDaKLfRYk341dh2Jh9s7NOIGHjw84zhWjAAzJwvYC6n48PtXUsSlU44fxDeV05V8r4HKd4Nq+lYmbEZcneuWy3va/K/OnLd/tbbB4SHDJhw5iBGZpLA3YkaAHr1Fc9pg3H3WO0MUsJJVFBeRhxCiwsL8ySB9625Ix9Hn7Ix47vq8vdjanbnPfXDREdA7D9/itbCduMRt3uFkUn3GDD+8p/ql/fLbUez8WuGwmEgj9GKtnZM7OWQ3uSdVs3O5uAbit/b28QxGw48ZJEFmDr3bJ4ckquQHU6kCwOn2rFWPG1L6OH8TZOS02uvlfA3ML2kd97DA4uUn/4wq/dyco86xcRtXELjnbFYiHZ/fRIAAyyyKiM3gDHwoxLFiSDytwNL+73bDilnQYlkkhZgG8AUoDpmBW3DjY351X7Q9ysYMdLKkUkyTtmVkUva9hla3qkcNdLWpOFTfTSS2vn/AJ/oVmdR1Tt6fyHPa3ZBhcSRLHPKC4BZywl7y/8AO51ufgbdBW5ujuBh9n3ZLvKwsZHte3RQNFH99TUWxxLgNm4VXW7RBe8W9yEuWkyj+RVTew901oy71wmZMPCe/lYi4j8QjXm0jC4UW4DibjrestXlpdO9o0zGNPq1pm1RRRWU0BS5vF7VfoH5amOlzeL2q/QPy1AbmA9lH9C/gVPUGA9lH9C/gVPQBUOMwaSoY5FDK3EHzH3vbWpqKAR9g7NxMymSB4sHhhI3cxCBZC1mI7yQsbgkgnQg2586Z9l4tcVAGdVOrKy+sudGKNa/EZlNj0tWDvRs0wRSOMbLhsOSS0aRqzFnOqxN6ylmPAX1J4CpNz4p4Yx3kaYbCqirFE7XkGp8cjeqGYtqvLT41pvzT1fn3Znny10/n2F3tskcxYTDxqzd47tlUE3yBQBYfXWPuH2VStKmIxa93GhDCI+s5GozD+K35HU8LV2S3Ova7PianH0Scfh5q+uhc3t3Fw+0chlLq0dwGQgGx4g3BBF9fh9zWjhcBFgsL3cYyxwoeOugBJJ6niTWlSb2rbdGGwDoDZ8R/pL8j7Q/LLcfcVXDrI1j3wWUphO9cnAK6j2Fle9xXvZI7fLM2b+8tcupq7NNvjCY+NmNklHdMemYjKT8MwWva8RLrG0jx8FKcibO07wbkYTGsrzxXdRbMrFSR0JUi4+dS7T3UgmwZwWXJFlAUL/AjVSL87668detbNFeF7SuOex7XRPPHc/Om8/Z7i8CSWQyRDhKguLf+Q4ofnp8a/QWzmvDGTxKL/tFWaq7TxwgheUoziMZiqC7WHGw0vYa2+FXZc9Zkk1yVY8M4m2uws7z4rDTSqk8U3dQsVOJSQokUjhfWZWDDTKC1sozWPGotytnQxysmDxbzYeIG6WUqHb1bSqBn0zaa20N+FZGNm2XiGLJPJgppCHYOjhZCTmUyRyAxyXOo5nTlpT9sSCRIEWUqZLeLImRfsvLS3H41K/JGuf3OT5r3x+xeooorIaQpc3i9qv0D8tTHS5vF7VfoH5agNzAeyj+hfwKnqDAeyj+hfwKnoAooooCltbZgnjC3ysrLIjWvldCGQ25i41HS/DjWJtTZQKvNtGdTDGL92gMcS/+TalpH4WBNgeAvTRWbtbYEWJaFpBm7l84Uk5SbG2ZeDWOovwIqyL13IVOzG3U2++RFnR0jlJ9GklPieMWyiX3XsRYn1hbnxa6St4DNj8QcPHHfD4Qq8yvePv3vdIwSPU0zX9Um3LWpcFvkSMTOI8uCwqBbto5kX2ipa6lRovHVuB10srH1cr89P5K5vp4Y4Gvz12l7fkxWMbOjxxxeCNHUqbc2IPAk6/IAcq7vs3bUU4ujEEWujAoykgMAVaxGhB+I4VYxODjkFpEVx0ZQw/umDL7GttDNj9rOkz8qUV+lZNx8AxucHAT/wDWtWcHuxhIdY8NCh6iNf1W79fPoY/0Neovdl238RiMKEnikBiACyspAkXlqeLDgSPhzp0r4klVQWYgAakk2AHxJrEx++UEcTTKHmRGVWMSltHuFZb2Drm0upOtedW8lNyjfPknVM18ZjY4VzyOqKCAWYgAEmwuToNbUt7b2/iMPiUaNPSMNLEWKpYupQjOY/f8LKcnPK1uGuXid68G+IGaUmPEgQTQTh0KXvkZVcAAXJVgp5q38TVjdzcdIJ9Fkj9Ge6SK9kmVlIGaM3GcKSGZQLnW+pAsmFC3ZW7dcSXt0IYm71oAj4WRlkjYqcyvzjAYeqpAt7ubKPVpprxVA0Gle1RddT2XTPStBRRRUSQUubxe1X6B+Wpjpc3i9qv0D8tQG5gPZR/Qv4FT1BgPZR/Qv4FT0AUUUUAUUUUBU2ls8TRvGWZO8XKWQ5WA14H7nzpU3h2CUhwmEEbehxEGdogSxyC6DIt3yl/EStz/AGadqKsi3JCoVHP96cSA2FhcPiFgWTGTghVk7tFKxhgLC/iseBOSpm2jisJhMHkIxDszysoYtmw4VnyK5F2YK0YBPG3xpykwEbNnMaliCpbKLlTxBPMfCs7B7sRxNAUeQLhg6xoWDAK9ri5GY2sLXbSrVknSTX5yVvHW9oh2Zt70nEIYXDQPh+99XXMXKKL8uD3BB1FfO/WLlhwjzRSMndFWfKFuY8yiQag2OUmxFqtbJ3Ziw0+ImjuPSMt0/ipUuWK9Ll7kdfnV3amz1xEMkLkhZVKG1r2Ohte4v9qr6pVprsS1Tlp9xY2xgmglwzLLJNBipRBLDK/eqyurEOua5Ui3LS3yqluwuQy4GYzziJ2w4TLeP0drMjswUAEKcpzNfiAOFNWzt3Yochu8jRLlRpHLZBa3hHqg20uBc9a0woFSeVa0cWPnZlbM2Q3ciLE5J8pKqWXMSgPgzk8Xy2uQK1gKKKpbbLUtBRRRXDoUUUUAUubxe1X6B+Wpjpc3i9qv0D8tQGzBHIqqvgOUAcTyFulfd5OieZ/VT0UBBeTonmf1ReTonmf1U9FAQXk6J5n9UXk6J5n9VPVPaOJKd0AwXPIASegBYjXqBb70BLeTonmf1ReTonmf1WPJtqS7lMrAEkX6ZljjAt7zCXX4VK+2WDkBQ3eNIsYvxZCigcNBrITxsFNDujTvJ0TzP6ovJ0TzP6rHXb8hLEIuW5VblRdswReDFrFuWUWFSTbZkRnDBPCrEAXOYgXABv4TmIFmHyoNGpeTonmf1ReTonmf1WL/AJeVCwur3kMa+rcZF8Za5UG5VtLg69K8G3JhmYhP/bQICtw7DMWvmAtZh/LlYHqGjbvJ0TzP6ovJ0TzP6rF/zE5IsIwVS5Qst2LOVQghiL2RjbNztfhV8bRb0fvRlZjw/iD4rHRjx46X1toaDRbvJ0TzP6ovJ0TzP6rI/wA9ISgRQ5IUk6KDmYqAA7Bh6p1AbWvn/NvILKUHeKhGUnMneMAgPLNlEh+BWg0bN5OieZ/VF5OieZ/VT0UOEF5OieZ/VF5OieZ/VT0UBBeTonmf1WftDZMkrBrqLC3M8yf+a16KAKKKKAKKKKAK+JYlYWYBh0IuP7oooD0RjoOXLpwoyDoNP+eNFFAfK4ZASwVQTxNhc/M0DDJcnKtzxNhc/M868ooAbCIb3RTmNzdRqep6mg4VNfAuoAPhGoHAHqKKKA8bBRnQohsLeqOHG3yr6fDqVylQV6EC3w0oooDxsMhsSq3XgbDT5dKiwmzkivlBuxuSxLE24am56+Z60UUBaooooAooooAooooD/9k="/>
          <p:cNvSpPr>
            <a:spLocks noChangeAspect="1" noChangeArrowheads="1"/>
          </p:cNvSpPr>
          <p:nvPr/>
        </p:nvSpPr>
        <p:spPr bwMode="auto">
          <a:xfrm>
            <a:off x="0" y="-923925"/>
            <a:ext cx="163830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sdu.dk/~/media/Images/SDU/logo/logo_segl.png?w=215&amp;h=188&amp;as=1"/>
          <p:cNvPicPr>
            <a:picLocks noChangeAspect="1" noChangeArrowheads="1"/>
          </p:cNvPicPr>
          <p:nvPr/>
        </p:nvPicPr>
        <p:blipFill>
          <a:blip r:embed="rId3" cstate="print"/>
          <a:srcRect l="6420" r="10117" b="11892"/>
          <a:stretch>
            <a:fillRect/>
          </a:stretch>
        </p:blipFill>
        <p:spPr bwMode="auto">
          <a:xfrm>
            <a:off x="3131840" y="4941168"/>
            <a:ext cx="936104" cy="864096"/>
          </a:xfrm>
          <a:prstGeom prst="rect">
            <a:avLst/>
          </a:prstGeom>
          <a:noFill/>
        </p:spPr>
      </p:pic>
      <p:pic>
        <p:nvPicPr>
          <p:cNvPr id="3080" name="Picture 8" descr="http://www.apo-sys.eu/aposys/Members/Karolinska.jpg"/>
          <p:cNvPicPr>
            <a:picLocks noChangeAspect="1" noChangeArrowheads="1"/>
          </p:cNvPicPr>
          <p:nvPr/>
        </p:nvPicPr>
        <p:blipFill>
          <a:blip r:embed="rId4" cstate="print"/>
          <a:srcRect l="5023" t="10013" r="53536" b="7379"/>
          <a:stretch>
            <a:fillRect/>
          </a:stretch>
        </p:blipFill>
        <p:spPr bwMode="auto">
          <a:xfrm>
            <a:off x="3203848" y="5949280"/>
            <a:ext cx="891480" cy="891480"/>
          </a:xfrm>
          <a:prstGeom prst="rect">
            <a:avLst/>
          </a:prstGeom>
          <a:noFill/>
        </p:spPr>
      </p:pic>
      <p:pic>
        <p:nvPicPr>
          <p:cNvPr id="3082" name="Picture 10" descr="http://www.hartmanns.dk/sites/default/files/styles/job_logo/public/ku_logo_0.jpg?itok=8AOlm6oY"/>
          <p:cNvPicPr>
            <a:picLocks noChangeAspect="1" noChangeArrowheads="1"/>
          </p:cNvPicPr>
          <p:nvPr/>
        </p:nvPicPr>
        <p:blipFill>
          <a:blip r:embed="rId5" cstate="print"/>
          <a:srcRect/>
          <a:stretch>
            <a:fillRect/>
          </a:stretch>
        </p:blipFill>
        <p:spPr bwMode="auto">
          <a:xfrm>
            <a:off x="3275856" y="2852936"/>
            <a:ext cx="751309" cy="10533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listening	</a:t>
            </a:r>
            <a:endParaRPr lang="en-US" dirty="0"/>
          </a:p>
        </p:txBody>
      </p:sp>
      <p:sp>
        <p:nvSpPr>
          <p:cNvPr id="3" name="Content Placeholder 2"/>
          <p:cNvSpPr>
            <a:spLocks noGrp="1"/>
          </p:cNvSpPr>
          <p:nvPr>
            <p:ph idx="1"/>
          </p:nvPr>
        </p:nvSpPr>
        <p:spPr>
          <a:xfrm>
            <a:off x="457200" y="2503437"/>
            <a:ext cx="8229600" cy="1717651"/>
          </a:xfrm>
        </p:spPr>
        <p:txBody>
          <a:bodyPr>
            <a:normAutofit/>
          </a:bodyPr>
          <a:lstStyle/>
          <a:p>
            <a:pPr algn="ctr">
              <a:buNone/>
            </a:pPr>
            <a:r>
              <a:rPr lang="en-US" sz="2400" dirty="0" smtClean="0"/>
              <a:t>Ideas, collaboration, criticism: </a:t>
            </a:r>
            <a:br>
              <a:rPr lang="en-US" sz="2400" dirty="0" smtClean="0"/>
            </a:br>
            <a:r>
              <a:rPr lang="en-US" sz="2400" dirty="0" smtClean="0"/>
              <a:t>we would appreciate all of it</a:t>
            </a:r>
          </a:p>
          <a:p>
            <a:pPr algn="ctr">
              <a:buNone/>
            </a:pPr>
            <a:endParaRPr lang="en-US" sz="2400" dirty="0" smtClean="0"/>
          </a:p>
        </p:txBody>
      </p:sp>
      <p:sp>
        <p:nvSpPr>
          <p:cNvPr id="4" name="Rectangle 3"/>
          <p:cNvSpPr/>
          <p:nvPr/>
        </p:nvSpPr>
        <p:spPr>
          <a:xfrm>
            <a:off x="2286000" y="4005064"/>
            <a:ext cx="4572000" cy="1938992"/>
          </a:xfrm>
          <a:prstGeom prst="rect">
            <a:avLst/>
          </a:prstGeom>
        </p:spPr>
        <p:txBody>
          <a:bodyPr>
            <a:spAutoFit/>
          </a:bodyPr>
          <a:lstStyle/>
          <a:p>
            <a:pPr algn="ctr">
              <a:buNone/>
            </a:pPr>
            <a:r>
              <a:rPr lang="en-US" sz="2400" dirty="0" smtClean="0"/>
              <a:t>If you have any samples you would like us to sequence, don’t hesitate to ask!! </a:t>
            </a:r>
            <a:br>
              <a:rPr lang="en-US" sz="2400" dirty="0" smtClean="0"/>
            </a:br>
            <a:endParaRPr lang="en-US" sz="2400" dirty="0" smtClean="0"/>
          </a:p>
          <a:p>
            <a:pPr algn="ctr">
              <a:buNone/>
            </a:pPr>
            <a:r>
              <a:rPr lang="en-US" sz="2400" dirty="0" smtClean="0">
                <a:hlinkClick r:id="rId2"/>
              </a:rPr>
              <a:t>sidselnag@sund.ku.dk</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2564904"/>
            <a:ext cx="6840760" cy="400110"/>
          </a:xfrm>
          <a:prstGeom prst="rect">
            <a:avLst/>
          </a:prstGeom>
          <a:noFill/>
        </p:spPr>
        <p:txBody>
          <a:bodyPr wrap="square" rtlCol="0">
            <a:spAutoFit/>
          </a:bodyPr>
          <a:lstStyle/>
          <a:p>
            <a:pPr>
              <a:buFont typeface="Arial" pitchFamily="34" charset="0"/>
              <a:buChar char="•"/>
            </a:pPr>
            <a:r>
              <a:rPr lang="en-US" sz="2000" b="1" dirty="0" smtClean="0"/>
              <a:t> Test: Malaria rapid diagnostic test (RDTs</a:t>
            </a:r>
            <a:r>
              <a:rPr lang="en-US" sz="2000" b="1" dirty="0" smtClean="0">
                <a:sym typeface="Wingdings" pitchFamily="2" charset="2"/>
              </a:rPr>
              <a:t>):</a:t>
            </a:r>
            <a:endParaRPr lang="en-US" sz="2000" b="1" dirty="0" smtClean="0"/>
          </a:p>
        </p:txBody>
      </p:sp>
      <p:graphicFrame>
        <p:nvGraphicFramePr>
          <p:cNvPr id="6" name="Table 5"/>
          <p:cNvGraphicFramePr>
            <a:graphicFrameLocks noGrp="1"/>
          </p:cNvGraphicFramePr>
          <p:nvPr/>
        </p:nvGraphicFramePr>
        <p:xfrm>
          <a:off x="1373492" y="3180576"/>
          <a:ext cx="6654892" cy="1112520"/>
        </p:xfrm>
        <a:graphic>
          <a:graphicData uri="http://schemas.openxmlformats.org/drawingml/2006/table">
            <a:tbl>
              <a:tblPr firstRow="1" bandRow="1">
                <a:tableStyleId>{5C22544A-7EE6-4342-B048-85BDC9FD1C3A}</a:tableStyleId>
              </a:tblPr>
              <a:tblGrid>
                <a:gridCol w="4324132"/>
                <a:gridCol w="1165380"/>
                <a:gridCol w="1165380"/>
              </a:tblGrid>
              <a:tr h="370840">
                <a:tc>
                  <a:txBody>
                    <a:bodyPr/>
                    <a:lstStyle/>
                    <a:p>
                      <a:r>
                        <a:rPr lang="en-US" dirty="0" smtClean="0">
                          <a:solidFill>
                            <a:schemeClr val="tx1"/>
                          </a:solidFill>
                        </a:rPr>
                        <a:t>Malaria</a:t>
                      </a:r>
                      <a:r>
                        <a:rPr lang="en-US" baseline="0" dirty="0" smtClean="0">
                          <a:solidFill>
                            <a:schemeClr val="tx1"/>
                          </a:solidFill>
                        </a:rPr>
                        <a:t> cases confirmed prior to treatment</a:t>
                      </a:r>
                      <a:endParaRPr lang="en-US" dirty="0">
                        <a:solidFill>
                          <a:schemeClr val="tx1"/>
                        </a:solidFill>
                      </a:endParaRPr>
                    </a:p>
                  </a:txBody>
                  <a:tcPr>
                    <a:solidFill>
                      <a:schemeClr val="accent2">
                        <a:lumMod val="60000"/>
                        <a:lumOff val="40000"/>
                      </a:schemeClr>
                    </a:solidFill>
                  </a:tcPr>
                </a:tc>
                <a:tc>
                  <a:txBody>
                    <a:bodyPr/>
                    <a:lstStyle/>
                    <a:p>
                      <a:r>
                        <a:rPr lang="en-US" dirty="0" smtClean="0">
                          <a:solidFill>
                            <a:schemeClr val="tx1"/>
                          </a:solidFill>
                        </a:rPr>
                        <a:t>2005</a:t>
                      </a:r>
                      <a:endParaRPr lang="en-US" dirty="0">
                        <a:solidFill>
                          <a:schemeClr val="tx1"/>
                        </a:solidFill>
                      </a:endParaRPr>
                    </a:p>
                  </a:txBody>
                  <a:tcPr>
                    <a:solidFill>
                      <a:schemeClr val="accent2">
                        <a:lumMod val="60000"/>
                        <a:lumOff val="40000"/>
                      </a:schemeClr>
                    </a:solidFill>
                  </a:tcPr>
                </a:tc>
                <a:tc>
                  <a:txBody>
                    <a:bodyPr/>
                    <a:lstStyle/>
                    <a:p>
                      <a:r>
                        <a:rPr lang="en-US" dirty="0" smtClean="0">
                          <a:solidFill>
                            <a:schemeClr val="tx1"/>
                          </a:solidFill>
                        </a:rPr>
                        <a:t>2011</a:t>
                      </a:r>
                      <a:endParaRPr lang="en-US" dirty="0">
                        <a:solidFill>
                          <a:schemeClr val="tx1"/>
                        </a:solidFill>
                      </a:endParaRPr>
                    </a:p>
                  </a:txBody>
                  <a:tcPr>
                    <a:solidFill>
                      <a:schemeClr val="accent2">
                        <a:lumMod val="60000"/>
                        <a:lumOff val="40000"/>
                      </a:schemeClr>
                    </a:solidFill>
                  </a:tcPr>
                </a:tc>
              </a:tr>
              <a:tr h="370840">
                <a:tc>
                  <a:txBody>
                    <a:bodyPr/>
                    <a:lstStyle/>
                    <a:p>
                      <a:r>
                        <a:rPr lang="en-US" dirty="0" smtClean="0"/>
                        <a:t>Globally</a:t>
                      </a:r>
                      <a:endParaRPr lang="en-US" dirty="0"/>
                    </a:p>
                  </a:txBody>
                  <a:tcPr>
                    <a:solidFill>
                      <a:schemeClr val="accent2">
                        <a:lumMod val="60000"/>
                        <a:lumOff val="40000"/>
                      </a:schemeClr>
                    </a:solidFill>
                  </a:tcPr>
                </a:tc>
                <a:tc>
                  <a:txBody>
                    <a:bodyPr/>
                    <a:lstStyle/>
                    <a:p>
                      <a:r>
                        <a:rPr lang="en-US" dirty="0" smtClean="0"/>
                        <a:t>68 %</a:t>
                      </a:r>
                      <a:endParaRPr lang="en-US" dirty="0"/>
                    </a:p>
                  </a:txBody>
                  <a:tcPr>
                    <a:solidFill>
                      <a:schemeClr val="accent2">
                        <a:lumMod val="60000"/>
                        <a:lumOff val="40000"/>
                      </a:schemeClr>
                    </a:solidFill>
                  </a:tcPr>
                </a:tc>
                <a:tc>
                  <a:txBody>
                    <a:bodyPr/>
                    <a:lstStyle/>
                    <a:p>
                      <a:r>
                        <a:rPr lang="en-US" dirty="0" smtClean="0"/>
                        <a:t>77 %</a:t>
                      </a:r>
                      <a:endParaRPr lang="en-US" dirty="0"/>
                    </a:p>
                  </a:txBody>
                  <a:tcPr>
                    <a:solidFill>
                      <a:schemeClr val="accent2">
                        <a:lumMod val="60000"/>
                        <a:lumOff val="40000"/>
                      </a:schemeClr>
                    </a:solidFill>
                  </a:tcPr>
                </a:tc>
              </a:tr>
              <a:tr h="370840">
                <a:tc>
                  <a:txBody>
                    <a:bodyPr/>
                    <a:lstStyle/>
                    <a:p>
                      <a:r>
                        <a:rPr lang="en-US" dirty="0" smtClean="0"/>
                        <a:t>WHO</a:t>
                      </a:r>
                      <a:r>
                        <a:rPr lang="en-US" baseline="0" dirty="0" smtClean="0"/>
                        <a:t> Africa region</a:t>
                      </a:r>
                      <a:endParaRPr lang="en-US" dirty="0"/>
                    </a:p>
                  </a:txBody>
                  <a:tcPr>
                    <a:solidFill>
                      <a:schemeClr val="accent2">
                        <a:lumMod val="60000"/>
                        <a:lumOff val="40000"/>
                      </a:schemeClr>
                    </a:solidFill>
                  </a:tcPr>
                </a:tc>
                <a:tc>
                  <a:txBody>
                    <a:bodyPr/>
                    <a:lstStyle/>
                    <a:p>
                      <a:r>
                        <a:rPr lang="en-US" dirty="0" smtClean="0"/>
                        <a:t>20 %</a:t>
                      </a:r>
                      <a:endParaRPr lang="en-US" dirty="0"/>
                    </a:p>
                  </a:txBody>
                  <a:tcPr>
                    <a:solidFill>
                      <a:schemeClr val="accent2">
                        <a:lumMod val="60000"/>
                        <a:lumOff val="40000"/>
                      </a:schemeClr>
                    </a:solidFill>
                  </a:tcPr>
                </a:tc>
                <a:tc>
                  <a:txBody>
                    <a:bodyPr/>
                    <a:lstStyle/>
                    <a:p>
                      <a:r>
                        <a:rPr lang="en-US" dirty="0" smtClean="0"/>
                        <a:t>47 %</a:t>
                      </a:r>
                      <a:endParaRPr lang="en-US" dirty="0"/>
                    </a:p>
                  </a:txBody>
                  <a:tcPr>
                    <a:solidFill>
                      <a:schemeClr val="accent2">
                        <a:lumMod val="60000"/>
                        <a:lumOff val="40000"/>
                      </a:schemeClr>
                    </a:solidFill>
                  </a:tcPr>
                </a:tc>
              </a:tr>
            </a:tbl>
          </a:graphicData>
        </a:graphic>
      </p:graphicFrame>
      <p:sp>
        <p:nvSpPr>
          <p:cNvPr id="7" name="TextBox 6"/>
          <p:cNvSpPr txBox="1"/>
          <p:nvPr/>
        </p:nvSpPr>
        <p:spPr>
          <a:xfrm>
            <a:off x="1259632" y="4685074"/>
            <a:ext cx="6480720" cy="400110"/>
          </a:xfrm>
          <a:prstGeom prst="rect">
            <a:avLst/>
          </a:prstGeom>
          <a:noFill/>
        </p:spPr>
        <p:txBody>
          <a:bodyPr wrap="square" rtlCol="0">
            <a:spAutoFit/>
          </a:bodyPr>
          <a:lstStyle/>
          <a:p>
            <a:pPr>
              <a:buFont typeface="Arial" pitchFamily="34" charset="0"/>
              <a:buChar char="•"/>
            </a:pPr>
            <a:r>
              <a:rPr lang="en-US" sz="2000" b="1" dirty="0" smtClean="0"/>
              <a:t> Treat: Artemisinin combination therapies (ACTs):</a:t>
            </a:r>
          </a:p>
        </p:txBody>
      </p:sp>
      <p:sp>
        <p:nvSpPr>
          <p:cNvPr id="8" name="TextBox 7"/>
          <p:cNvSpPr txBox="1"/>
          <p:nvPr/>
        </p:nvSpPr>
        <p:spPr>
          <a:xfrm>
            <a:off x="1259632" y="5909210"/>
            <a:ext cx="1584176" cy="400110"/>
          </a:xfrm>
          <a:prstGeom prst="rect">
            <a:avLst/>
          </a:prstGeom>
          <a:noFill/>
        </p:spPr>
        <p:txBody>
          <a:bodyPr wrap="square" rtlCol="0">
            <a:spAutoFit/>
          </a:bodyPr>
          <a:lstStyle/>
          <a:p>
            <a:pPr>
              <a:buFont typeface="Arial" pitchFamily="34" charset="0"/>
              <a:buChar char="•"/>
            </a:pPr>
            <a:r>
              <a:rPr lang="en-US" sz="2000" b="1" dirty="0" smtClean="0"/>
              <a:t> Track: …. </a:t>
            </a:r>
          </a:p>
        </p:txBody>
      </p:sp>
      <p:sp>
        <p:nvSpPr>
          <p:cNvPr id="9" name="TextBox 8"/>
          <p:cNvSpPr txBox="1"/>
          <p:nvPr/>
        </p:nvSpPr>
        <p:spPr>
          <a:xfrm>
            <a:off x="1403648" y="5301208"/>
            <a:ext cx="2592288" cy="400110"/>
          </a:xfrm>
          <a:prstGeom prst="rect">
            <a:avLst/>
          </a:prstGeom>
          <a:solidFill>
            <a:schemeClr val="accent3">
              <a:lumMod val="60000"/>
              <a:lumOff val="40000"/>
            </a:schemeClr>
          </a:solidFill>
        </p:spPr>
        <p:txBody>
          <a:bodyPr wrap="square" rtlCol="0">
            <a:spAutoFit/>
          </a:bodyPr>
          <a:lstStyle/>
          <a:p>
            <a:r>
              <a:rPr lang="en-US" sz="2000" dirty="0" smtClean="0"/>
              <a:t>Efficacy = &gt;95 % in SSA</a:t>
            </a:r>
          </a:p>
        </p:txBody>
      </p:sp>
      <p:pic>
        <p:nvPicPr>
          <p:cNvPr id="1026" name="Picture 2"/>
          <p:cNvPicPr>
            <a:picLocks noChangeAspect="1" noChangeArrowheads="1"/>
          </p:cNvPicPr>
          <p:nvPr/>
        </p:nvPicPr>
        <p:blipFill>
          <a:blip r:embed="rId3" cstate="print"/>
          <a:srcRect/>
          <a:stretch>
            <a:fillRect/>
          </a:stretch>
        </p:blipFill>
        <p:spPr bwMode="auto">
          <a:xfrm>
            <a:off x="2627784" y="3501008"/>
            <a:ext cx="4200525" cy="1514475"/>
          </a:xfrm>
          <a:prstGeom prst="rect">
            <a:avLst/>
          </a:prstGeom>
          <a:noFill/>
          <a:ln w="9525">
            <a:noFill/>
            <a:miter lim="800000"/>
            <a:headEnd/>
            <a:tailEnd/>
          </a:ln>
        </p:spPr>
      </p:pic>
      <p:sp>
        <p:nvSpPr>
          <p:cNvPr id="13" name="TextBox 12"/>
          <p:cNvSpPr txBox="1"/>
          <p:nvPr/>
        </p:nvSpPr>
        <p:spPr>
          <a:xfrm>
            <a:off x="5292080" y="4437112"/>
            <a:ext cx="2736304" cy="276999"/>
          </a:xfrm>
          <a:prstGeom prst="rect">
            <a:avLst/>
          </a:prstGeom>
          <a:noFill/>
        </p:spPr>
        <p:txBody>
          <a:bodyPr wrap="square" rtlCol="0">
            <a:spAutoFit/>
          </a:bodyPr>
          <a:lstStyle/>
          <a:p>
            <a:r>
              <a:rPr lang="en-US" sz="1200" dirty="0" smtClean="0"/>
              <a:t>According to WHO Malaria Report 2012</a:t>
            </a:r>
            <a:endParaRPr lang="en-US" sz="1200" dirty="0"/>
          </a:p>
        </p:txBody>
      </p:sp>
      <p:sp>
        <p:nvSpPr>
          <p:cNvPr id="10" name="Title 1"/>
          <p:cNvSpPr>
            <a:spLocks noGrp="1"/>
          </p:cNvSpPr>
          <p:nvPr>
            <p:ph type="title"/>
          </p:nvPr>
        </p:nvSpPr>
        <p:spPr>
          <a:xfrm>
            <a:off x="457200" y="274638"/>
            <a:ext cx="8229600" cy="1143000"/>
          </a:xfrm>
        </p:spPr>
        <p:txBody>
          <a:bodyPr>
            <a:normAutofit/>
          </a:bodyPr>
          <a:lstStyle/>
          <a:p>
            <a:r>
              <a:rPr lang="en-US" dirty="0" smtClean="0"/>
              <a:t>WHO guidelines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464296"/>
            <a:ext cx="8229600" cy="676672"/>
          </a:xfrm>
        </p:spPr>
        <p:txBody>
          <a:bodyPr/>
          <a:lstStyle/>
          <a:p>
            <a:pPr>
              <a:buNone/>
            </a:pPr>
            <a:r>
              <a:rPr lang="en-US" dirty="0" smtClean="0"/>
              <a:t>Guidelines for Malaria surveillance </a:t>
            </a:r>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WHO Malaria Report 2012  </a:t>
            </a:r>
            <a:endParaRPr lang="en-US" dirty="0"/>
          </a:p>
        </p:txBody>
      </p:sp>
      <p:sp>
        <p:nvSpPr>
          <p:cNvPr id="5" name="TextBox 4"/>
          <p:cNvSpPr txBox="1"/>
          <p:nvPr/>
        </p:nvSpPr>
        <p:spPr>
          <a:xfrm>
            <a:off x="827584" y="2924944"/>
            <a:ext cx="6768752" cy="1754326"/>
          </a:xfrm>
          <a:prstGeom prst="rect">
            <a:avLst/>
          </a:prstGeom>
          <a:noFill/>
        </p:spPr>
        <p:txBody>
          <a:bodyPr wrap="square" rtlCol="0">
            <a:spAutoFit/>
          </a:bodyPr>
          <a:lstStyle/>
          <a:p>
            <a:pPr>
              <a:lnSpc>
                <a:spcPct val="150000"/>
              </a:lnSpc>
            </a:pPr>
            <a:r>
              <a:rPr lang="en-US" u="sng" dirty="0" smtClean="0"/>
              <a:t>Countries in control phase </a:t>
            </a:r>
          </a:p>
          <a:p>
            <a:pPr>
              <a:lnSpc>
                <a:spcPct val="150000"/>
              </a:lnSpc>
              <a:buFont typeface="Arial" pitchFamily="34" charset="0"/>
              <a:buChar char="•"/>
            </a:pPr>
            <a:r>
              <a:rPr lang="en-US" dirty="0" smtClean="0"/>
              <a:t> Identify hotspots and </a:t>
            </a:r>
            <a:r>
              <a:rPr lang="en-US" dirty="0" err="1" smtClean="0"/>
              <a:t>hotpops</a:t>
            </a:r>
            <a:r>
              <a:rPr lang="en-US" dirty="0" smtClean="0"/>
              <a:t> for targeted intervention</a:t>
            </a:r>
          </a:p>
          <a:p>
            <a:pPr>
              <a:lnSpc>
                <a:spcPct val="150000"/>
              </a:lnSpc>
              <a:buFont typeface="Arial" pitchFamily="34" charset="0"/>
              <a:buChar char="•"/>
            </a:pPr>
            <a:r>
              <a:rPr lang="en-US" dirty="0"/>
              <a:t> </a:t>
            </a:r>
            <a:r>
              <a:rPr lang="en-US" dirty="0" smtClean="0"/>
              <a:t>Identify trends (epidemics, decreasing malaria or lack thereof…)</a:t>
            </a:r>
          </a:p>
          <a:p>
            <a:pPr>
              <a:lnSpc>
                <a:spcPct val="150000"/>
              </a:lnSpc>
              <a:buFont typeface="Arial" pitchFamily="34" charset="0"/>
              <a:buChar char="•"/>
            </a:pPr>
            <a:r>
              <a:rPr lang="en-US" dirty="0" smtClean="0"/>
              <a:t> Assess if control measures are effective  </a:t>
            </a:r>
            <a:endParaRPr lang="en-US" dirty="0"/>
          </a:p>
        </p:txBody>
      </p:sp>
      <p:sp>
        <p:nvSpPr>
          <p:cNvPr id="6" name="TextBox 5"/>
          <p:cNvSpPr txBox="1"/>
          <p:nvPr/>
        </p:nvSpPr>
        <p:spPr>
          <a:xfrm>
            <a:off x="827584" y="4653136"/>
            <a:ext cx="7488832" cy="1754326"/>
          </a:xfrm>
          <a:prstGeom prst="rect">
            <a:avLst/>
          </a:prstGeom>
          <a:noFill/>
        </p:spPr>
        <p:txBody>
          <a:bodyPr wrap="square" rtlCol="0">
            <a:spAutoFit/>
          </a:bodyPr>
          <a:lstStyle/>
          <a:p>
            <a:pPr>
              <a:lnSpc>
                <a:spcPct val="150000"/>
              </a:lnSpc>
            </a:pPr>
            <a:r>
              <a:rPr lang="en-US" u="sng" dirty="0" smtClean="0"/>
              <a:t>Countries in elimination phase</a:t>
            </a:r>
          </a:p>
          <a:p>
            <a:pPr>
              <a:lnSpc>
                <a:spcPct val="150000"/>
              </a:lnSpc>
              <a:buFont typeface="Arial" pitchFamily="34" charset="0"/>
              <a:buChar char="•"/>
            </a:pPr>
            <a:r>
              <a:rPr lang="en-US" dirty="0"/>
              <a:t> </a:t>
            </a:r>
            <a:r>
              <a:rPr lang="en-US" dirty="0" smtClean="0"/>
              <a:t>Detect all malaria cases</a:t>
            </a:r>
          </a:p>
          <a:p>
            <a:pPr>
              <a:lnSpc>
                <a:spcPct val="150000"/>
              </a:lnSpc>
              <a:buFont typeface="Arial" pitchFamily="34" charset="0"/>
              <a:buChar char="•"/>
            </a:pPr>
            <a:r>
              <a:rPr lang="en-US" dirty="0"/>
              <a:t> </a:t>
            </a:r>
            <a:r>
              <a:rPr lang="en-US" dirty="0" smtClean="0"/>
              <a:t>Reactive case detection (assess the geographical origin of the infection) </a:t>
            </a:r>
          </a:p>
          <a:p>
            <a:pPr>
              <a:lnSpc>
                <a:spcPct val="150000"/>
              </a:lnSpc>
              <a:buFont typeface="Arial" pitchFamily="34" charset="0"/>
              <a:buChar char="•"/>
            </a:pPr>
            <a:r>
              <a:rPr lang="en-US" dirty="0" smtClean="0"/>
              <a:t> Focus on local areas with transmission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WHO Malaria Report 2012  </a:t>
            </a:r>
            <a:endParaRPr lang="en-US" dirty="0"/>
          </a:p>
        </p:txBody>
      </p:sp>
      <p:sp>
        <p:nvSpPr>
          <p:cNvPr id="6" name="TextBox 5"/>
          <p:cNvSpPr txBox="1"/>
          <p:nvPr/>
        </p:nvSpPr>
        <p:spPr>
          <a:xfrm>
            <a:off x="683568" y="3563431"/>
            <a:ext cx="8460432" cy="507831"/>
          </a:xfrm>
          <a:prstGeom prst="rect">
            <a:avLst/>
          </a:prstGeom>
          <a:noFill/>
        </p:spPr>
        <p:txBody>
          <a:bodyPr wrap="square" rtlCol="0">
            <a:spAutoFit/>
          </a:bodyPr>
          <a:lstStyle/>
          <a:p>
            <a:pPr>
              <a:lnSpc>
                <a:spcPct val="150000"/>
              </a:lnSpc>
              <a:buFont typeface="Arial" pitchFamily="34" charset="0"/>
              <a:buChar char="•"/>
            </a:pPr>
            <a:r>
              <a:rPr lang="en-US" dirty="0" smtClean="0"/>
              <a:t> Only ~10 % of all malaria cases globally are reported</a:t>
            </a:r>
          </a:p>
        </p:txBody>
      </p:sp>
      <p:pic>
        <p:nvPicPr>
          <p:cNvPr id="1027" name="Picture 3"/>
          <p:cNvPicPr>
            <a:picLocks noChangeAspect="1" noChangeArrowheads="1"/>
          </p:cNvPicPr>
          <p:nvPr/>
        </p:nvPicPr>
        <p:blipFill>
          <a:blip r:embed="rId3" cstate="print"/>
          <a:srcRect/>
          <a:stretch>
            <a:fillRect/>
          </a:stretch>
        </p:blipFill>
        <p:spPr bwMode="auto">
          <a:xfrm>
            <a:off x="683568" y="4026768"/>
            <a:ext cx="7800192" cy="1922512"/>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778904" y="3411091"/>
            <a:ext cx="7477227" cy="449957"/>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778904" y="2780928"/>
            <a:ext cx="7126915" cy="300608"/>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778904" y="3140968"/>
            <a:ext cx="4057650" cy="209550"/>
          </a:xfrm>
          <a:prstGeom prst="rect">
            <a:avLst/>
          </a:prstGeom>
          <a:noFill/>
          <a:ln w="9525">
            <a:noFill/>
            <a:miter lim="800000"/>
            <a:headEnd/>
            <a:tailEnd/>
          </a:ln>
        </p:spPr>
      </p:pic>
      <p:sp>
        <p:nvSpPr>
          <p:cNvPr id="8" name="Rectangle 7"/>
          <p:cNvSpPr/>
          <p:nvPr/>
        </p:nvSpPr>
        <p:spPr>
          <a:xfrm>
            <a:off x="683568" y="4017838"/>
            <a:ext cx="7632848" cy="923330"/>
          </a:xfrm>
          <a:prstGeom prst="rect">
            <a:avLst/>
          </a:prstGeom>
        </p:spPr>
        <p:txBody>
          <a:bodyPr wrap="square">
            <a:spAutoFit/>
          </a:bodyPr>
          <a:lstStyle/>
          <a:p>
            <a:pPr>
              <a:lnSpc>
                <a:spcPct val="150000"/>
              </a:lnSpc>
              <a:buFont typeface="Arial" pitchFamily="34" charset="0"/>
              <a:buChar char="•"/>
            </a:pPr>
            <a:r>
              <a:rPr lang="en-US" dirty="0" smtClean="0"/>
              <a:t> 41 out of 99 countries were unable to submit sufficient data in 2011 </a:t>
            </a:r>
            <a:br>
              <a:rPr lang="en-US" dirty="0" smtClean="0"/>
            </a:br>
            <a:r>
              <a:rPr lang="en-US" dirty="0" smtClean="0"/>
              <a:t>to evaluate malaria trends</a:t>
            </a:r>
          </a:p>
        </p:txBody>
      </p:sp>
      <p:sp>
        <p:nvSpPr>
          <p:cNvPr id="9" name="Rectangle 8"/>
          <p:cNvSpPr/>
          <p:nvPr/>
        </p:nvSpPr>
        <p:spPr>
          <a:xfrm>
            <a:off x="683568" y="4826476"/>
            <a:ext cx="6696744" cy="923330"/>
          </a:xfrm>
          <a:prstGeom prst="rect">
            <a:avLst/>
          </a:prstGeom>
        </p:spPr>
        <p:txBody>
          <a:bodyPr wrap="square">
            <a:spAutoFit/>
          </a:bodyPr>
          <a:lstStyle/>
          <a:p>
            <a:pPr>
              <a:lnSpc>
                <a:spcPct val="150000"/>
              </a:lnSpc>
              <a:buFont typeface="Arial" pitchFamily="34" charset="0"/>
              <a:buChar char="•"/>
            </a:pPr>
            <a:r>
              <a:rPr lang="en-US" dirty="0" smtClean="0">
                <a:sym typeface="Wingdings" pitchFamily="2" charset="2"/>
              </a:rPr>
              <a:t> 41 out of 99 countries are estimated to represent 85 % of global malaria burden</a:t>
            </a:r>
          </a:p>
        </p:txBody>
      </p:sp>
      <p:sp>
        <p:nvSpPr>
          <p:cNvPr id="10" name="TextBox 9"/>
          <p:cNvSpPr txBox="1"/>
          <p:nvPr/>
        </p:nvSpPr>
        <p:spPr>
          <a:xfrm>
            <a:off x="683568" y="2852936"/>
            <a:ext cx="8460432" cy="553998"/>
          </a:xfrm>
          <a:prstGeom prst="rect">
            <a:avLst/>
          </a:prstGeom>
          <a:noFill/>
        </p:spPr>
        <p:txBody>
          <a:bodyPr wrap="square" rtlCol="0">
            <a:spAutoFit/>
          </a:bodyPr>
          <a:lstStyle/>
          <a:p>
            <a:pPr>
              <a:lnSpc>
                <a:spcPct val="150000"/>
              </a:lnSpc>
            </a:pPr>
            <a:r>
              <a:rPr lang="en-US" sz="2000" b="1" dirty="0" smtClean="0"/>
              <a:t>Estimates from WHO 2012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05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3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surveillance</a:t>
            </a:r>
            <a:endParaRPr lang="en-US" dirty="0"/>
          </a:p>
        </p:txBody>
      </p:sp>
      <p:sp>
        <p:nvSpPr>
          <p:cNvPr id="4" name="TextBox 3"/>
          <p:cNvSpPr txBox="1"/>
          <p:nvPr/>
        </p:nvSpPr>
        <p:spPr>
          <a:xfrm>
            <a:off x="899592" y="2636912"/>
            <a:ext cx="5472608" cy="461665"/>
          </a:xfrm>
          <a:prstGeom prst="rect">
            <a:avLst/>
          </a:prstGeom>
          <a:noFill/>
        </p:spPr>
        <p:txBody>
          <a:bodyPr wrap="square" rtlCol="0">
            <a:spAutoFit/>
          </a:bodyPr>
          <a:lstStyle/>
          <a:p>
            <a:pPr>
              <a:buFont typeface="Arial" pitchFamily="34" charset="0"/>
              <a:buChar char="•"/>
            </a:pPr>
            <a:r>
              <a:rPr lang="en-US" sz="2400" dirty="0" smtClean="0"/>
              <a:t> Transmission data</a:t>
            </a:r>
            <a:endParaRPr lang="en-US" sz="2400" dirty="0"/>
          </a:p>
        </p:txBody>
      </p:sp>
      <p:sp>
        <p:nvSpPr>
          <p:cNvPr id="6" name="TextBox 5"/>
          <p:cNvSpPr txBox="1"/>
          <p:nvPr/>
        </p:nvSpPr>
        <p:spPr>
          <a:xfrm>
            <a:off x="899592" y="3502749"/>
            <a:ext cx="3420380" cy="830997"/>
          </a:xfrm>
          <a:prstGeom prst="rect">
            <a:avLst/>
          </a:prstGeom>
          <a:noFill/>
        </p:spPr>
        <p:txBody>
          <a:bodyPr wrap="square" rtlCol="0">
            <a:spAutoFit/>
          </a:bodyPr>
          <a:lstStyle/>
          <a:p>
            <a:pPr>
              <a:buFont typeface="Arial" pitchFamily="34" charset="0"/>
              <a:buChar char="•"/>
            </a:pPr>
            <a:r>
              <a:rPr lang="en-US" sz="2400" dirty="0" smtClean="0"/>
              <a:t> Parasite genetics </a:t>
            </a:r>
          </a:p>
          <a:p>
            <a:r>
              <a:rPr lang="en-US" sz="2400" dirty="0" smtClean="0"/>
              <a:t>	</a:t>
            </a:r>
            <a:endParaRPr lang="en-US" sz="2400" dirty="0"/>
          </a:p>
        </p:txBody>
      </p:sp>
      <p:sp>
        <p:nvSpPr>
          <p:cNvPr id="7" name="TextBox 6"/>
          <p:cNvSpPr txBox="1"/>
          <p:nvPr/>
        </p:nvSpPr>
        <p:spPr>
          <a:xfrm>
            <a:off x="1763688" y="4005064"/>
            <a:ext cx="2520280" cy="646331"/>
          </a:xfrm>
          <a:prstGeom prst="rect">
            <a:avLst/>
          </a:prstGeom>
          <a:noFill/>
        </p:spPr>
        <p:txBody>
          <a:bodyPr wrap="square" rtlCol="0">
            <a:spAutoFit/>
          </a:bodyPr>
          <a:lstStyle/>
          <a:p>
            <a:pPr>
              <a:buFont typeface="Arial" pitchFamily="34" charset="0"/>
              <a:buChar char="•"/>
            </a:pPr>
            <a:r>
              <a:rPr lang="en-US" dirty="0" smtClean="0"/>
              <a:t> Resistance markers </a:t>
            </a:r>
          </a:p>
          <a:p>
            <a:r>
              <a:rPr lang="en-US" dirty="0" smtClean="0"/>
              <a:t>	</a:t>
            </a:r>
            <a:endParaRPr lang="en-US" dirty="0"/>
          </a:p>
        </p:txBody>
      </p:sp>
      <p:sp>
        <p:nvSpPr>
          <p:cNvPr id="8" name="TextBox 7"/>
          <p:cNvSpPr txBox="1"/>
          <p:nvPr/>
        </p:nvSpPr>
        <p:spPr>
          <a:xfrm>
            <a:off x="1763688" y="4366845"/>
            <a:ext cx="2520280" cy="646331"/>
          </a:xfrm>
          <a:prstGeom prst="rect">
            <a:avLst/>
          </a:prstGeom>
          <a:noFill/>
        </p:spPr>
        <p:txBody>
          <a:bodyPr wrap="square" rtlCol="0">
            <a:spAutoFit/>
          </a:bodyPr>
          <a:lstStyle/>
          <a:p>
            <a:pPr>
              <a:buFont typeface="Arial" pitchFamily="34" charset="0"/>
              <a:buChar char="•"/>
            </a:pPr>
            <a:r>
              <a:rPr lang="en-US" dirty="0" smtClean="0"/>
              <a:t> Evolutionary trends </a:t>
            </a:r>
          </a:p>
          <a:p>
            <a:r>
              <a:rPr lang="en-US" dirty="0" smtClean="0"/>
              <a:t>	</a:t>
            </a:r>
            <a:endParaRPr lang="en-US" dirty="0"/>
          </a:p>
        </p:txBody>
      </p:sp>
      <p:sp>
        <p:nvSpPr>
          <p:cNvPr id="9" name="TextBox 8"/>
          <p:cNvSpPr txBox="1"/>
          <p:nvPr/>
        </p:nvSpPr>
        <p:spPr>
          <a:xfrm>
            <a:off x="1763688" y="4726885"/>
            <a:ext cx="4824536" cy="646331"/>
          </a:xfrm>
          <a:prstGeom prst="rect">
            <a:avLst/>
          </a:prstGeom>
          <a:noFill/>
        </p:spPr>
        <p:txBody>
          <a:bodyPr wrap="square" rtlCol="0">
            <a:spAutoFit/>
          </a:bodyPr>
          <a:lstStyle/>
          <a:p>
            <a:pPr>
              <a:buFont typeface="Arial" pitchFamily="34" charset="0"/>
              <a:buChar char="•"/>
            </a:pPr>
            <a:r>
              <a:rPr lang="en-US" dirty="0" smtClean="0"/>
              <a:t> Geographical mapping of parasite haplotypes </a:t>
            </a:r>
          </a:p>
          <a:p>
            <a:r>
              <a:rPr lang="en-US" dirty="0" smtClean="0"/>
              <a:t>	</a:t>
            </a:r>
            <a:endParaRPr lang="en-US" dirty="0"/>
          </a:p>
        </p:txBody>
      </p:sp>
      <p:sp>
        <p:nvSpPr>
          <p:cNvPr id="10" name="TextBox 9"/>
          <p:cNvSpPr txBox="1"/>
          <p:nvPr/>
        </p:nvSpPr>
        <p:spPr>
          <a:xfrm>
            <a:off x="1763688" y="3142709"/>
            <a:ext cx="3960440" cy="646331"/>
          </a:xfrm>
          <a:prstGeom prst="rect">
            <a:avLst/>
          </a:prstGeom>
          <a:noFill/>
        </p:spPr>
        <p:txBody>
          <a:bodyPr wrap="square" rtlCol="0">
            <a:spAutoFit/>
          </a:bodyPr>
          <a:lstStyle/>
          <a:p>
            <a:pPr>
              <a:buFont typeface="Arial" pitchFamily="34" charset="0"/>
              <a:buChar char="•"/>
            </a:pPr>
            <a:r>
              <a:rPr lang="en-US" dirty="0" smtClean="0"/>
              <a:t> Human serum, antibodies </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n-US" dirty="0" smtClean="0"/>
              <a:t>Malaria Rapid Diagnostic Tests</a:t>
            </a:r>
            <a:br>
              <a:rPr lang="en-US" dirty="0" smtClean="0"/>
            </a:br>
            <a:r>
              <a:rPr lang="en-US" sz="3600" dirty="0" smtClean="0"/>
              <a:t>(RDTs)</a:t>
            </a:r>
            <a:endParaRPr lang="en-US" sz="3600" dirty="0"/>
          </a:p>
        </p:txBody>
      </p:sp>
      <p:pic>
        <p:nvPicPr>
          <p:cNvPr id="1026" name="Picture 2"/>
          <p:cNvPicPr>
            <a:picLocks noChangeAspect="1" noChangeArrowheads="1"/>
          </p:cNvPicPr>
          <p:nvPr/>
        </p:nvPicPr>
        <p:blipFill>
          <a:blip r:embed="rId3" cstate="print"/>
          <a:srcRect l="26278" t="26100" r="44191" b="30430"/>
          <a:stretch>
            <a:fillRect/>
          </a:stretch>
        </p:blipFill>
        <p:spPr bwMode="auto">
          <a:xfrm>
            <a:off x="2555776" y="2708920"/>
            <a:ext cx="4070017" cy="3744416"/>
          </a:xfrm>
          <a:prstGeom prst="rect">
            <a:avLst/>
          </a:prstGeom>
          <a:noFill/>
          <a:ln w="9525">
            <a:noFill/>
            <a:miter lim="800000"/>
            <a:headEnd/>
            <a:tailEnd/>
          </a:ln>
        </p:spPr>
      </p:pic>
      <p:sp>
        <p:nvSpPr>
          <p:cNvPr id="4" name="TextBox 3"/>
          <p:cNvSpPr txBox="1"/>
          <p:nvPr/>
        </p:nvSpPr>
        <p:spPr>
          <a:xfrm>
            <a:off x="4644008" y="3557915"/>
            <a:ext cx="3384376" cy="2031325"/>
          </a:xfrm>
          <a:prstGeom prst="rect">
            <a:avLst/>
          </a:prstGeom>
          <a:noFill/>
        </p:spPr>
        <p:txBody>
          <a:bodyPr wrap="square" rtlCol="0">
            <a:spAutoFit/>
          </a:bodyPr>
          <a:lstStyle/>
          <a:p>
            <a:pPr>
              <a:buFont typeface="Arial" pitchFamily="34" charset="0"/>
              <a:buChar char="•"/>
            </a:pPr>
            <a:r>
              <a:rPr lang="en-US" dirty="0" smtClean="0"/>
              <a:t> Antibodies for transmission data </a:t>
            </a:r>
          </a:p>
          <a:p>
            <a:pPr>
              <a:buFont typeface="Arial" pitchFamily="34" charset="0"/>
              <a:buChar char="•"/>
            </a:pPr>
            <a:endParaRPr lang="en-US" dirty="0" smtClean="0"/>
          </a:p>
          <a:p>
            <a:pPr>
              <a:buFont typeface="Arial" pitchFamily="34" charset="0"/>
              <a:buChar char="•"/>
            </a:pPr>
            <a:r>
              <a:rPr lang="en-US" dirty="0" smtClean="0"/>
              <a:t> Resistance markers </a:t>
            </a:r>
          </a:p>
          <a:p>
            <a:pPr>
              <a:buFont typeface="Arial" pitchFamily="34" charset="0"/>
              <a:buChar char="•"/>
            </a:pPr>
            <a:endParaRPr lang="en-US" dirty="0" smtClean="0"/>
          </a:p>
          <a:p>
            <a:pPr>
              <a:buFont typeface="Arial" pitchFamily="34" charset="0"/>
              <a:buChar char="•"/>
            </a:pPr>
            <a:r>
              <a:rPr lang="en-US" dirty="0" smtClean="0"/>
              <a:t> Optimizing non-targeted sequencing based on DNA material extracted from RDTs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  L -0.25 0  E" pathEditMode="relative" ptsTypes="">
                                      <p:cBhvr>
                                        <p:cTn id="10" dur="2000" fill="hold"/>
                                        <p:tgtEl>
                                          <p:spTgt spid="102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a:bodyPr>
          <a:lstStyle/>
          <a:p>
            <a:r>
              <a:rPr lang="en-US" dirty="0" smtClean="0"/>
              <a:t>Next generation sequencing</a:t>
            </a:r>
            <a:br>
              <a:rPr lang="en-US" dirty="0" smtClean="0"/>
            </a:br>
            <a:r>
              <a:rPr lang="en-US" sz="3600" dirty="0" smtClean="0"/>
              <a:t>(NGS) </a:t>
            </a:r>
            <a:endParaRPr lang="en-US" sz="3600" dirty="0"/>
          </a:p>
        </p:txBody>
      </p:sp>
      <p:pic>
        <p:nvPicPr>
          <p:cNvPr id="11266" name="Picture 2" descr="http://www.sanger.ac.uk/about/press/2012/gfx/120613-malaria.jpg"/>
          <p:cNvPicPr>
            <a:picLocks noChangeAspect="1" noChangeArrowheads="1"/>
          </p:cNvPicPr>
          <p:nvPr/>
        </p:nvPicPr>
        <p:blipFill>
          <a:blip r:embed="rId2" cstate="print"/>
          <a:srcRect t="9842"/>
          <a:stretch>
            <a:fillRect/>
          </a:stretch>
        </p:blipFill>
        <p:spPr bwMode="auto">
          <a:xfrm>
            <a:off x="1979712" y="2636912"/>
            <a:ext cx="4536504" cy="3957592"/>
          </a:xfrm>
          <a:prstGeom prst="rect">
            <a:avLst/>
          </a:prstGeom>
          <a:noFill/>
        </p:spPr>
      </p:pic>
      <p:sp>
        <p:nvSpPr>
          <p:cNvPr id="5" name="TextBox 4"/>
          <p:cNvSpPr txBox="1"/>
          <p:nvPr/>
        </p:nvSpPr>
        <p:spPr>
          <a:xfrm>
            <a:off x="1115616" y="4941168"/>
            <a:ext cx="1440160" cy="646331"/>
          </a:xfrm>
          <a:prstGeom prst="rect">
            <a:avLst/>
          </a:prstGeom>
          <a:noFill/>
        </p:spPr>
        <p:txBody>
          <a:bodyPr wrap="square" rtlCol="0">
            <a:spAutoFit/>
          </a:bodyPr>
          <a:lstStyle/>
          <a:p>
            <a:r>
              <a:rPr lang="en-US" dirty="0" smtClean="0"/>
              <a:t>Burkina Faso and Mali</a:t>
            </a:r>
            <a:endParaRPr lang="en-US" dirty="0"/>
          </a:p>
        </p:txBody>
      </p:sp>
      <p:sp>
        <p:nvSpPr>
          <p:cNvPr id="6" name="TextBox 5"/>
          <p:cNvSpPr txBox="1"/>
          <p:nvPr/>
        </p:nvSpPr>
        <p:spPr>
          <a:xfrm>
            <a:off x="3923928" y="2348880"/>
            <a:ext cx="1440160" cy="369332"/>
          </a:xfrm>
          <a:prstGeom prst="rect">
            <a:avLst/>
          </a:prstGeom>
          <a:noFill/>
        </p:spPr>
        <p:txBody>
          <a:bodyPr wrap="square" rtlCol="0">
            <a:spAutoFit/>
          </a:bodyPr>
          <a:lstStyle/>
          <a:p>
            <a:r>
              <a:rPr lang="en-US" dirty="0" smtClean="0"/>
              <a:t>Kenya</a:t>
            </a:r>
            <a:endParaRPr lang="en-US" dirty="0"/>
          </a:p>
        </p:txBody>
      </p:sp>
      <p:sp>
        <p:nvSpPr>
          <p:cNvPr id="7" name="TextBox 6"/>
          <p:cNvSpPr txBox="1"/>
          <p:nvPr/>
        </p:nvSpPr>
        <p:spPr>
          <a:xfrm>
            <a:off x="6012160" y="4221088"/>
            <a:ext cx="1440160" cy="369332"/>
          </a:xfrm>
          <a:prstGeom prst="rect">
            <a:avLst/>
          </a:prstGeom>
          <a:noFill/>
        </p:spPr>
        <p:txBody>
          <a:bodyPr wrap="square" rtlCol="0">
            <a:spAutoFit/>
          </a:bodyPr>
          <a:lstStyle/>
          <a:p>
            <a:r>
              <a:rPr lang="en-US" dirty="0" smtClean="0"/>
              <a:t>Thailand</a:t>
            </a:r>
            <a:endParaRPr lang="en-US" dirty="0"/>
          </a:p>
        </p:txBody>
      </p:sp>
      <p:sp>
        <p:nvSpPr>
          <p:cNvPr id="8" name="TextBox 7"/>
          <p:cNvSpPr txBox="1"/>
          <p:nvPr/>
        </p:nvSpPr>
        <p:spPr>
          <a:xfrm>
            <a:off x="5724128" y="5661248"/>
            <a:ext cx="1440160" cy="369332"/>
          </a:xfrm>
          <a:prstGeom prst="rect">
            <a:avLst/>
          </a:prstGeom>
          <a:noFill/>
        </p:spPr>
        <p:txBody>
          <a:bodyPr wrap="square" rtlCol="0">
            <a:spAutoFit/>
          </a:bodyPr>
          <a:lstStyle/>
          <a:p>
            <a:r>
              <a:rPr lang="en-US" dirty="0" smtClean="0"/>
              <a:t>Cambodia</a:t>
            </a:r>
            <a:endParaRPr lang="en-US" dirty="0"/>
          </a:p>
        </p:txBody>
      </p:sp>
      <p:sp>
        <p:nvSpPr>
          <p:cNvPr id="9" name="TextBox 8"/>
          <p:cNvSpPr txBox="1"/>
          <p:nvPr/>
        </p:nvSpPr>
        <p:spPr>
          <a:xfrm>
            <a:off x="3563888" y="6237312"/>
            <a:ext cx="2160240" cy="369332"/>
          </a:xfrm>
          <a:prstGeom prst="rect">
            <a:avLst/>
          </a:prstGeom>
          <a:noFill/>
        </p:spPr>
        <p:txBody>
          <a:bodyPr wrap="square" rtlCol="0">
            <a:spAutoFit/>
          </a:bodyPr>
          <a:lstStyle/>
          <a:p>
            <a:r>
              <a:rPr lang="en-US" dirty="0" smtClean="0"/>
              <a:t>Papua New Guinea</a:t>
            </a:r>
            <a:endParaRPr lang="en-US" dirty="0"/>
          </a:p>
        </p:txBody>
      </p:sp>
      <p:sp>
        <p:nvSpPr>
          <p:cNvPr id="10" name="TextBox 9"/>
          <p:cNvSpPr txBox="1"/>
          <p:nvPr/>
        </p:nvSpPr>
        <p:spPr>
          <a:xfrm>
            <a:off x="5076056" y="2276872"/>
            <a:ext cx="3672408" cy="1477328"/>
          </a:xfrm>
          <a:prstGeom prst="rect">
            <a:avLst/>
          </a:prstGeom>
          <a:solidFill>
            <a:schemeClr val="bg1"/>
          </a:solidFill>
        </p:spPr>
        <p:txBody>
          <a:bodyPr wrap="square" rtlCol="0">
            <a:spAutoFit/>
          </a:bodyPr>
          <a:lstStyle/>
          <a:p>
            <a:r>
              <a:rPr lang="en-US" dirty="0" smtClean="0"/>
              <a:t>From Science, June 13</a:t>
            </a:r>
            <a:r>
              <a:rPr lang="en-US" baseline="30000" dirty="0" smtClean="0"/>
              <a:t>th</a:t>
            </a:r>
            <a:r>
              <a:rPr lang="en-US" dirty="0" smtClean="0"/>
              <a:t> 2012</a:t>
            </a:r>
          </a:p>
          <a:p>
            <a:r>
              <a:rPr lang="en-US" b="1" i="1" dirty="0" smtClean="0"/>
              <a:t>Analysis of Plasmodium falciparum diversity in natural infections by deep sequencing. </a:t>
            </a:r>
          </a:p>
          <a:p>
            <a:r>
              <a:rPr lang="en-US" dirty="0" smtClean="0"/>
              <a:t>Magnus </a:t>
            </a:r>
            <a:r>
              <a:rPr lang="en-US" dirty="0" err="1" smtClean="0"/>
              <a:t>Manske</a:t>
            </a:r>
            <a:r>
              <a:rPr lang="en-US" dirty="0" smtClean="0"/>
              <a:t> et al.</a:t>
            </a:r>
          </a:p>
        </p:txBody>
      </p:sp>
      <p:sp>
        <p:nvSpPr>
          <p:cNvPr id="11" name="TextBox 10"/>
          <p:cNvSpPr txBox="1"/>
          <p:nvPr/>
        </p:nvSpPr>
        <p:spPr>
          <a:xfrm>
            <a:off x="2627784" y="2780928"/>
            <a:ext cx="3384376" cy="3693319"/>
          </a:xfrm>
          <a:prstGeom prst="rect">
            <a:avLst/>
          </a:prstGeom>
          <a:noFill/>
        </p:spPr>
        <p:txBody>
          <a:bodyPr wrap="square" rtlCol="0">
            <a:spAutoFit/>
          </a:bodyPr>
          <a:lstStyle/>
          <a:p>
            <a:pPr>
              <a:buFont typeface="Arial" pitchFamily="34" charset="0"/>
              <a:buChar char="•"/>
            </a:pPr>
            <a:r>
              <a:rPr lang="en-US" dirty="0" smtClean="0"/>
              <a:t> Genetic diversity of P. falciparum from chosen areas </a:t>
            </a:r>
          </a:p>
          <a:p>
            <a:endParaRPr lang="en-US" dirty="0" smtClean="0"/>
          </a:p>
          <a:p>
            <a:pPr>
              <a:buFont typeface="Wingdings" pitchFamily="2" charset="2"/>
              <a:buChar char="à"/>
            </a:pPr>
            <a:r>
              <a:rPr lang="en-US" dirty="0" smtClean="0">
                <a:sym typeface="Wingdings" pitchFamily="2" charset="2"/>
              </a:rPr>
              <a:t>Can mapping be </a:t>
            </a:r>
            <a:r>
              <a:rPr lang="en-US" dirty="0" smtClean="0">
                <a:sym typeface="Wingdings" pitchFamily="2" charset="2"/>
              </a:rPr>
              <a:t>done on </a:t>
            </a:r>
            <a:r>
              <a:rPr lang="en-US" dirty="0" smtClean="0">
                <a:sym typeface="Wingdings" pitchFamily="2" charset="2"/>
              </a:rPr>
              <a:t>a regional </a:t>
            </a:r>
            <a:r>
              <a:rPr lang="en-US" dirty="0" smtClean="0">
                <a:sym typeface="Wingdings" pitchFamily="2" charset="2"/>
              </a:rPr>
              <a:t>level</a:t>
            </a:r>
            <a:r>
              <a:rPr lang="en-US" dirty="0" smtClean="0">
                <a:sym typeface="Wingdings" pitchFamily="2" charset="2"/>
              </a:rPr>
              <a:t>?? </a:t>
            </a:r>
            <a:endParaRPr lang="en-US" dirty="0" smtClean="0">
              <a:sym typeface="Wingdings" pitchFamily="2" charset="2"/>
            </a:endParaRPr>
          </a:p>
          <a:p>
            <a:endParaRPr lang="en-US" dirty="0" smtClean="0">
              <a:sym typeface="Wingdings" pitchFamily="2" charset="2"/>
            </a:endParaRPr>
          </a:p>
          <a:p>
            <a:pPr>
              <a:buFont typeface="Arial" pitchFamily="34" charset="0"/>
              <a:buChar char="•"/>
            </a:pPr>
            <a:r>
              <a:rPr lang="en-US" dirty="0" smtClean="0">
                <a:sym typeface="Wingdings" pitchFamily="2" charset="2"/>
              </a:rPr>
              <a:t> Evolutionary development of P. falciparum from chosen locations across malaria seasons</a:t>
            </a:r>
          </a:p>
          <a:p>
            <a:endParaRPr lang="en-US" dirty="0" smtClean="0">
              <a:sym typeface="Wingdings" pitchFamily="2" charset="2"/>
            </a:endParaRPr>
          </a:p>
          <a:p>
            <a:r>
              <a:rPr lang="en-US" dirty="0" smtClean="0">
                <a:sym typeface="Wingdings" pitchFamily="2" charset="2"/>
              </a:rPr>
              <a:t> What role does transmission intensity and transmission fluctuations play? </a:t>
            </a:r>
          </a:p>
        </p:txBody>
      </p:sp>
      <p:sp>
        <p:nvSpPr>
          <p:cNvPr id="15" name="Freeform 14"/>
          <p:cNvSpPr/>
          <p:nvPr/>
        </p:nvSpPr>
        <p:spPr>
          <a:xfrm>
            <a:off x="5112568" y="3933056"/>
            <a:ext cx="2592288" cy="1440160"/>
          </a:xfrm>
          <a:custGeom>
            <a:avLst/>
            <a:gdLst>
              <a:gd name="connsiteX0" fmla="*/ 0 w 1767840"/>
              <a:gd name="connsiteY0" fmla="*/ 734060 h 756920"/>
              <a:gd name="connsiteX1" fmla="*/ 472440 w 1767840"/>
              <a:gd name="connsiteY1" fmla="*/ 17780 h 756920"/>
              <a:gd name="connsiteX2" fmla="*/ 822960 w 1767840"/>
              <a:gd name="connsiteY2" fmla="*/ 718820 h 756920"/>
              <a:gd name="connsiteX3" fmla="*/ 1203960 w 1767840"/>
              <a:gd name="connsiteY3" fmla="*/ 2540 h 756920"/>
              <a:gd name="connsiteX4" fmla="*/ 1508760 w 1767840"/>
              <a:gd name="connsiteY4" fmla="*/ 703580 h 756920"/>
              <a:gd name="connsiteX5" fmla="*/ 1767840 w 1767840"/>
              <a:gd name="connsiteY5" fmla="*/ 322580 h 756920"/>
              <a:gd name="connsiteX6" fmla="*/ 1767840 w 1767840"/>
              <a:gd name="connsiteY6" fmla="*/ 32258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840" h="756920">
                <a:moveTo>
                  <a:pt x="0" y="734060"/>
                </a:moveTo>
                <a:cubicBezTo>
                  <a:pt x="167640" y="377190"/>
                  <a:pt x="335280" y="20320"/>
                  <a:pt x="472440" y="17780"/>
                </a:cubicBezTo>
                <a:cubicBezTo>
                  <a:pt x="609600" y="15240"/>
                  <a:pt x="701040" y="721360"/>
                  <a:pt x="822960" y="718820"/>
                </a:cubicBezTo>
                <a:cubicBezTo>
                  <a:pt x="944880" y="716280"/>
                  <a:pt x="1089660" y="5080"/>
                  <a:pt x="1203960" y="2540"/>
                </a:cubicBezTo>
                <a:cubicBezTo>
                  <a:pt x="1318260" y="0"/>
                  <a:pt x="1414780" y="650240"/>
                  <a:pt x="1508760" y="703580"/>
                </a:cubicBezTo>
                <a:cubicBezTo>
                  <a:pt x="1602740" y="756920"/>
                  <a:pt x="1767840" y="322580"/>
                  <a:pt x="1767840" y="322580"/>
                </a:cubicBezTo>
                <a:lnTo>
                  <a:pt x="1767840" y="32258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a:off x="5112568" y="5517232"/>
            <a:ext cx="31318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076056" y="3284984"/>
            <a:ext cx="72008" cy="2232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624736" y="3645024"/>
            <a:ext cx="50405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48672" y="4797152"/>
            <a:ext cx="50405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44616" y="3645024"/>
            <a:ext cx="50405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72608" y="5661248"/>
            <a:ext cx="1728192" cy="369332"/>
          </a:xfrm>
          <a:prstGeom prst="rect">
            <a:avLst/>
          </a:prstGeom>
          <a:noFill/>
        </p:spPr>
        <p:txBody>
          <a:bodyPr wrap="square" rtlCol="0">
            <a:spAutoFit/>
          </a:bodyPr>
          <a:lstStyle/>
          <a:p>
            <a:r>
              <a:rPr lang="en-US" dirty="0" smtClean="0"/>
              <a:t>Time</a:t>
            </a:r>
            <a:endParaRPr lang="en-US" dirty="0"/>
          </a:p>
        </p:txBody>
      </p:sp>
      <p:sp>
        <p:nvSpPr>
          <p:cNvPr id="24" name="TextBox 23"/>
          <p:cNvSpPr txBox="1"/>
          <p:nvPr/>
        </p:nvSpPr>
        <p:spPr>
          <a:xfrm>
            <a:off x="3672408" y="4077072"/>
            <a:ext cx="1728192" cy="646331"/>
          </a:xfrm>
          <a:prstGeom prst="rect">
            <a:avLst/>
          </a:prstGeom>
          <a:noFill/>
        </p:spPr>
        <p:txBody>
          <a:bodyPr wrap="square" rtlCol="0">
            <a:spAutoFit/>
          </a:bodyPr>
          <a:lstStyle/>
          <a:p>
            <a:r>
              <a:rPr lang="en-US" dirty="0" smtClean="0"/>
              <a:t>Transmission</a:t>
            </a:r>
          </a:p>
          <a:p>
            <a:r>
              <a:rPr lang="en-US" dirty="0" smtClean="0"/>
              <a:t>intensity </a:t>
            </a:r>
            <a:endParaRPr lang="en-US" dirty="0"/>
          </a:p>
        </p:txBody>
      </p:sp>
      <p:sp>
        <p:nvSpPr>
          <p:cNvPr id="25" name="TextBox 24"/>
          <p:cNvSpPr txBox="1"/>
          <p:nvPr/>
        </p:nvSpPr>
        <p:spPr>
          <a:xfrm>
            <a:off x="5220072" y="2420888"/>
            <a:ext cx="2664296" cy="1200329"/>
          </a:xfrm>
          <a:prstGeom prst="rect">
            <a:avLst/>
          </a:prstGeom>
          <a:noFill/>
        </p:spPr>
        <p:txBody>
          <a:bodyPr wrap="square" rtlCol="0">
            <a:spAutoFit/>
          </a:bodyPr>
          <a:lstStyle/>
          <a:p>
            <a:pPr>
              <a:buFont typeface="Arial" pitchFamily="34" charset="0"/>
              <a:buChar char="•"/>
            </a:pPr>
            <a:r>
              <a:rPr lang="en-US" dirty="0" smtClean="0"/>
              <a:t> Differences in diversity? </a:t>
            </a:r>
          </a:p>
          <a:p>
            <a:endParaRPr lang="en-US" dirty="0" smtClean="0"/>
          </a:p>
          <a:p>
            <a:pPr>
              <a:buFont typeface="Arial" pitchFamily="34" charset="0"/>
              <a:buChar char="•"/>
            </a:pPr>
            <a:r>
              <a:rPr lang="en-US" dirty="0" smtClean="0"/>
              <a:t> Detectable evolutionary trends?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26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grpId="1" nodeType="clickEffect">
                                  <p:stCondLst>
                                    <p:cond delay="0"/>
                                  </p:stCondLst>
                                  <p:childTnLst>
                                    <p:animMotion origin="layout" path="M 0 0  L -0.25 0  E" pathEditMode="relative" ptsTypes="">
                                      <p:cBhvr>
                                        <p:cTn id="40" dur="2000" fill="hold"/>
                                        <p:tgtEl>
                                          <p:spTgt spid="11"/>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animBg="1"/>
      <p:bldP spid="10" grpId="1" animBg="1"/>
      <p:bldP spid="11" grpId="0"/>
      <p:bldP spid="11" grpId="1"/>
      <p:bldP spid="15" grpId="0" animBg="1"/>
      <p:bldP spid="20" grpId="0" animBg="1"/>
      <p:bldP spid="21" grpId="0" animBg="1"/>
      <p:bldP spid="22" grpId="0" animBg="1"/>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abcteach.com/Maps/images/africa48.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1" y="2780908"/>
            <a:ext cx="1638020" cy="184971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www.worldatlas.com/webimage/countrys/africa/outline/gwout.gif"/>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rightnessContrast bright="40000"/>
                    </a14:imgEffect>
                  </a14:imgLayer>
                </a14:imgProps>
              </a:ext>
              <a:ext uri="{28A0092B-C50C-407E-A947-70E740481C1C}">
                <a14:useLocalDpi xmlns:a14="http://schemas.microsoft.com/office/drawing/2010/main" xmlns="" val="0"/>
              </a:ext>
            </a:extLst>
          </a:blip>
          <a:srcRect/>
          <a:stretch>
            <a:fillRect/>
          </a:stretch>
        </p:blipFill>
        <p:spPr bwMode="auto">
          <a:xfrm>
            <a:off x="111442" y="3631652"/>
            <a:ext cx="3668470" cy="300874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ktangel 5"/>
          <p:cNvSpPr/>
          <p:nvPr/>
        </p:nvSpPr>
        <p:spPr>
          <a:xfrm>
            <a:off x="3452447" y="3332380"/>
            <a:ext cx="194279" cy="1557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9"/>
          <p:cNvSpPr/>
          <p:nvPr/>
        </p:nvSpPr>
        <p:spPr>
          <a:xfrm>
            <a:off x="4628227" y="3717937"/>
            <a:ext cx="252028" cy="3253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2"/>
          <p:cNvSpPr/>
          <p:nvPr/>
        </p:nvSpPr>
        <p:spPr>
          <a:xfrm>
            <a:off x="5580112" y="3645023"/>
            <a:ext cx="3240360" cy="311315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14"/>
          <p:cNvSpPr/>
          <p:nvPr/>
        </p:nvSpPr>
        <p:spPr>
          <a:xfrm>
            <a:off x="74928" y="3647507"/>
            <a:ext cx="3668470" cy="30963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5"/>
          <p:cNvSpPr/>
          <p:nvPr/>
        </p:nvSpPr>
        <p:spPr>
          <a:xfrm>
            <a:off x="1547136" y="4714918"/>
            <a:ext cx="230216" cy="204831"/>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12" name="Tekstboks 16"/>
          <p:cNvSpPr txBox="1"/>
          <p:nvPr/>
        </p:nvSpPr>
        <p:spPr>
          <a:xfrm>
            <a:off x="1383871" y="4367375"/>
            <a:ext cx="1080119" cy="369332"/>
          </a:xfrm>
          <a:prstGeom prst="rect">
            <a:avLst/>
          </a:prstGeom>
          <a:noFill/>
        </p:spPr>
        <p:txBody>
          <a:bodyPr wrap="square" rtlCol="0">
            <a:spAutoFit/>
          </a:bodyPr>
          <a:lstStyle/>
          <a:p>
            <a:r>
              <a:rPr lang="da-DK" dirty="0" err="1" smtClean="0">
                <a:solidFill>
                  <a:schemeClr val="accent2">
                    <a:lumMod val="75000"/>
                  </a:schemeClr>
                </a:solidFill>
              </a:rPr>
              <a:t>Bandim</a:t>
            </a:r>
            <a:endParaRPr lang="da-DK" dirty="0">
              <a:solidFill>
                <a:schemeClr val="accent2">
                  <a:lumMod val="75000"/>
                </a:schemeClr>
              </a:solidFill>
            </a:endParaRPr>
          </a:p>
        </p:txBody>
      </p:sp>
      <p:sp>
        <p:nvSpPr>
          <p:cNvPr id="13" name="Ellipse 21"/>
          <p:cNvSpPr/>
          <p:nvPr/>
        </p:nvSpPr>
        <p:spPr>
          <a:xfrm>
            <a:off x="3171272" y="4200761"/>
            <a:ext cx="129519" cy="13472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14" name="Ellipse 22"/>
          <p:cNvSpPr/>
          <p:nvPr/>
        </p:nvSpPr>
        <p:spPr>
          <a:xfrm>
            <a:off x="723000" y="4171753"/>
            <a:ext cx="129519" cy="13472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15" name="Tekstboks 28"/>
          <p:cNvSpPr txBox="1"/>
          <p:nvPr/>
        </p:nvSpPr>
        <p:spPr>
          <a:xfrm>
            <a:off x="867017" y="4082822"/>
            <a:ext cx="874253" cy="307777"/>
          </a:xfrm>
          <a:prstGeom prst="rect">
            <a:avLst/>
          </a:prstGeom>
          <a:noFill/>
        </p:spPr>
        <p:txBody>
          <a:bodyPr wrap="square" rtlCol="0">
            <a:spAutoFit/>
          </a:bodyPr>
          <a:lstStyle/>
          <a:p>
            <a:r>
              <a:rPr lang="da-DK" sz="1400" dirty="0" err="1" smtClean="0">
                <a:solidFill>
                  <a:schemeClr val="accent2">
                    <a:lumMod val="75000"/>
                  </a:schemeClr>
                </a:solidFill>
              </a:rPr>
              <a:t>Cacheu</a:t>
            </a:r>
            <a:endParaRPr lang="da-DK" sz="1400" dirty="0">
              <a:solidFill>
                <a:schemeClr val="accent2">
                  <a:lumMod val="75000"/>
                </a:schemeClr>
              </a:solidFill>
            </a:endParaRPr>
          </a:p>
        </p:txBody>
      </p:sp>
      <p:sp>
        <p:nvSpPr>
          <p:cNvPr id="16" name="Tekstboks 29"/>
          <p:cNvSpPr txBox="1"/>
          <p:nvPr/>
        </p:nvSpPr>
        <p:spPr>
          <a:xfrm>
            <a:off x="2523200" y="4082821"/>
            <a:ext cx="582836" cy="307777"/>
          </a:xfrm>
          <a:prstGeom prst="rect">
            <a:avLst/>
          </a:prstGeom>
          <a:noFill/>
        </p:spPr>
        <p:txBody>
          <a:bodyPr wrap="square" rtlCol="0">
            <a:spAutoFit/>
          </a:bodyPr>
          <a:lstStyle/>
          <a:p>
            <a:r>
              <a:rPr lang="da-DK" sz="1400" dirty="0" err="1" smtClean="0">
                <a:solidFill>
                  <a:schemeClr val="accent2">
                    <a:lumMod val="75000"/>
                  </a:schemeClr>
                </a:solidFill>
              </a:rPr>
              <a:t>Gabu</a:t>
            </a:r>
            <a:endParaRPr lang="da-DK" sz="1400" dirty="0">
              <a:solidFill>
                <a:schemeClr val="accent2">
                  <a:lumMod val="75000"/>
                </a:schemeClr>
              </a:solidFill>
            </a:endParaRPr>
          </a:p>
        </p:txBody>
      </p:sp>
      <p:cxnSp>
        <p:nvCxnSpPr>
          <p:cNvPr id="17" name="Lige forbindelse 26"/>
          <p:cNvCxnSpPr>
            <a:stCxn id="7" idx="1"/>
          </p:cNvCxnSpPr>
          <p:nvPr/>
        </p:nvCxnSpPr>
        <p:spPr>
          <a:xfrm flipH="1">
            <a:off x="3347867" y="3410240"/>
            <a:ext cx="104580" cy="2372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Lige forbindelse 34"/>
          <p:cNvCxnSpPr>
            <a:stCxn id="8" idx="3"/>
          </p:cNvCxnSpPr>
          <p:nvPr/>
        </p:nvCxnSpPr>
        <p:spPr>
          <a:xfrm>
            <a:off x="4880255" y="3880595"/>
            <a:ext cx="699857" cy="524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8" descr="http://www.worldatlas.com/webimage/countrys/africa/outline/tzout.gif"/>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5598245" y="3704644"/>
            <a:ext cx="3006203" cy="3000902"/>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Ellipse 39"/>
          <p:cNvSpPr/>
          <p:nvPr/>
        </p:nvSpPr>
        <p:spPr>
          <a:xfrm>
            <a:off x="6588224" y="3888139"/>
            <a:ext cx="250419" cy="22651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1" name="Tekstboks 40"/>
          <p:cNvSpPr txBox="1"/>
          <p:nvPr/>
        </p:nvSpPr>
        <p:spPr>
          <a:xfrm>
            <a:off x="6214131" y="3563724"/>
            <a:ext cx="1094173" cy="369332"/>
          </a:xfrm>
          <a:prstGeom prst="rect">
            <a:avLst/>
          </a:prstGeom>
          <a:noFill/>
        </p:spPr>
        <p:txBody>
          <a:bodyPr wrap="square" rtlCol="0">
            <a:spAutoFit/>
          </a:bodyPr>
          <a:lstStyle/>
          <a:p>
            <a:r>
              <a:rPr lang="da-DK" dirty="0" err="1" smtClean="0">
                <a:solidFill>
                  <a:schemeClr val="accent1">
                    <a:lumMod val="75000"/>
                  </a:schemeClr>
                </a:solidFill>
              </a:rPr>
              <a:t>Mwanza</a:t>
            </a:r>
            <a:endParaRPr lang="da-DK" dirty="0">
              <a:solidFill>
                <a:schemeClr val="accent1">
                  <a:lumMod val="75000"/>
                </a:schemeClr>
              </a:solidFill>
            </a:endParaRPr>
          </a:p>
        </p:txBody>
      </p:sp>
      <p:sp>
        <p:nvSpPr>
          <p:cNvPr id="22" name="Ellipse 41"/>
          <p:cNvSpPr/>
          <p:nvPr/>
        </p:nvSpPr>
        <p:spPr>
          <a:xfrm>
            <a:off x="6884970" y="3841423"/>
            <a:ext cx="140885" cy="148986"/>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3" name="Ellipse 42"/>
          <p:cNvSpPr/>
          <p:nvPr/>
        </p:nvSpPr>
        <p:spPr>
          <a:xfrm>
            <a:off x="6372200" y="3891171"/>
            <a:ext cx="140885" cy="148986"/>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4" name="Ellipse 43"/>
          <p:cNvSpPr/>
          <p:nvPr/>
        </p:nvSpPr>
        <p:spPr>
          <a:xfrm>
            <a:off x="6805240" y="4150331"/>
            <a:ext cx="140885" cy="148986"/>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5" name="Ellipse 44"/>
          <p:cNvSpPr/>
          <p:nvPr/>
        </p:nvSpPr>
        <p:spPr>
          <a:xfrm>
            <a:off x="8316416" y="4484175"/>
            <a:ext cx="250419" cy="22651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6" name="Ellipse 45"/>
          <p:cNvSpPr/>
          <p:nvPr/>
        </p:nvSpPr>
        <p:spPr>
          <a:xfrm>
            <a:off x="8085484" y="4713942"/>
            <a:ext cx="140885" cy="14898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7" name="Ellipse 46"/>
          <p:cNvSpPr/>
          <p:nvPr/>
        </p:nvSpPr>
        <p:spPr>
          <a:xfrm>
            <a:off x="7876239" y="4639575"/>
            <a:ext cx="140885" cy="14898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8" name="Ellipse 47"/>
          <p:cNvSpPr/>
          <p:nvPr/>
        </p:nvSpPr>
        <p:spPr>
          <a:xfrm>
            <a:off x="8039384" y="4480656"/>
            <a:ext cx="140885" cy="14898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29" name="Ellipse 48"/>
          <p:cNvSpPr/>
          <p:nvPr/>
        </p:nvSpPr>
        <p:spPr>
          <a:xfrm>
            <a:off x="7581180" y="4653816"/>
            <a:ext cx="140885" cy="14898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lumMod val="40000"/>
                  <a:lumOff val="60000"/>
                </a:schemeClr>
              </a:solidFill>
            </a:endParaRPr>
          </a:p>
        </p:txBody>
      </p:sp>
      <p:sp>
        <p:nvSpPr>
          <p:cNvPr id="30" name="Tekstboks 49"/>
          <p:cNvSpPr txBox="1"/>
          <p:nvPr/>
        </p:nvSpPr>
        <p:spPr>
          <a:xfrm>
            <a:off x="8050993" y="4063177"/>
            <a:ext cx="950975" cy="369332"/>
          </a:xfrm>
          <a:prstGeom prst="rect">
            <a:avLst/>
          </a:prstGeom>
          <a:noFill/>
        </p:spPr>
        <p:txBody>
          <a:bodyPr wrap="square" rtlCol="0">
            <a:spAutoFit/>
          </a:bodyPr>
          <a:lstStyle/>
          <a:p>
            <a:r>
              <a:rPr lang="da-DK" dirty="0" smtClean="0">
                <a:solidFill>
                  <a:schemeClr val="accent4">
                    <a:lumMod val="75000"/>
                  </a:schemeClr>
                </a:solidFill>
              </a:rPr>
              <a:t>Tanga</a:t>
            </a:r>
            <a:endParaRPr lang="da-DK" dirty="0">
              <a:solidFill>
                <a:schemeClr val="accent4">
                  <a:lumMod val="75000"/>
                </a:schemeClr>
              </a:solidFill>
            </a:endParaRPr>
          </a:p>
        </p:txBody>
      </p:sp>
      <p:cxnSp>
        <p:nvCxnSpPr>
          <p:cNvPr id="31" name="Lige forbindelse 38"/>
          <p:cNvCxnSpPr>
            <a:endCxn id="28" idx="6"/>
          </p:cNvCxnSpPr>
          <p:nvPr/>
        </p:nvCxnSpPr>
        <p:spPr>
          <a:xfrm flipH="1" flipV="1">
            <a:off x="8180269" y="4555149"/>
            <a:ext cx="136147" cy="9190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Lige forbindelse 51"/>
          <p:cNvCxnSpPr/>
          <p:nvPr/>
        </p:nvCxnSpPr>
        <p:spPr>
          <a:xfrm flipH="1">
            <a:off x="8030857" y="4647051"/>
            <a:ext cx="285561" cy="6012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Lige forbindelse 53"/>
          <p:cNvCxnSpPr/>
          <p:nvPr/>
        </p:nvCxnSpPr>
        <p:spPr>
          <a:xfrm flipH="1">
            <a:off x="7725197" y="4647051"/>
            <a:ext cx="591221" cy="6012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Lige forbindelse 55"/>
          <p:cNvCxnSpPr/>
          <p:nvPr/>
        </p:nvCxnSpPr>
        <p:spPr>
          <a:xfrm flipH="1">
            <a:off x="8229502" y="4647052"/>
            <a:ext cx="86914" cy="110683"/>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Lige forbindelse 61"/>
          <p:cNvCxnSpPr>
            <a:stCxn id="24" idx="1"/>
            <a:endCxn id="20" idx="1"/>
          </p:cNvCxnSpPr>
          <p:nvPr/>
        </p:nvCxnSpPr>
        <p:spPr>
          <a:xfrm flipH="1" flipV="1">
            <a:off x="6624897" y="3921311"/>
            <a:ext cx="200975" cy="2508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Lige forbindelse 1023"/>
          <p:cNvCxnSpPr>
            <a:stCxn id="20" idx="3"/>
            <a:endCxn id="40" idx="1"/>
          </p:cNvCxnSpPr>
          <p:nvPr/>
        </p:nvCxnSpPr>
        <p:spPr>
          <a:xfrm flipV="1">
            <a:off x="6624897" y="3925900"/>
            <a:ext cx="330277" cy="1555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Lige forbindelse 1030"/>
          <p:cNvCxnSpPr>
            <a:stCxn id="20" idx="6"/>
            <a:endCxn id="23" idx="2"/>
          </p:cNvCxnSpPr>
          <p:nvPr/>
        </p:nvCxnSpPr>
        <p:spPr>
          <a:xfrm flipH="1" flipV="1">
            <a:off x="6372200" y="3965664"/>
            <a:ext cx="466443" cy="357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Lige forbindelse 1033"/>
          <p:cNvCxnSpPr>
            <a:stCxn id="11" idx="6"/>
          </p:cNvCxnSpPr>
          <p:nvPr/>
        </p:nvCxnSpPr>
        <p:spPr>
          <a:xfrm flipV="1">
            <a:off x="1777352" y="4228604"/>
            <a:ext cx="1537936" cy="58873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Lige forbindelse 1035"/>
          <p:cNvCxnSpPr>
            <a:stCxn id="11" idx="2"/>
            <a:endCxn id="14" idx="5"/>
          </p:cNvCxnSpPr>
          <p:nvPr/>
        </p:nvCxnSpPr>
        <p:spPr>
          <a:xfrm flipH="1" flipV="1">
            <a:off x="833551" y="4286749"/>
            <a:ext cx="713585" cy="53058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Tekstboks 76"/>
          <p:cNvSpPr txBox="1"/>
          <p:nvPr/>
        </p:nvSpPr>
        <p:spPr>
          <a:xfrm>
            <a:off x="6955174" y="3772011"/>
            <a:ext cx="633983" cy="307777"/>
          </a:xfrm>
          <a:prstGeom prst="rect">
            <a:avLst/>
          </a:prstGeom>
          <a:noFill/>
        </p:spPr>
        <p:txBody>
          <a:bodyPr wrap="square" rtlCol="0">
            <a:spAutoFit/>
          </a:bodyPr>
          <a:lstStyle/>
          <a:p>
            <a:r>
              <a:rPr lang="da-DK" sz="1400" dirty="0" err="1" smtClean="0">
                <a:solidFill>
                  <a:schemeClr val="accent1"/>
                </a:solidFill>
              </a:rPr>
              <a:t>Magu</a:t>
            </a:r>
            <a:endParaRPr lang="da-DK" sz="1400" dirty="0">
              <a:solidFill>
                <a:schemeClr val="accent1"/>
              </a:solidFill>
            </a:endParaRPr>
          </a:p>
        </p:txBody>
      </p:sp>
      <p:sp>
        <p:nvSpPr>
          <p:cNvPr id="41" name="Tekstboks 77"/>
          <p:cNvSpPr txBox="1"/>
          <p:nvPr/>
        </p:nvSpPr>
        <p:spPr>
          <a:xfrm>
            <a:off x="6949256" y="4111697"/>
            <a:ext cx="1169507" cy="307777"/>
          </a:xfrm>
          <a:prstGeom prst="rect">
            <a:avLst/>
          </a:prstGeom>
          <a:noFill/>
        </p:spPr>
        <p:txBody>
          <a:bodyPr wrap="square" rtlCol="0">
            <a:spAutoFit/>
          </a:bodyPr>
          <a:lstStyle/>
          <a:p>
            <a:r>
              <a:rPr lang="da-DK" sz="1400" dirty="0" err="1" smtClean="0">
                <a:solidFill>
                  <a:schemeClr val="accent1"/>
                </a:solidFill>
              </a:rPr>
              <a:t>Sengerema</a:t>
            </a:r>
            <a:endParaRPr lang="da-DK" sz="1400" dirty="0">
              <a:solidFill>
                <a:schemeClr val="accent1"/>
              </a:solidFill>
            </a:endParaRPr>
          </a:p>
        </p:txBody>
      </p:sp>
      <p:sp>
        <p:nvSpPr>
          <p:cNvPr id="42" name="Tekstboks 78"/>
          <p:cNvSpPr txBox="1"/>
          <p:nvPr/>
        </p:nvSpPr>
        <p:spPr>
          <a:xfrm>
            <a:off x="5724128" y="4060506"/>
            <a:ext cx="1063190" cy="307777"/>
          </a:xfrm>
          <a:prstGeom prst="rect">
            <a:avLst/>
          </a:prstGeom>
          <a:noFill/>
        </p:spPr>
        <p:txBody>
          <a:bodyPr wrap="square" rtlCol="0">
            <a:spAutoFit/>
          </a:bodyPr>
          <a:lstStyle/>
          <a:p>
            <a:r>
              <a:rPr lang="da-DK" sz="1400" dirty="0" err="1" smtClean="0">
                <a:solidFill>
                  <a:schemeClr val="accent1"/>
                </a:solidFill>
              </a:rPr>
              <a:t>Misungwi</a:t>
            </a:r>
            <a:endParaRPr lang="da-DK" sz="1400" dirty="0">
              <a:solidFill>
                <a:schemeClr val="accent1"/>
              </a:solidFill>
            </a:endParaRPr>
          </a:p>
        </p:txBody>
      </p:sp>
      <p:sp>
        <p:nvSpPr>
          <p:cNvPr id="43" name="Tekstboks 79"/>
          <p:cNvSpPr txBox="1"/>
          <p:nvPr/>
        </p:nvSpPr>
        <p:spPr>
          <a:xfrm>
            <a:off x="6773840" y="4798419"/>
            <a:ext cx="1169507" cy="307777"/>
          </a:xfrm>
          <a:prstGeom prst="rect">
            <a:avLst/>
          </a:prstGeom>
          <a:noFill/>
        </p:spPr>
        <p:txBody>
          <a:bodyPr wrap="square" rtlCol="0">
            <a:spAutoFit/>
          </a:bodyPr>
          <a:lstStyle/>
          <a:p>
            <a:r>
              <a:rPr lang="da-DK" sz="1400" dirty="0" smtClean="0">
                <a:solidFill>
                  <a:schemeClr val="accent4">
                    <a:lumMod val="75000"/>
                  </a:schemeClr>
                </a:solidFill>
              </a:rPr>
              <a:t>Korogwe</a:t>
            </a:r>
            <a:endParaRPr lang="da-DK" sz="1400" dirty="0">
              <a:solidFill>
                <a:schemeClr val="accent4">
                  <a:lumMod val="75000"/>
                </a:schemeClr>
              </a:solidFill>
            </a:endParaRPr>
          </a:p>
        </p:txBody>
      </p:sp>
      <p:sp>
        <p:nvSpPr>
          <p:cNvPr id="44" name="Tekstboks 80"/>
          <p:cNvSpPr txBox="1"/>
          <p:nvPr/>
        </p:nvSpPr>
        <p:spPr>
          <a:xfrm>
            <a:off x="7186239" y="4368283"/>
            <a:ext cx="815886" cy="307777"/>
          </a:xfrm>
          <a:prstGeom prst="rect">
            <a:avLst/>
          </a:prstGeom>
          <a:noFill/>
        </p:spPr>
        <p:txBody>
          <a:bodyPr wrap="square" rtlCol="0">
            <a:spAutoFit/>
          </a:bodyPr>
          <a:lstStyle/>
          <a:p>
            <a:r>
              <a:rPr lang="da-DK" sz="1400" dirty="0" err="1" smtClean="0">
                <a:solidFill>
                  <a:schemeClr val="accent4">
                    <a:lumMod val="75000"/>
                  </a:schemeClr>
                </a:solidFill>
              </a:rPr>
              <a:t>Magoda</a:t>
            </a:r>
            <a:endParaRPr lang="da-DK" sz="1400" dirty="0">
              <a:solidFill>
                <a:schemeClr val="accent4">
                  <a:lumMod val="75000"/>
                </a:schemeClr>
              </a:solidFill>
            </a:endParaRPr>
          </a:p>
        </p:txBody>
      </p:sp>
      <p:sp>
        <p:nvSpPr>
          <p:cNvPr id="45" name="Tekstboks 81"/>
          <p:cNvSpPr txBox="1"/>
          <p:nvPr/>
        </p:nvSpPr>
        <p:spPr>
          <a:xfrm>
            <a:off x="7661932" y="4798418"/>
            <a:ext cx="1169507" cy="307777"/>
          </a:xfrm>
          <a:prstGeom prst="rect">
            <a:avLst/>
          </a:prstGeom>
          <a:noFill/>
        </p:spPr>
        <p:txBody>
          <a:bodyPr wrap="square" rtlCol="0">
            <a:spAutoFit/>
          </a:bodyPr>
          <a:lstStyle/>
          <a:p>
            <a:r>
              <a:rPr lang="da-DK" sz="1400" dirty="0" err="1" smtClean="0">
                <a:solidFill>
                  <a:schemeClr val="accent4">
                    <a:lumMod val="75000"/>
                  </a:schemeClr>
                </a:solidFill>
              </a:rPr>
              <a:t>Teule</a:t>
            </a:r>
            <a:endParaRPr lang="da-DK" sz="1400" dirty="0">
              <a:solidFill>
                <a:schemeClr val="accent4">
                  <a:lumMod val="75000"/>
                </a:schemeClr>
              </a:solidFill>
            </a:endParaRPr>
          </a:p>
        </p:txBody>
      </p:sp>
      <p:sp>
        <p:nvSpPr>
          <p:cNvPr id="46" name="Tekstboks 82"/>
          <p:cNvSpPr txBox="1"/>
          <p:nvPr/>
        </p:nvSpPr>
        <p:spPr>
          <a:xfrm>
            <a:off x="8172400" y="4771101"/>
            <a:ext cx="1169507" cy="307777"/>
          </a:xfrm>
          <a:prstGeom prst="rect">
            <a:avLst/>
          </a:prstGeom>
          <a:noFill/>
        </p:spPr>
        <p:txBody>
          <a:bodyPr wrap="square" rtlCol="0">
            <a:spAutoFit/>
          </a:bodyPr>
          <a:lstStyle/>
          <a:p>
            <a:r>
              <a:rPr lang="da-DK" sz="1400" dirty="0" err="1" smtClean="0">
                <a:solidFill>
                  <a:schemeClr val="accent4">
                    <a:lumMod val="75000"/>
                  </a:schemeClr>
                </a:solidFill>
              </a:rPr>
              <a:t>Mukuzi</a:t>
            </a:r>
            <a:endParaRPr lang="da-DK" sz="1400" dirty="0">
              <a:solidFill>
                <a:schemeClr val="accent4">
                  <a:lumMod val="75000"/>
                </a:schemeClr>
              </a:solidFill>
            </a:endParaRPr>
          </a:p>
        </p:txBody>
      </p:sp>
      <p:sp>
        <p:nvSpPr>
          <p:cNvPr id="49" name="Tekstboks 1039"/>
          <p:cNvSpPr txBox="1"/>
          <p:nvPr/>
        </p:nvSpPr>
        <p:spPr>
          <a:xfrm>
            <a:off x="0" y="3212976"/>
            <a:ext cx="2201824" cy="461665"/>
          </a:xfrm>
          <a:prstGeom prst="rect">
            <a:avLst/>
          </a:prstGeom>
          <a:noFill/>
        </p:spPr>
        <p:txBody>
          <a:bodyPr wrap="square" rtlCol="0">
            <a:spAutoFit/>
          </a:bodyPr>
          <a:lstStyle/>
          <a:p>
            <a:r>
              <a:rPr lang="da-DK" sz="2400" dirty="0" smtClean="0"/>
              <a:t>Guinea-Bissau</a:t>
            </a:r>
            <a:endParaRPr lang="da-DK" sz="2400" dirty="0"/>
          </a:p>
        </p:txBody>
      </p:sp>
      <p:sp>
        <p:nvSpPr>
          <p:cNvPr id="50" name="Tekstboks 87"/>
          <p:cNvSpPr txBox="1"/>
          <p:nvPr/>
        </p:nvSpPr>
        <p:spPr>
          <a:xfrm>
            <a:off x="5521064" y="3183359"/>
            <a:ext cx="2448272" cy="461665"/>
          </a:xfrm>
          <a:prstGeom prst="rect">
            <a:avLst/>
          </a:prstGeom>
          <a:noFill/>
        </p:spPr>
        <p:txBody>
          <a:bodyPr wrap="square" rtlCol="0">
            <a:spAutoFit/>
          </a:bodyPr>
          <a:lstStyle/>
          <a:p>
            <a:r>
              <a:rPr lang="da-DK" sz="2400" dirty="0" smtClean="0"/>
              <a:t>Tanzania</a:t>
            </a:r>
            <a:endParaRPr lang="da-DK" sz="2400" dirty="0"/>
          </a:p>
        </p:txBody>
      </p:sp>
      <p:sp>
        <p:nvSpPr>
          <p:cNvPr id="53" name="Title 1"/>
          <p:cNvSpPr>
            <a:spLocks noGrp="1"/>
          </p:cNvSpPr>
          <p:nvPr>
            <p:ph type="title"/>
          </p:nvPr>
        </p:nvSpPr>
        <p:spPr>
          <a:xfrm>
            <a:off x="457200" y="274638"/>
            <a:ext cx="8229600" cy="1143000"/>
          </a:xfrm>
        </p:spPr>
        <p:txBody>
          <a:bodyPr/>
          <a:lstStyle/>
          <a:p>
            <a:r>
              <a:rPr lang="en-US" dirty="0" smtClean="0"/>
              <a:t>Sampling sites </a:t>
            </a:r>
            <a:r>
              <a:rPr lang="en-US" sz="3200" dirty="0" smtClean="0"/>
              <a:t>(tentative)</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Sampling procedures </a:t>
            </a:r>
            <a:r>
              <a:rPr lang="en-US" sz="3200" dirty="0" smtClean="0"/>
              <a:t>(tentative)</a:t>
            </a:r>
            <a:endParaRPr lang="en-US" sz="3200" dirty="0"/>
          </a:p>
        </p:txBody>
      </p:sp>
      <p:sp>
        <p:nvSpPr>
          <p:cNvPr id="5" name="Rektangel 3"/>
          <p:cNvSpPr/>
          <p:nvPr/>
        </p:nvSpPr>
        <p:spPr>
          <a:xfrm>
            <a:off x="224960" y="2348880"/>
            <a:ext cx="1445901" cy="108389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4"/>
          <p:cNvSpPr/>
          <p:nvPr/>
        </p:nvSpPr>
        <p:spPr>
          <a:xfrm>
            <a:off x="222507" y="4005064"/>
            <a:ext cx="1442613" cy="1083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5"/>
          <p:cNvSpPr/>
          <p:nvPr/>
        </p:nvSpPr>
        <p:spPr>
          <a:xfrm>
            <a:off x="2022707" y="4005064"/>
            <a:ext cx="1442613" cy="1083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6"/>
          <p:cNvSpPr/>
          <p:nvPr/>
        </p:nvSpPr>
        <p:spPr>
          <a:xfrm>
            <a:off x="3822907" y="4005064"/>
            <a:ext cx="1442613" cy="10838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7"/>
          <p:cNvSpPr/>
          <p:nvPr/>
        </p:nvSpPr>
        <p:spPr>
          <a:xfrm>
            <a:off x="3858911" y="5657476"/>
            <a:ext cx="1442613" cy="10838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8"/>
          <p:cNvSpPr/>
          <p:nvPr/>
        </p:nvSpPr>
        <p:spPr>
          <a:xfrm>
            <a:off x="5695115" y="5657476"/>
            <a:ext cx="1442613" cy="10838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9"/>
          <p:cNvSpPr/>
          <p:nvPr/>
        </p:nvSpPr>
        <p:spPr>
          <a:xfrm>
            <a:off x="7495315" y="5657476"/>
            <a:ext cx="1442613" cy="10838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0"/>
          <p:cNvSpPr/>
          <p:nvPr/>
        </p:nvSpPr>
        <p:spPr>
          <a:xfrm>
            <a:off x="228084" y="4005064"/>
            <a:ext cx="1442613" cy="10838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1"/>
          <p:cNvSpPr/>
          <p:nvPr/>
        </p:nvSpPr>
        <p:spPr>
          <a:xfrm>
            <a:off x="2025495" y="4005064"/>
            <a:ext cx="1442613" cy="10838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4" name="Lige pilforbindelse 19"/>
          <p:cNvCxnSpPr/>
          <p:nvPr/>
        </p:nvCxnSpPr>
        <p:spPr>
          <a:xfrm>
            <a:off x="949390" y="3449991"/>
            <a:ext cx="0" cy="3612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20"/>
          <p:cNvCxnSpPr/>
          <p:nvPr/>
        </p:nvCxnSpPr>
        <p:spPr>
          <a:xfrm>
            <a:off x="4541273" y="5103313"/>
            <a:ext cx="0" cy="3612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22"/>
          <p:cNvCxnSpPr/>
          <p:nvPr/>
        </p:nvCxnSpPr>
        <p:spPr>
          <a:xfrm>
            <a:off x="1664598" y="4581128"/>
            <a:ext cx="3066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23"/>
          <p:cNvCxnSpPr/>
          <p:nvPr/>
        </p:nvCxnSpPr>
        <p:spPr>
          <a:xfrm>
            <a:off x="3464798" y="4581128"/>
            <a:ext cx="3066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24"/>
          <p:cNvCxnSpPr/>
          <p:nvPr/>
        </p:nvCxnSpPr>
        <p:spPr>
          <a:xfrm>
            <a:off x="5301524" y="6211271"/>
            <a:ext cx="306648" cy="25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25"/>
          <p:cNvCxnSpPr/>
          <p:nvPr/>
        </p:nvCxnSpPr>
        <p:spPr>
          <a:xfrm>
            <a:off x="7123044" y="6220753"/>
            <a:ext cx="3066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kstboks 26"/>
          <p:cNvSpPr txBox="1"/>
          <p:nvPr/>
        </p:nvSpPr>
        <p:spPr>
          <a:xfrm>
            <a:off x="228095" y="2514237"/>
            <a:ext cx="1436732" cy="646331"/>
          </a:xfrm>
          <a:prstGeom prst="rect">
            <a:avLst/>
          </a:prstGeom>
          <a:noFill/>
        </p:spPr>
        <p:txBody>
          <a:bodyPr wrap="square" rtlCol="0">
            <a:spAutoFit/>
          </a:bodyPr>
          <a:lstStyle/>
          <a:p>
            <a:pPr algn="ctr"/>
            <a:r>
              <a:rPr lang="da-DK" dirty="0" smtClean="0"/>
              <a:t>Febrile patient</a:t>
            </a:r>
            <a:endParaRPr lang="da-DK" dirty="0"/>
          </a:p>
        </p:txBody>
      </p:sp>
      <p:sp>
        <p:nvSpPr>
          <p:cNvPr id="21" name="Tekstboks 27"/>
          <p:cNvSpPr txBox="1"/>
          <p:nvPr/>
        </p:nvSpPr>
        <p:spPr>
          <a:xfrm>
            <a:off x="245222" y="4355812"/>
            <a:ext cx="1436732" cy="369332"/>
          </a:xfrm>
          <a:prstGeom prst="rect">
            <a:avLst/>
          </a:prstGeom>
          <a:noFill/>
        </p:spPr>
        <p:txBody>
          <a:bodyPr wrap="square" rtlCol="0">
            <a:spAutoFit/>
          </a:bodyPr>
          <a:lstStyle/>
          <a:p>
            <a:pPr algn="ctr"/>
            <a:r>
              <a:rPr lang="da-DK" dirty="0" err="1" smtClean="0"/>
              <a:t>Diagnosis</a:t>
            </a:r>
            <a:endParaRPr lang="da-DK" dirty="0"/>
          </a:p>
        </p:txBody>
      </p:sp>
      <p:sp>
        <p:nvSpPr>
          <p:cNvPr id="22" name="Tekstboks 28"/>
          <p:cNvSpPr txBox="1"/>
          <p:nvPr/>
        </p:nvSpPr>
        <p:spPr>
          <a:xfrm>
            <a:off x="2031376" y="4355812"/>
            <a:ext cx="1436732" cy="369332"/>
          </a:xfrm>
          <a:prstGeom prst="rect">
            <a:avLst/>
          </a:prstGeom>
          <a:noFill/>
        </p:spPr>
        <p:txBody>
          <a:bodyPr wrap="square" rtlCol="0">
            <a:spAutoFit/>
          </a:bodyPr>
          <a:lstStyle/>
          <a:p>
            <a:pPr algn="ctr"/>
            <a:r>
              <a:rPr lang="da-DK" dirty="0" smtClean="0"/>
              <a:t>RDT </a:t>
            </a:r>
            <a:r>
              <a:rPr lang="da-DK" dirty="0" err="1" smtClean="0"/>
              <a:t>dries</a:t>
            </a:r>
            <a:endParaRPr lang="da-DK" dirty="0"/>
          </a:p>
        </p:txBody>
      </p:sp>
      <p:sp>
        <p:nvSpPr>
          <p:cNvPr id="23" name="Tekstboks 29"/>
          <p:cNvSpPr txBox="1"/>
          <p:nvPr/>
        </p:nvSpPr>
        <p:spPr>
          <a:xfrm>
            <a:off x="3822907" y="4366845"/>
            <a:ext cx="1442613" cy="646331"/>
          </a:xfrm>
          <a:prstGeom prst="rect">
            <a:avLst/>
          </a:prstGeom>
          <a:noFill/>
        </p:spPr>
        <p:txBody>
          <a:bodyPr wrap="square" rtlCol="0">
            <a:spAutoFit/>
          </a:bodyPr>
          <a:lstStyle/>
          <a:p>
            <a:pPr lvl="0" algn="ctr"/>
            <a:r>
              <a:rPr lang="da-DK" dirty="0" err="1" smtClean="0"/>
              <a:t>Storage</a:t>
            </a:r>
            <a:endParaRPr lang="da-DK" dirty="0" smtClean="0">
              <a:solidFill>
                <a:schemeClr val="tx1"/>
              </a:solidFill>
            </a:endParaRPr>
          </a:p>
          <a:p>
            <a:pPr algn="ctr"/>
            <a:endParaRPr lang="da-DK" dirty="0"/>
          </a:p>
        </p:txBody>
      </p:sp>
      <p:sp>
        <p:nvSpPr>
          <p:cNvPr id="24" name="Tekstboks 30"/>
          <p:cNvSpPr txBox="1"/>
          <p:nvPr/>
        </p:nvSpPr>
        <p:spPr>
          <a:xfrm>
            <a:off x="3856788" y="6021288"/>
            <a:ext cx="1436732" cy="369332"/>
          </a:xfrm>
          <a:prstGeom prst="rect">
            <a:avLst/>
          </a:prstGeom>
          <a:noFill/>
        </p:spPr>
        <p:txBody>
          <a:bodyPr wrap="square" rtlCol="0">
            <a:spAutoFit/>
          </a:bodyPr>
          <a:lstStyle/>
          <a:p>
            <a:pPr algn="ctr"/>
            <a:r>
              <a:rPr lang="da-DK" dirty="0" smtClean="0"/>
              <a:t>Collection</a:t>
            </a:r>
            <a:endParaRPr lang="da-DK" dirty="0"/>
          </a:p>
        </p:txBody>
      </p:sp>
      <p:sp>
        <p:nvSpPr>
          <p:cNvPr id="25" name="Tekstboks 31"/>
          <p:cNvSpPr txBox="1"/>
          <p:nvPr/>
        </p:nvSpPr>
        <p:spPr>
          <a:xfrm>
            <a:off x="5686312" y="5783923"/>
            <a:ext cx="1436732" cy="923330"/>
          </a:xfrm>
          <a:prstGeom prst="rect">
            <a:avLst/>
          </a:prstGeom>
          <a:noFill/>
        </p:spPr>
        <p:txBody>
          <a:bodyPr wrap="square" rtlCol="0">
            <a:spAutoFit/>
          </a:bodyPr>
          <a:lstStyle/>
          <a:p>
            <a:pPr algn="ctr"/>
            <a:r>
              <a:rPr lang="da-DK" dirty="0" smtClean="0"/>
              <a:t>Strips </a:t>
            </a:r>
            <a:r>
              <a:rPr lang="da-DK" dirty="0" err="1" smtClean="0"/>
              <a:t>are</a:t>
            </a:r>
            <a:r>
              <a:rPr lang="da-DK" dirty="0" smtClean="0"/>
              <a:t> </a:t>
            </a:r>
            <a:r>
              <a:rPr lang="da-DK" dirty="0" err="1" smtClean="0"/>
              <a:t>packed</a:t>
            </a:r>
            <a:r>
              <a:rPr lang="da-DK" dirty="0" smtClean="0"/>
              <a:t> </a:t>
            </a:r>
            <a:r>
              <a:rPr lang="da-DK" dirty="0" err="1" smtClean="0"/>
              <a:t>individually</a:t>
            </a:r>
            <a:endParaRPr lang="da-DK" dirty="0"/>
          </a:p>
        </p:txBody>
      </p:sp>
      <p:sp>
        <p:nvSpPr>
          <p:cNvPr id="26" name="Tekstboks 32"/>
          <p:cNvSpPr txBox="1"/>
          <p:nvPr/>
        </p:nvSpPr>
        <p:spPr>
          <a:xfrm>
            <a:off x="7495326" y="6011996"/>
            <a:ext cx="1436732" cy="369332"/>
          </a:xfrm>
          <a:prstGeom prst="rect">
            <a:avLst/>
          </a:prstGeom>
          <a:noFill/>
        </p:spPr>
        <p:txBody>
          <a:bodyPr wrap="square" rtlCol="0">
            <a:spAutoFit/>
          </a:bodyPr>
          <a:lstStyle/>
          <a:p>
            <a:pPr algn="ctr"/>
            <a:r>
              <a:rPr lang="da-DK" dirty="0" smtClean="0"/>
              <a:t>Copenhagen</a:t>
            </a:r>
            <a:endParaRPr lang="da-DK" dirty="0"/>
          </a:p>
        </p:txBody>
      </p:sp>
      <p:sp>
        <p:nvSpPr>
          <p:cNvPr id="28" name="TextBox 27"/>
          <p:cNvSpPr txBox="1"/>
          <p:nvPr/>
        </p:nvSpPr>
        <p:spPr>
          <a:xfrm>
            <a:off x="3707904" y="1167135"/>
            <a:ext cx="2448272" cy="461665"/>
          </a:xfrm>
          <a:prstGeom prst="rect">
            <a:avLst/>
          </a:prstGeom>
          <a:noFill/>
        </p:spPr>
        <p:txBody>
          <a:bodyPr wrap="square" rtlCol="0">
            <a:spAutoFit/>
          </a:bodyPr>
          <a:lstStyle/>
          <a:p>
            <a:r>
              <a:rPr lang="en-US" sz="2400" dirty="0" smtClean="0"/>
              <a:t>RDTs</a:t>
            </a:r>
            <a:endParaRPr lang="en-US" sz="2400" dirty="0"/>
          </a:p>
        </p:txBody>
      </p:sp>
      <p:sp>
        <p:nvSpPr>
          <p:cNvPr id="27" name="TextBox 26"/>
          <p:cNvSpPr txBox="1"/>
          <p:nvPr/>
        </p:nvSpPr>
        <p:spPr>
          <a:xfrm>
            <a:off x="2267744" y="3140968"/>
            <a:ext cx="4896544" cy="1754326"/>
          </a:xfrm>
          <a:prstGeom prst="rect">
            <a:avLst/>
          </a:prstGeom>
          <a:noFill/>
        </p:spPr>
        <p:txBody>
          <a:bodyPr wrap="square" rtlCol="0">
            <a:spAutoFit/>
          </a:bodyPr>
          <a:lstStyle/>
          <a:p>
            <a:pPr>
              <a:lnSpc>
                <a:spcPct val="150000"/>
              </a:lnSpc>
              <a:buFont typeface="Arial" pitchFamily="34" charset="0"/>
              <a:buChar char="•"/>
            </a:pPr>
            <a:r>
              <a:rPr lang="en-US" dirty="0" smtClean="0"/>
              <a:t> All study sites </a:t>
            </a:r>
          </a:p>
          <a:p>
            <a:pPr>
              <a:lnSpc>
                <a:spcPct val="150000"/>
              </a:lnSpc>
              <a:buFont typeface="Arial" pitchFamily="34" charset="0"/>
              <a:buChar char="•"/>
            </a:pPr>
            <a:r>
              <a:rPr lang="en-US" dirty="0" smtClean="0"/>
              <a:t>All </a:t>
            </a:r>
            <a:r>
              <a:rPr lang="en-US" dirty="0" smtClean="0"/>
              <a:t>used RDTs </a:t>
            </a:r>
          </a:p>
          <a:p>
            <a:pPr>
              <a:lnSpc>
                <a:spcPct val="150000"/>
              </a:lnSpc>
              <a:buFont typeface="Arial" pitchFamily="34" charset="0"/>
              <a:buChar char="•"/>
            </a:pPr>
            <a:r>
              <a:rPr lang="en-US" dirty="0" smtClean="0"/>
              <a:t> Monthly basis </a:t>
            </a:r>
          </a:p>
          <a:p>
            <a:pPr>
              <a:lnSpc>
                <a:spcPct val="150000"/>
              </a:lnSpc>
              <a:buFont typeface="Arial" pitchFamily="34" charset="0"/>
              <a:buChar char="•"/>
            </a:pPr>
            <a:r>
              <a:rPr lang="en-US" dirty="0" smtClean="0"/>
              <a:t> 18 months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1"/>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6"/>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1213</Words>
  <Application>Microsoft Office PowerPoint</Application>
  <PresentationFormat>On-screen Show (4:3)</PresentationFormat>
  <Paragraphs>171</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Validating the Applicability of Malaria Rapid Diagnostic Tests and Next Generation Sequencing as Platform Elements in Molecular Surveillance of P. falciparum Malaria Epidemiology and Epidemic Risks </vt:lpstr>
      <vt:lpstr>WHO guidelines</vt:lpstr>
      <vt:lpstr>WHO Malaria Report 2012  </vt:lpstr>
      <vt:lpstr>WHO Malaria Report 2012  </vt:lpstr>
      <vt:lpstr>Molecular surveillance</vt:lpstr>
      <vt:lpstr>Malaria Rapid Diagnostic Tests (RDTs)</vt:lpstr>
      <vt:lpstr>Next generation sequencing (NGS) </vt:lpstr>
      <vt:lpstr>Sampling sites (tentative)</vt:lpstr>
      <vt:lpstr>Sampling procedures (tentative)</vt:lpstr>
      <vt:lpstr>Sampling procedures (tentative)</vt:lpstr>
      <vt:lpstr>Objective: Concept development</vt:lpstr>
      <vt:lpstr>Data sharing</vt:lpstr>
      <vt:lpstr>Acknowledgements</vt:lpstr>
      <vt:lpstr>Acknowledgements</vt:lpstr>
      <vt:lpstr>Thank you for listening </vt:lpstr>
    </vt:vector>
  </TitlesOfParts>
  <Company>Faculty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Validating the Applicability of Malaria Rapid Diagnostic Tests and Next Generation Sequencing as Platform Elements in Molecular Surveillance of P. falciparum Malaria Epidemiology and Epidemic Risks </dc:title>
  <dc:creator>Michael Alifrangis</dc:creator>
  <cp:lastModifiedBy>Michael Alifrangis</cp:lastModifiedBy>
  <cp:revision>86</cp:revision>
  <dcterms:created xsi:type="dcterms:W3CDTF">2013-11-21T15:20:01Z</dcterms:created>
  <dcterms:modified xsi:type="dcterms:W3CDTF">2013-11-27T20:26:28Z</dcterms:modified>
</cp:coreProperties>
</file>