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264" r:id="rId10"/>
    <p:sldId id="294" r:id="rId11"/>
    <p:sldId id="274" r:id="rId12"/>
    <p:sldId id="289" r:id="rId13"/>
    <p:sldId id="275" r:id="rId14"/>
    <p:sldId id="276" r:id="rId15"/>
    <p:sldId id="290" r:id="rId16"/>
    <p:sldId id="291" r:id="rId17"/>
    <p:sldId id="277" r:id="rId18"/>
    <p:sldId id="278" r:id="rId19"/>
    <p:sldId id="279" r:id="rId20"/>
    <p:sldId id="280" r:id="rId21"/>
    <p:sldId id="281" r:id="rId22"/>
    <p:sldId id="295" r:id="rId23"/>
    <p:sldId id="284" r:id="rId24"/>
    <p:sldId id="282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0941" autoAdjust="0"/>
  </p:normalViewPr>
  <p:slideViewPr>
    <p:cSldViewPr>
      <p:cViewPr>
        <p:scale>
          <a:sx n="80" d="100"/>
          <a:sy n="80" d="100"/>
        </p:scale>
        <p:origin x="-156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nd.root.ku.dk\groups\ISIM\CMP\CMP-VAR2CSA\Sisse\Nabs\Manus\krydsreaktivitet%20ELISA%203D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nd.root.ku.dk\groups\ISIM\CMP\CMP-VAR2CSA\Sisse\Nabs\Results\MBR%20specific%20Nbs%20to%20diff%20express-systems%200804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ID1-ID2a </c:v>
                </c:pt>
              </c:strCache>
            </c:strRef>
          </c:tx>
          <c:invertIfNegative val="0"/>
          <c:cat>
            <c:strRef>
              <c:f>Sheet1!$C$66:$G$66</c:f>
              <c:strCache>
                <c:ptCount val="5"/>
                <c:pt idx="0">
                  <c:v>Nb01</c:v>
                </c:pt>
                <c:pt idx="1">
                  <c:v>Nb07</c:v>
                </c:pt>
                <c:pt idx="2">
                  <c:v>Nb09</c:v>
                </c:pt>
                <c:pt idx="3">
                  <c:v>Nb10</c:v>
                </c:pt>
                <c:pt idx="4">
                  <c:v>Nb12</c:v>
                </c:pt>
              </c:strCache>
            </c:strRef>
          </c:cat>
          <c:val>
            <c:numRef>
              <c:f>Sheet1!$C$67:$G$67</c:f>
              <c:numCache>
                <c:formatCode>General</c:formatCode>
                <c:ptCount val="5"/>
                <c:pt idx="0">
                  <c:v>6.0950000000000004E-2</c:v>
                </c:pt>
                <c:pt idx="1">
                  <c:v>3.2850000000000011E-2</c:v>
                </c:pt>
                <c:pt idx="2">
                  <c:v>1.2811999999999963</c:v>
                </c:pt>
                <c:pt idx="3">
                  <c:v>0.14630000000000001</c:v>
                </c:pt>
                <c:pt idx="4">
                  <c:v>0.15020000000000033</c:v>
                </c:pt>
              </c:numCache>
            </c:numRef>
          </c:val>
        </c:ser>
        <c:ser>
          <c:idx val="1"/>
          <c:order val="1"/>
          <c:tx>
            <c:strRef>
              <c:f>Sheet1!$B$68</c:f>
              <c:strCache>
                <c:ptCount val="1"/>
                <c:pt idx="0">
                  <c:v>DBL1-ID2a </c:v>
                </c:pt>
              </c:strCache>
            </c:strRef>
          </c:tx>
          <c:invertIfNegative val="0"/>
          <c:cat>
            <c:strRef>
              <c:f>Sheet1!$C$66:$G$66</c:f>
              <c:strCache>
                <c:ptCount val="5"/>
                <c:pt idx="0">
                  <c:v>Nb01</c:v>
                </c:pt>
                <c:pt idx="1">
                  <c:v>Nb07</c:v>
                </c:pt>
                <c:pt idx="2">
                  <c:v>Nb09</c:v>
                </c:pt>
                <c:pt idx="3">
                  <c:v>Nb10</c:v>
                </c:pt>
                <c:pt idx="4">
                  <c:v>Nb12</c:v>
                </c:pt>
              </c:strCache>
            </c:strRef>
          </c:cat>
          <c:val>
            <c:numRef>
              <c:f>Sheet1!$C$68:$G$68</c:f>
              <c:numCache>
                <c:formatCode>General</c:formatCode>
                <c:ptCount val="5"/>
                <c:pt idx="0">
                  <c:v>5.8350000000000013E-2</c:v>
                </c:pt>
                <c:pt idx="1">
                  <c:v>4.4600000000000022E-2</c:v>
                </c:pt>
                <c:pt idx="2">
                  <c:v>3.0151999999999997</c:v>
                </c:pt>
                <c:pt idx="3">
                  <c:v>0.55260000000000065</c:v>
                </c:pt>
                <c:pt idx="4">
                  <c:v>0.69135000000000002</c:v>
                </c:pt>
              </c:numCache>
            </c:numRef>
          </c:val>
        </c:ser>
        <c:ser>
          <c:idx val="2"/>
          <c:order val="2"/>
          <c:tx>
            <c:strRef>
              <c:f>Sheet1!$B$69</c:f>
              <c:strCache>
                <c:ptCount val="1"/>
                <c:pt idx="0">
                  <c:v>neg ctr</c:v>
                </c:pt>
              </c:strCache>
            </c:strRef>
          </c:tx>
          <c:invertIfNegative val="0"/>
          <c:cat>
            <c:strRef>
              <c:f>Sheet1!$C$66:$G$66</c:f>
              <c:strCache>
                <c:ptCount val="5"/>
                <c:pt idx="0">
                  <c:v>Nb01</c:v>
                </c:pt>
                <c:pt idx="1">
                  <c:v>Nb07</c:v>
                </c:pt>
                <c:pt idx="2">
                  <c:v>Nb09</c:v>
                </c:pt>
                <c:pt idx="3">
                  <c:v>Nb10</c:v>
                </c:pt>
                <c:pt idx="4">
                  <c:v>Nb12</c:v>
                </c:pt>
              </c:strCache>
            </c:strRef>
          </c:cat>
          <c:val>
            <c:numRef>
              <c:f>Sheet1!$C$69:$G$69</c:f>
              <c:numCache>
                <c:formatCode>General</c:formatCode>
                <c:ptCount val="5"/>
                <c:pt idx="0">
                  <c:v>4.3400000000000022E-2</c:v>
                </c:pt>
                <c:pt idx="1">
                  <c:v>4.5100000000000022E-2</c:v>
                </c:pt>
                <c:pt idx="2">
                  <c:v>4.9300000000000205E-2</c:v>
                </c:pt>
                <c:pt idx="3">
                  <c:v>4.7400000000000032E-2</c:v>
                </c:pt>
                <c:pt idx="4">
                  <c:v>4.9150000000000013E-2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006080"/>
        <c:axId val="89007616"/>
        <c:axId val="55466176"/>
      </c:bar3DChart>
      <c:catAx>
        <c:axId val="8900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da-DK"/>
          </a:p>
        </c:txPr>
        <c:crossAx val="89007616"/>
        <c:crosses val="autoZero"/>
        <c:auto val="1"/>
        <c:lblAlgn val="ctr"/>
        <c:lblOffset val="100"/>
        <c:noMultiLvlLbl val="0"/>
      </c:catAx>
      <c:valAx>
        <c:axId val="89007616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da-DK"/>
          </a:p>
        </c:txPr>
        <c:crossAx val="89006080"/>
        <c:crosses val="autoZero"/>
        <c:crossBetween val="between"/>
        <c:majorUnit val="1"/>
      </c:valAx>
      <c:serAx>
        <c:axId val="5546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da-DK"/>
          </a:p>
        </c:txPr>
        <c:crossAx val="8900761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'expres system'!$C$5</c:f>
              <c:strCache>
                <c:ptCount val="1"/>
                <c:pt idx="0">
                  <c:v>ID1-ID2a S2</c:v>
                </c:pt>
              </c:strCache>
            </c:strRef>
          </c:tx>
          <c:invertIfNegative val="0"/>
          <c:cat>
            <c:strRef>
              <c:f>'expres system'!$D$4:$I$4</c:f>
              <c:strCache>
                <c:ptCount val="6"/>
                <c:pt idx="0">
                  <c:v>Nb01</c:v>
                </c:pt>
                <c:pt idx="1">
                  <c:v>Nb07</c:v>
                </c:pt>
                <c:pt idx="2">
                  <c:v>Nb09</c:v>
                </c:pt>
                <c:pt idx="3">
                  <c:v>Nb10</c:v>
                </c:pt>
                <c:pt idx="4">
                  <c:v>Nb12</c:v>
                </c:pt>
                <c:pt idx="5">
                  <c:v>Nb02</c:v>
                </c:pt>
              </c:strCache>
            </c:strRef>
          </c:cat>
          <c:val>
            <c:numRef>
              <c:f>'expres system'!$D$5:$I$5</c:f>
              <c:numCache>
                <c:formatCode>General</c:formatCode>
                <c:ptCount val="6"/>
                <c:pt idx="0">
                  <c:v>0.66070000000000284</c:v>
                </c:pt>
                <c:pt idx="1">
                  <c:v>1.5649249999999963</c:v>
                </c:pt>
                <c:pt idx="2">
                  <c:v>2.0480499999999977</c:v>
                </c:pt>
                <c:pt idx="3">
                  <c:v>1.0817999999999957</c:v>
                </c:pt>
                <c:pt idx="4">
                  <c:v>0.82300000000000062</c:v>
                </c:pt>
                <c:pt idx="5">
                  <c:v>4.1000000000000009E-2</c:v>
                </c:pt>
              </c:numCache>
            </c:numRef>
          </c:val>
        </c:ser>
        <c:ser>
          <c:idx val="1"/>
          <c:order val="1"/>
          <c:tx>
            <c:strRef>
              <c:f>'expres system'!$C$6</c:f>
              <c:strCache>
                <c:ptCount val="1"/>
                <c:pt idx="0">
                  <c:v>ID1-ID2a BV</c:v>
                </c:pt>
              </c:strCache>
            </c:strRef>
          </c:tx>
          <c:invertIfNegative val="0"/>
          <c:cat>
            <c:strRef>
              <c:f>'expres system'!$D$4:$I$4</c:f>
              <c:strCache>
                <c:ptCount val="6"/>
                <c:pt idx="0">
                  <c:v>Nb01</c:v>
                </c:pt>
                <c:pt idx="1">
                  <c:v>Nb07</c:v>
                </c:pt>
                <c:pt idx="2">
                  <c:v>Nb09</c:v>
                </c:pt>
                <c:pt idx="3">
                  <c:v>Nb10</c:v>
                </c:pt>
                <c:pt idx="4">
                  <c:v>Nb12</c:v>
                </c:pt>
                <c:pt idx="5">
                  <c:v>Nb02</c:v>
                </c:pt>
              </c:strCache>
            </c:strRef>
          </c:cat>
          <c:val>
            <c:numRef>
              <c:f>'expres system'!$D$6:$I$6</c:f>
              <c:numCache>
                <c:formatCode>General</c:formatCode>
                <c:ptCount val="6"/>
                <c:pt idx="0">
                  <c:v>1.1980000000000035</c:v>
                </c:pt>
                <c:pt idx="1">
                  <c:v>2.6483000000000012</c:v>
                </c:pt>
                <c:pt idx="2">
                  <c:v>2.9358999999999922</c:v>
                </c:pt>
                <c:pt idx="3">
                  <c:v>2.3672</c:v>
                </c:pt>
                <c:pt idx="4">
                  <c:v>1.107</c:v>
                </c:pt>
                <c:pt idx="5">
                  <c:v>4.4100000000000014E-2</c:v>
                </c:pt>
              </c:numCache>
            </c:numRef>
          </c:val>
        </c:ser>
        <c:ser>
          <c:idx val="2"/>
          <c:order val="2"/>
          <c:tx>
            <c:strRef>
              <c:f>'expres system'!$C$7</c:f>
              <c:strCache>
                <c:ptCount val="1"/>
                <c:pt idx="0">
                  <c:v>ID1-ID2a coli</c:v>
                </c:pt>
              </c:strCache>
            </c:strRef>
          </c:tx>
          <c:invertIfNegative val="0"/>
          <c:cat>
            <c:strRef>
              <c:f>'expres system'!$D$4:$I$4</c:f>
              <c:strCache>
                <c:ptCount val="6"/>
                <c:pt idx="0">
                  <c:v>Nb01</c:v>
                </c:pt>
                <c:pt idx="1">
                  <c:v>Nb07</c:v>
                </c:pt>
                <c:pt idx="2">
                  <c:v>Nb09</c:v>
                </c:pt>
                <c:pt idx="3">
                  <c:v>Nb10</c:v>
                </c:pt>
                <c:pt idx="4">
                  <c:v>Nb12</c:v>
                </c:pt>
                <c:pt idx="5">
                  <c:v>Nb02</c:v>
                </c:pt>
              </c:strCache>
            </c:strRef>
          </c:cat>
          <c:val>
            <c:numRef>
              <c:f>'expres system'!$D$7:$I$7</c:f>
              <c:numCache>
                <c:formatCode>General</c:formatCode>
                <c:ptCount val="6"/>
                <c:pt idx="0">
                  <c:v>1.0743</c:v>
                </c:pt>
                <c:pt idx="1">
                  <c:v>2.3111999999999977</c:v>
                </c:pt>
                <c:pt idx="2">
                  <c:v>2.8527999999999967</c:v>
                </c:pt>
                <c:pt idx="3">
                  <c:v>2.0627</c:v>
                </c:pt>
                <c:pt idx="4">
                  <c:v>0.97310000000000063</c:v>
                </c:pt>
                <c:pt idx="5">
                  <c:v>4.5700000000000032E-2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030656"/>
        <c:axId val="89032192"/>
        <c:axId val="55475712"/>
      </c:bar3DChart>
      <c:catAx>
        <c:axId val="8903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da-DK"/>
          </a:p>
        </c:txPr>
        <c:crossAx val="89032192"/>
        <c:crosses val="autoZero"/>
        <c:auto val="1"/>
        <c:lblAlgn val="ctr"/>
        <c:lblOffset val="100"/>
        <c:noMultiLvlLbl val="0"/>
      </c:catAx>
      <c:valAx>
        <c:axId val="89032192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da-DK"/>
          </a:p>
        </c:txPr>
        <c:crossAx val="89030656"/>
        <c:crosses val="autoZero"/>
        <c:crossBetween val="between"/>
        <c:majorUnit val="1"/>
      </c:valAx>
      <c:serAx>
        <c:axId val="55475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da-DK"/>
          </a:p>
        </c:txPr>
        <c:crossAx val="890321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E30D8-415F-4CF1-AAA9-1FF11C260E6B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54DE4-B976-440E-A872-AAC5395FDB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6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PfEMP1 is central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both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</a:t>
            </a:r>
            <a:r>
              <a:rPr lang="da-DK" dirty="0" err="1" smtClean="0"/>
              <a:t>athogenesis</a:t>
            </a:r>
            <a:r>
              <a:rPr lang="da-DK" dirty="0" smtClean="0"/>
              <a:t> and </a:t>
            </a:r>
            <a:r>
              <a:rPr lang="da-DK" dirty="0" err="1" smtClean="0"/>
              <a:t>immunity</a:t>
            </a:r>
            <a:endParaRPr lang="da-DK" dirty="0" smtClean="0"/>
          </a:p>
          <a:p>
            <a:endParaRPr lang="da-DK" dirty="0" smtClean="0"/>
          </a:p>
          <a:p>
            <a:r>
              <a:rPr lang="en-US" dirty="0"/>
              <a:t>The malarial parasite modifies the erythrocyte by exporting proteins into the host cell.</a:t>
            </a:r>
          </a:p>
          <a:p>
            <a:r>
              <a:rPr lang="en-US" dirty="0"/>
              <a:t>One such modification is the expression of </a:t>
            </a:r>
            <a:r>
              <a:rPr lang="en-US" i="1" dirty="0"/>
              <a:t>Pf</a:t>
            </a:r>
            <a:r>
              <a:rPr lang="en-US" dirty="0"/>
              <a:t>EMP1 on the erythrocyte surface which functions as the </a:t>
            </a:r>
            <a:r>
              <a:rPr lang="en-US" dirty="0" err="1"/>
              <a:t>cytoadherent</a:t>
            </a:r>
            <a:r>
              <a:rPr lang="en-US" dirty="0"/>
              <a:t> ligand.</a:t>
            </a:r>
          </a:p>
          <a:p>
            <a:r>
              <a:rPr lang="en-US" dirty="0"/>
              <a:t>The binding of this ligand to receptors on host endothelial cells promotes sequestration and allows the infected erythrocyte to avoid the spleen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CE11-D854-4CA5-AC97-921E7433F1E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281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Knocking</a:t>
            </a:r>
            <a:r>
              <a:rPr lang="da-DK" dirty="0">
                <a:latin typeface="Calibri" pitchFamily="34" charset="0"/>
              </a:rPr>
              <a:t> out var2csa hinders IE CSA binding</a:t>
            </a:r>
          </a:p>
          <a:p>
            <a:endParaRPr lang="da-DK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Antibodies</a:t>
            </a:r>
            <a:r>
              <a:rPr lang="da-DK" dirty="0">
                <a:latin typeface="Calibri" pitchFamily="34" charset="0"/>
              </a:rPr>
              <a:t> to VAR2CSA is </a:t>
            </a:r>
            <a:r>
              <a:rPr lang="da-DK" dirty="0" err="1">
                <a:latin typeface="Calibri" pitchFamily="34" charset="0"/>
              </a:rPr>
              <a:t>only</a:t>
            </a: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induced</a:t>
            </a:r>
            <a:r>
              <a:rPr lang="da-DK" dirty="0">
                <a:latin typeface="Calibri" pitchFamily="34" charset="0"/>
              </a:rPr>
              <a:t> in </a:t>
            </a:r>
            <a:r>
              <a:rPr lang="da-DK" dirty="0" err="1">
                <a:latin typeface="Calibri" pitchFamily="34" charset="0"/>
              </a:rPr>
              <a:t>women</a:t>
            </a: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who</a:t>
            </a:r>
            <a:r>
              <a:rPr lang="da-DK" dirty="0">
                <a:latin typeface="Calibri" pitchFamily="34" charset="0"/>
              </a:rPr>
              <a:t> have </a:t>
            </a:r>
            <a:r>
              <a:rPr lang="da-DK" dirty="0" err="1">
                <a:latin typeface="Calibri" pitchFamily="34" charset="0"/>
              </a:rPr>
              <a:t>been</a:t>
            </a: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pregnant</a:t>
            </a:r>
            <a:endParaRPr lang="da-DK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a-DK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dirty="0" err="1">
                <a:latin typeface="Calibri" pitchFamily="34" charset="0"/>
              </a:rPr>
              <a:t>Antibodies</a:t>
            </a:r>
            <a:r>
              <a:rPr lang="da-DK" dirty="0">
                <a:latin typeface="Calibri" pitchFamily="34" charset="0"/>
              </a:rPr>
              <a:t> to VAR2CSA is </a:t>
            </a:r>
            <a:r>
              <a:rPr lang="da-DK" dirty="0" err="1">
                <a:latin typeface="Calibri" pitchFamily="34" charset="0"/>
              </a:rPr>
              <a:t>associated</a:t>
            </a:r>
            <a:r>
              <a:rPr lang="da-DK" dirty="0">
                <a:latin typeface="Calibri" pitchFamily="34" charset="0"/>
              </a:rPr>
              <a:t> with </a:t>
            </a:r>
            <a:r>
              <a:rPr lang="da-DK" dirty="0" err="1">
                <a:latin typeface="Calibri" pitchFamily="34" charset="0"/>
              </a:rPr>
              <a:t>protection</a:t>
            </a:r>
            <a:r>
              <a:rPr lang="da-DK" dirty="0">
                <a:latin typeface="Calibri" pitchFamily="34" charset="0"/>
              </a:rPr>
              <a:t> form the </a:t>
            </a:r>
            <a:r>
              <a:rPr lang="da-DK" dirty="0" err="1">
                <a:latin typeface="Calibri" pitchFamily="34" charset="0"/>
              </a:rPr>
              <a:t>disease</a:t>
            </a:r>
            <a:endParaRPr lang="da-DK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da-DK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dirty="0" err="1">
                <a:latin typeface="Calibri" pitchFamily="34" charset="0"/>
              </a:rPr>
              <a:t>Recombinant</a:t>
            </a:r>
            <a:r>
              <a:rPr lang="da-DK" dirty="0">
                <a:latin typeface="Calibri" pitchFamily="34" charset="0"/>
              </a:rPr>
              <a:t> VAR2CSA binds CSA and </a:t>
            </a:r>
            <a:r>
              <a:rPr lang="da-DK" dirty="0" err="1">
                <a:latin typeface="Calibri" pitchFamily="34" charset="0"/>
              </a:rPr>
              <a:t>induces</a:t>
            </a: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antibodies</a:t>
            </a: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that</a:t>
            </a: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inhibits</a:t>
            </a:r>
            <a:r>
              <a:rPr lang="da-DK" dirty="0">
                <a:latin typeface="Calibri" pitchFamily="34" charset="0"/>
              </a:rPr>
              <a:t> CSA binding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CE11-D854-4CA5-AC97-921E7433F1E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623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CE11-D854-4CA5-AC97-921E7433F1E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54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Important</a:t>
            </a:r>
            <a:r>
              <a:rPr lang="da-DK" dirty="0" smtClean="0"/>
              <a:t> for optimal </a:t>
            </a:r>
            <a:r>
              <a:rPr lang="da-DK" smtClean="0"/>
              <a:t>vaccine design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54DE4-B976-440E-A872-AAC5395FDB7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02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Avoid</a:t>
            </a:r>
            <a:r>
              <a:rPr lang="da-DK" dirty="0" smtClean="0"/>
              <a:t> immune-dominant </a:t>
            </a:r>
            <a:r>
              <a:rPr lang="da-DK" dirty="0" err="1" smtClean="0"/>
              <a:t>epitopes</a:t>
            </a:r>
            <a:r>
              <a:rPr lang="da-DK" dirty="0" smtClean="0"/>
              <a:t> </a:t>
            </a:r>
          </a:p>
          <a:p>
            <a:r>
              <a:rPr lang="da-DK" smtClean="0"/>
              <a:t>CDR3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CE11-D854-4CA5-AC97-921E7433F1E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69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5CE11-D854-4CA5-AC97-921E7433F1E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3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2" name="Pladsholder til indhol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e forbindels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a-DK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dsholder til indhol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6" name="Pladsholder til indhol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ge forbindels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44F802-9645-4C38-99A0-695A8C426F8D}" type="datetimeFigureOut">
              <a:rPr lang="da-DK" smtClean="0"/>
              <a:t>28-11-2013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40B077-A61E-49F8-BDF7-8571C9FAD08C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docid=qqvS08D6H1Wm1M&amp;tbnid=rVmpmSETmlS-hM:&amp;ved=0CAUQjRw&amp;url=http://virology-online.com/general/Test5.htm&amp;ei=Ti2PUt_lN6rQ0QXojICQBQ&amp;bvm=bv.56988011,d.d2k&amp;psig=AFQjCNEop6lbHbhJpyeaBc303WYaxpBYbQ&amp;ust=138520128484718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dk/url?sa=i&amp;rct=j&amp;q=&amp;esrc=s&amp;frm=1&amp;source=images&amp;cd=&amp;cad=rja&amp;docid=qqvS08D6H1Wm1M&amp;tbnid=rVmpmSETmlS-hM:&amp;ved=0CAUQjRw&amp;url=http://virology-online.com/general/Test5.htm&amp;ei=Ti2PUt_lN6rQ0QXojICQBQ&amp;bvm=bv.56988011,d.d2k&amp;psig=AFQjCNEop6lbHbhJpyeaBc303WYaxpBYbQ&amp;ust=138520128484718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d9HzeFBIL5C7M&amp;tbnid=UT940M_6k3x0aM:&amp;ved=0CAUQjRw&amp;url=http://www.sdmags.net/&amp;ei=JMNjUoToBuPA0QWwlYCoBw&amp;bvm=bv.54934254,d.d2k&amp;psig=AFQjCNE91ptGsPbYWB2ACAmt8kjzSpqKRQ&amp;ust=13823561247967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1752600"/>
          </a:xfrm>
        </p:spPr>
        <p:txBody>
          <a:bodyPr/>
          <a:lstStyle/>
          <a:p>
            <a:pPr algn="l"/>
            <a:r>
              <a:rPr lang="da-DK" dirty="0"/>
              <a:t>Sisse B. Ditlev</a:t>
            </a:r>
          </a:p>
          <a:p>
            <a:pPr algn="l"/>
            <a:r>
              <a:rPr lang="da-DK" dirty="0"/>
              <a:t>Centre for Medical </a:t>
            </a:r>
            <a:r>
              <a:rPr lang="da-DK" dirty="0" err="1"/>
              <a:t>Parasitology</a:t>
            </a:r>
            <a:endParaRPr lang="da-DK" dirty="0"/>
          </a:p>
          <a:p>
            <a:pPr algn="l"/>
            <a:r>
              <a:rPr lang="da-DK" dirty="0" err="1"/>
              <a:t>University</a:t>
            </a:r>
            <a:r>
              <a:rPr lang="da-DK" dirty="0"/>
              <a:t> of Copenhagen</a:t>
            </a:r>
          </a:p>
          <a:p>
            <a:pPr algn="l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3200" dirty="0" err="1" smtClean="0">
                <a:solidFill>
                  <a:schemeClr val="bg2">
                    <a:lumMod val="25000"/>
                  </a:schemeClr>
                </a:solidFill>
              </a:rPr>
              <a:t>Utilizing</a:t>
            </a:r>
            <a:r>
              <a:rPr lang="da-DK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a-DK" sz="3200" dirty="0" err="1" smtClean="0">
                <a:solidFill>
                  <a:schemeClr val="bg2">
                    <a:lumMod val="25000"/>
                  </a:schemeClr>
                </a:solidFill>
              </a:rPr>
              <a:t>nanobody</a:t>
            </a:r>
            <a:r>
              <a:rPr lang="da-DK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a-DK" sz="3200" dirty="0" err="1" smtClean="0">
                <a:solidFill>
                  <a:schemeClr val="bg2">
                    <a:lumMod val="25000"/>
                  </a:schemeClr>
                </a:solidFill>
              </a:rPr>
              <a:t>technology</a:t>
            </a:r>
            <a:r>
              <a:rPr lang="da-DK" sz="3200" dirty="0" smtClean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da-DK" sz="3200" dirty="0" err="1" smtClean="0">
                <a:solidFill>
                  <a:schemeClr val="bg2">
                    <a:lumMod val="25000"/>
                  </a:schemeClr>
                </a:solidFill>
              </a:rPr>
              <a:t>target</a:t>
            </a:r>
            <a:r>
              <a:rPr lang="da-DK" sz="3200" dirty="0" smtClean="0">
                <a:solidFill>
                  <a:schemeClr val="bg2">
                    <a:lumMod val="25000"/>
                  </a:schemeClr>
                </a:solidFill>
              </a:rPr>
              <a:t> non-</a:t>
            </a:r>
            <a:r>
              <a:rPr lang="da-DK" sz="3200" dirty="0" err="1" smtClean="0">
                <a:solidFill>
                  <a:schemeClr val="bg2">
                    <a:lumMod val="25000"/>
                  </a:schemeClr>
                </a:solidFill>
              </a:rPr>
              <a:t>immunodominant</a:t>
            </a:r>
            <a:r>
              <a:rPr lang="da-DK" sz="3200" dirty="0" smtClean="0">
                <a:solidFill>
                  <a:schemeClr val="bg2">
                    <a:lumMod val="25000"/>
                  </a:schemeClr>
                </a:solidFill>
              </a:rPr>
              <a:t> domains of </a:t>
            </a:r>
            <a:br>
              <a:rPr lang="da-DK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da-DK" sz="3200" dirty="0" smtClean="0">
                <a:solidFill>
                  <a:schemeClr val="bg2">
                    <a:lumMod val="25000"/>
                  </a:schemeClr>
                </a:solidFill>
              </a:rPr>
              <a:t>VAR2CSA</a:t>
            </a:r>
            <a:endParaRPr lang="da-DK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Aim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a-D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err="1" smtClean="0"/>
              <a:t>Characterization</a:t>
            </a:r>
            <a:r>
              <a:rPr lang="da-DK" dirty="0" smtClean="0"/>
              <a:t> of the </a:t>
            </a:r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epitopes</a:t>
            </a:r>
            <a:r>
              <a:rPr lang="da-DK" dirty="0" smtClean="0"/>
              <a:t> </a:t>
            </a:r>
            <a:r>
              <a:rPr lang="da-DK" dirty="0" err="1" smtClean="0"/>
              <a:t>responsible</a:t>
            </a:r>
            <a:r>
              <a:rPr lang="da-DK" dirty="0" smtClean="0"/>
              <a:t> for VAR2CSA:CSA binding 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Crystal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</a:t>
            </a:r>
            <a:endParaRPr lang="da-D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DBL3 &amp; DBL6</a:t>
            </a:r>
          </a:p>
          <a:p>
            <a:pPr marL="594360" lvl="2" indent="0">
              <a:buNone/>
            </a:pPr>
            <a:endParaRPr lang="da-DK" dirty="0" smtClean="0"/>
          </a:p>
          <a:p>
            <a:pPr lvl="1"/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Monoclonal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antibodies</a:t>
            </a:r>
            <a:endParaRPr lang="da-D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naturally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immune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women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immunized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3"/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antibodies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against</a:t>
            </a:r>
            <a:r>
              <a:rPr lang="da-D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immune-dominant DBL3 and DBL5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27584" y="55892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Development of a </a:t>
            </a:r>
            <a:r>
              <a:rPr lang="da-DK" dirty="0" err="1" smtClean="0"/>
              <a:t>monoclonal</a:t>
            </a:r>
            <a:r>
              <a:rPr lang="da-DK" dirty="0" smtClean="0"/>
              <a:t> reagent </a:t>
            </a:r>
            <a:r>
              <a:rPr lang="da-DK" dirty="0" err="1" smtClean="0"/>
              <a:t>against</a:t>
            </a:r>
            <a:r>
              <a:rPr lang="da-DK" dirty="0" smtClean="0"/>
              <a:t> the part of VAR2CSA </a:t>
            </a:r>
            <a:r>
              <a:rPr lang="da-DK" dirty="0" err="1" smtClean="0"/>
              <a:t>responsible</a:t>
            </a:r>
            <a:r>
              <a:rPr lang="da-DK" dirty="0" smtClean="0"/>
              <a:t> for </a:t>
            </a:r>
            <a:r>
              <a:rPr lang="da-DK" dirty="0" err="1" smtClean="0"/>
              <a:t>parasitebinding</a:t>
            </a:r>
            <a:r>
              <a:rPr lang="da-DK" dirty="0" smtClean="0"/>
              <a:t> to CSA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92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Camelid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antibodies</a:t>
            </a:r>
            <a:r>
              <a:rPr lang="da-DK" dirty="0" smtClean="0">
                <a:solidFill>
                  <a:schemeClr val="tx1"/>
                </a:solidFill>
              </a:rPr>
              <a:t> - </a:t>
            </a:r>
            <a:r>
              <a:rPr lang="da-DK" dirty="0" err="1" smtClean="0">
                <a:solidFill>
                  <a:schemeClr val="tx1"/>
                </a:solidFill>
              </a:rPr>
              <a:t>nanobodies</a:t>
            </a:r>
            <a:endParaRPr lang="da-DK" dirty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693880" y="1757157"/>
            <a:ext cx="1196976" cy="544512"/>
            <a:chOff x="1470" y="835"/>
            <a:chExt cx="754" cy="343"/>
          </a:xfrm>
        </p:grpSpPr>
        <p:grpSp>
          <p:nvGrpSpPr>
            <p:cNvPr id="87" name="Group 6"/>
            <p:cNvGrpSpPr>
              <a:grpSpLocks/>
            </p:cNvGrpSpPr>
            <p:nvPr/>
          </p:nvGrpSpPr>
          <p:grpSpPr bwMode="auto">
            <a:xfrm>
              <a:off x="1470" y="837"/>
              <a:ext cx="754" cy="341"/>
              <a:chOff x="3183" y="1426"/>
              <a:chExt cx="754" cy="341"/>
            </a:xfrm>
          </p:grpSpPr>
          <p:sp>
            <p:nvSpPr>
              <p:cNvPr id="96" name="Line 7"/>
              <p:cNvSpPr>
                <a:spLocks noChangeShapeType="1"/>
              </p:cNvSpPr>
              <p:nvPr/>
            </p:nvSpPr>
            <p:spPr bwMode="auto">
              <a:xfrm flipH="1">
                <a:off x="3502" y="1437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7" name="Line 8"/>
              <p:cNvSpPr>
                <a:spLocks noChangeShapeType="1"/>
              </p:cNvSpPr>
              <p:nvPr/>
            </p:nvSpPr>
            <p:spPr bwMode="auto">
              <a:xfrm flipH="1">
                <a:off x="3502" y="1758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3581" y="1496"/>
                <a:ext cx="356" cy="271"/>
              </a:xfrm>
              <a:custGeom>
                <a:avLst/>
                <a:gdLst>
                  <a:gd name="T0" fmla="*/ 302 w 534"/>
                  <a:gd name="T1" fmla="*/ 146 h 372"/>
                  <a:gd name="T2" fmla="*/ 277 w 534"/>
                  <a:gd name="T3" fmla="*/ 172 h 372"/>
                  <a:gd name="T4" fmla="*/ 249 w 534"/>
                  <a:gd name="T5" fmla="*/ 193 h 372"/>
                  <a:gd name="T6" fmla="*/ 217 w 534"/>
                  <a:gd name="T7" fmla="*/ 216 h 372"/>
                  <a:gd name="T8" fmla="*/ 186 w 534"/>
                  <a:gd name="T9" fmla="*/ 234 h 372"/>
                  <a:gd name="T10" fmla="*/ 153 w 534"/>
                  <a:gd name="T11" fmla="*/ 248 h 372"/>
                  <a:gd name="T12" fmla="*/ 122 w 534"/>
                  <a:gd name="T13" fmla="*/ 260 h 372"/>
                  <a:gd name="T14" fmla="*/ 93 w 534"/>
                  <a:gd name="T15" fmla="*/ 267 h 372"/>
                  <a:gd name="T16" fmla="*/ 66 w 534"/>
                  <a:gd name="T17" fmla="*/ 270 h 372"/>
                  <a:gd name="T18" fmla="*/ 43 w 534"/>
                  <a:gd name="T19" fmla="*/ 267 h 372"/>
                  <a:gd name="T20" fmla="*/ 23 w 534"/>
                  <a:gd name="T21" fmla="*/ 262 h 372"/>
                  <a:gd name="T22" fmla="*/ 10 w 534"/>
                  <a:gd name="T23" fmla="*/ 252 h 372"/>
                  <a:gd name="T24" fmla="*/ 2 w 534"/>
                  <a:gd name="T25" fmla="*/ 238 h 372"/>
                  <a:gd name="T26" fmla="*/ 0 w 534"/>
                  <a:gd name="T27" fmla="*/ 220 h 372"/>
                  <a:gd name="T28" fmla="*/ 4 w 534"/>
                  <a:gd name="T29" fmla="*/ 200 h 372"/>
                  <a:gd name="T30" fmla="*/ 13 w 534"/>
                  <a:gd name="T31" fmla="*/ 178 h 372"/>
                  <a:gd name="T32" fmla="*/ 28 w 534"/>
                  <a:gd name="T33" fmla="*/ 153 h 372"/>
                  <a:gd name="T34" fmla="*/ 47 w 534"/>
                  <a:gd name="T35" fmla="*/ 128 h 372"/>
                  <a:gd name="T36" fmla="*/ 72 w 534"/>
                  <a:gd name="T37" fmla="*/ 104 h 372"/>
                  <a:gd name="T38" fmla="*/ 99 w 534"/>
                  <a:gd name="T39" fmla="*/ 82 h 372"/>
                  <a:gd name="T40" fmla="*/ 129 w 534"/>
                  <a:gd name="T41" fmla="*/ 60 h 372"/>
                  <a:gd name="T42" fmla="*/ 161 w 534"/>
                  <a:gd name="T43" fmla="*/ 42 h 372"/>
                  <a:gd name="T44" fmla="*/ 193 w 534"/>
                  <a:gd name="T45" fmla="*/ 24 h 372"/>
                  <a:gd name="T46" fmla="*/ 225 w 534"/>
                  <a:gd name="T47" fmla="*/ 12 h 372"/>
                  <a:gd name="T48" fmla="*/ 255 w 534"/>
                  <a:gd name="T49" fmla="*/ 4 h 372"/>
                  <a:gd name="T50" fmla="*/ 283 w 534"/>
                  <a:gd name="T51" fmla="*/ 0 h 372"/>
                  <a:gd name="T52" fmla="*/ 307 w 534"/>
                  <a:gd name="T53" fmla="*/ 1 h 372"/>
                  <a:gd name="T54" fmla="*/ 327 w 534"/>
                  <a:gd name="T55" fmla="*/ 5 h 372"/>
                  <a:gd name="T56" fmla="*/ 342 w 534"/>
                  <a:gd name="T57" fmla="*/ 15 h 372"/>
                  <a:gd name="T58" fmla="*/ 351 w 534"/>
                  <a:gd name="T59" fmla="*/ 28 h 372"/>
                  <a:gd name="T60" fmla="*/ 355 w 534"/>
                  <a:gd name="T61" fmla="*/ 46 h 372"/>
                  <a:gd name="T62" fmla="*/ 353 w 534"/>
                  <a:gd name="T63" fmla="*/ 64 h 372"/>
                  <a:gd name="T64" fmla="*/ 345 w 534"/>
                  <a:gd name="T65" fmla="*/ 87 h 372"/>
                  <a:gd name="T66" fmla="*/ 332 w 534"/>
                  <a:gd name="T67" fmla="*/ 111 h 372"/>
                  <a:gd name="T68" fmla="*/ 313 w 534"/>
                  <a:gd name="T69" fmla="*/ 136 h 3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4"/>
                  <a:gd name="T106" fmla="*/ 0 h 372"/>
                  <a:gd name="T107" fmla="*/ 534 w 534"/>
                  <a:gd name="T108" fmla="*/ 372 h 3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4" h="372">
                    <a:moveTo>
                      <a:pt x="470" y="186"/>
                    </a:moveTo>
                    <a:lnTo>
                      <a:pt x="453" y="201"/>
                    </a:lnTo>
                    <a:lnTo>
                      <a:pt x="434" y="219"/>
                    </a:lnTo>
                    <a:lnTo>
                      <a:pt x="416" y="236"/>
                    </a:lnTo>
                    <a:lnTo>
                      <a:pt x="395" y="251"/>
                    </a:lnTo>
                    <a:lnTo>
                      <a:pt x="373" y="265"/>
                    </a:lnTo>
                    <a:lnTo>
                      <a:pt x="351" y="281"/>
                    </a:lnTo>
                    <a:lnTo>
                      <a:pt x="326" y="296"/>
                    </a:lnTo>
                    <a:lnTo>
                      <a:pt x="304" y="308"/>
                    </a:lnTo>
                    <a:lnTo>
                      <a:pt x="279" y="321"/>
                    </a:lnTo>
                    <a:lnTo>
                      <a:pt x="255" y="333"/>
                    </a:lnTo>
                    <a:lnTo>
                      <a:pt x="230" y="340"/>
                    </a:lnTo>
                    <a:lnTo>
                      <a:pt x="207" y="350"/>
                    </a:lnTo>
                    <a:lnTo>
                      <a:pt x="183" y="357"/>
                    </a:lnTo>
                    <a:lnTo>
                      <a:pt x="161" y="361"/>
                    </a:lnTo>
                    <a:lnTo>
                      <a:pt x="139" y="367"/>
                    </a:lnTo>
                    <a:lnTo>
                      <a:pt x="117" y="370"/>
                    </a:lnTo>
                    <a:lnTo>
                      <a:pt x="99" y="371"/>
                    </a:lnTo>
                    <a:lnTo>
                      <a:pt x="81" y="371"/>
                    </a:lnTo>
                    <a:lnTo>
                      <a:pt x="64" y="367"/>
                    </a:lnTo>
                    <a:lnTo>
                      <a:pt x="49" y="365"/>
                    </a:lnTo>
                    <a:lnTo>
                      <a:pt x="35" y="360"/>
                    </a:lnTo>
                    <a:lnTo>
                      <a:pt x="25" y="354"/>
                    </a:lnTo>
                    <a:lnTo>
                      <a:pt x="15" y="346"/>
                    </a:lnTo>
                    <a:lnTo>
                      <a:pt x="8" y="338"/>
                    </a:lnTo>
                    <a:lnTo>
                      <a:pt x="3" y="327"/>
                    </a:lnTo>
                    <a:lnTo>
                      <a:pt x="0" y="314"/>
                    </a:lnTo>
                    <a:lnTo>
                      <a:pt x="0" y="302"/>
                    </a:lnTo>
                    <a:lnTo>
                      <a:pt x="1" y="289"/>
                    </a:lnTo>
                    <a:lnTo>
                      <a:pt x="6" y="274"/>
                    </a:lnTo>
                    <a:lnTo>
                      <a:pt x="11" y="258"/>
                    </a:lnTo>
                    <a:lnTo>
                      <a:pt x="20" y="244"/>
                    </a:lnTo>
                    <a:lnTo>
                      <a:pt x="30" y="227"/>
                    </a:lnTo>
                    <a:lnTo>
                      <a:pt x="42" y="210"/>
                    </a:lnTo>
                    <a:lnTo>
                      <a:pt x="56" y="194"/>
                    </a:lnTo>
                    <a:lnTo>
                      <a:pt x="71" y="176"/>
                    </a:lnTo>
                    <a:lnTo>
                      <a:pt x="88" y="161"/>
                    </a:lnTo>
                    <a:lnTo>
                      <a:pt x="108" y="143"/>
                    </a:lnTo>
                    <a:lnTo>
                      <a:pt x="127" y="127"/>
                    </a:lnTo>
                    <a:lnTo>
                      <a:pt x="148" y="112"/>
                    </a:lnTo>
                    <a:lnTo>
                      <a:pt x="171" y="96"/>
                    </a:lnTo>
                    <a:lnTo>
                      <a:pt x="193" y="82"/>
                    </a:lnTo>
                    <a:lnTo>
                      <a:pt x="218" y="69"/>
                    </a:lnTo>
                    <a:lnTo>
                      <a:pt x="242" y="57"/>
                    </a:lnTo>
                    <a:lnTo>
                      <a:pt x="266" y="44"/>
                    </a:lnTo>
                    <a:lnTo>
                      <a:pt x="290" y="33"/>
                    </a:lnTo>
                    <a:lnTo>
                      <a:pt x="314" y="25"/>
                    </a:lnTo>
                    <a:lnTo>
                      <a:pt x="338" y="17"/>
                    </a:lnTo>
                    <a:lnTo>
                      <a:pt x="361" y="10"/>
                    </a:lnTo>
                    <a:lnTo>
                      <a:pt x="382" y="6"/>
                    </a:lnTo>
                    <a:lnTo>
                      <a:pt x="405" y="2"/>
                    </a:lnTo>
                    <a:lnTo>
                      <a:pt x="425" y="0"/>
                    </a:lnTo>
                    <a:lnTo>
                      <a:pt x="444" y="0"/>
                    </a:lnTo>
                    <a:lnTo>
                      <a:pt x="460" y="1"/>
                    </a:lnTo>
                    <a:lnTo>
                      <a:pt x="477" y="4"/>
                    </a:lnTo>
                    <a:lnTo>
                      <a:pt x="490" y="7"/>
                    </a:lnTo>
                    <a:lnTo>
                      <a:pt x="503" y="14"/>
                    </a:lnTo>
                    <a:lnTo>
                      <a:pt x="513" y="21"/>
                    </a:lnTo>
                    <a:lnTo>
                      <a:pt x="522" y="28"/>
                    </a:lnTo>
                    <a:lnTo>
                      <a:pt x="527" y="38"/>
                    </a:lnTo>
                    <a:lnTo>
                      <a:pt x="532" y="50"/>
                    </a:lnTo>
                    <a:lnTo>
                      <a:pt x="533" y="63"/>
                    </a:lnTo>
                    <a:lnTo>
                      <a:pt x="533" y="75"/>
                    </a:lnTo>
                    <a:lnTo>
                      <a:pt x="530" y="88"/>
                    </a:lnTo>
                    <a:lnTo>
                      <a:pt x="526" y="103"/>
                    </a:lnTo>
                    <a:lnTo>
                      <a:pt x="517" y="120"/>
                    </a:lnTo>
                    <a:lnTo>
                      <a:pt x="509" y="135"/>
                    </a:lnTo>
                    <a:lnTo>
                      <a:pt x="498" y="152"/>
                    </a:lnTo>
                    <a:lnTo>
                      <a:pt x="485" y="168"/>
                    </a:lnTo>
                    <a:lnTo>
                      <a:pt x="470" y="18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BE"/>
              </a:p>
            </p:txBody>
          </p:sp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3183" y="1496"/>
                <a:ext cx="357" cy="271"/>
              </a:xfrm>
              <a:custGeom>
                <a:avLst/>
                <a:gdLst>
                  <a:gd name="T0" fmla="*/ 323 w 534"/>
                  <a:gd name="T1" fmla="*/ 146 h 372"/>
                  <a:gd name="T2" fmla="*/ 340 w 534"/>
                  <a:gd name="T3" fmla="*/ 172 h 372"/>
                  <a:gd name="T4" fmla="*/ 351 w 534"/>
                  <a:gd name="T5" fmla="*/ 195 h 372"/>
                  <a:gd name="T6" fmla="*/ 356 w 534"/>
                  <a:gd name="T7" fmla="*/ 216 h 372"/>
                  <a:gd name="T8" fmla="*/ 355 w 534"/>
                  <a:gd name="T9" fmla="*/ 234 h 372"/>
                  <a:gd name="T10" fmla="*/ 349 w 534"/>
                  <a:gd name="T11" fmla="*/ 249 h 372"/>
                  <a:gd name="T12" fmla="*/ 336 w 534"/>
                  <a:gd name="T13" fmla="*/ 260 h 372"/>
                  <a:gd name="T14" fmla="*/ 319 w 534"/>
                  <a:gd name="T15" fmla="*/ 267 h 372"/>
                  <a:gd name="T16" fmla="*/ 297 w 534"/>
                  <a:gd name="T17" fmla="*/ 270 h 372"/>
                  <a:gd name="T18" fmla="*/ 271 w 534"/>
                  <a:gd name="T19" fmla="*/ 267 h 372"/>
                  <a:gd name="T20" fmla="*/ 242 w 534"/>
                  <a:gd name="T21" fmla="*/ 263 h 372"/>
                  <a:gd name="T22" fmla="*/ 211 w 534"/>
                  <a:gd name="T23" fmla="*/ 252 h 372"/>
                  <a:gd name="T24" fmla="*/ 178 w 534"/>
                  <a:gd name="T25" fmla="*/ 238 h 372"/>
                  <a:gd name="T26" fmla="*/ 146 w 534"/>
                  <a:gd name="T27" fmla="*/ 220 h 372"/>
                  <a:gd name="T28" fmla="*/ 115 w 534"/>
                  <a:gd name="T29" fmla="*/ 200 h 372"/>
                  <a:gd name="T30" fmla="*/ 86 w 534"/>
                  <a:gd name="T31" fmla="*/ 178 h 372"/>
                  <a:gd name="T32" fmla="*/ 59 w 534"/>
                  <a:gd name="T33" fmla="*/ 153 h 372"/>
                  <a:gd name="T34" fmla="*/ 37 w 534"/>
                  <a:gd name="T35" fmla="*/ 128 h 372"/>
                  <a:gd name="T36" fmla="*/ 20 w 534"/>
                  <a:gd name="T37" fmla="*/ 104 h 372"/>
                  <a:gd name="T38" fmla="*/ 7 w 534"/>
                  <a:gd name="T39" fmla="*/ 81 h 372"/>
                  <a:gd name="T40" fmla="*/ 1 w 534"/>
                  <a:gd name="T41" fmla="*/ 60 h 372"/>
                  <a:gd name="T42" fmla="*/ 0 w 534"/>
                  <a:gd name="T43" fmla="*/ 42 h 372"/>
                  <a:gd name="T44" fmla="*/ 5 w 534"/>
                  <a:gd name="T45" fmla="*/ 24 h 372"/>
                  <a:gd name="T46" fmla="*/ 17 w 534"/>
                  <a:gd name="T47" fmla="*/ 12 h 372"/>
                  <a:gd name="T48" fmla="*/ 31 w 534"/>
                  <a:gd name="T49" fmla="*/ 4 h 372"/>
                  <a:gd name="T50" fmla="*/ 53 w 534"/>
                  <a:gd name="T51" fmla="*/ 0 h 372"/>
                  <a:gd name="T52" fmla="*/ 78 w 534"/>
                  <a:gd name="T53" fmla="*/ 1 h 372"/>
                  <a:gd name="T54" fmla="*/ 107 w 534"/>
                  <a:gd name="T55" fmla="*/ 5 h 372"/>
                  <a:gd name="T56" fmla="*/ 137 w 534"/>
                  <a:gd name="T57" fmla="*/ 15 h 372"/>
                  <a:gd name="T58" fmla="*/ 169 w 534"/>
                  <a:gd name="T59" fmla="*/ 28 h 372"/>
                  <a:gd name="T60" fmla="*/ 202 w 534"/>
                  <a:gd name="T61" fmla="*/ 46 h 372"/>
                  <a:gd name="T62" fmla="*/ 233 w 534"/>
                  <a:gd name="T63" fmla="*/ 64 h 372"/>
                  <a:gd name="T64" fmla="*/ 263 w 534"/>
                  <a:gd name="T65" fmla="*/ 87 h 372"/>
                  <a:gd name="T66" fmla="*/ 290 w 534"/>
                  <a:gd name="T67" fmla="*/ 111 h 372"/>
                  <a:gd name="T68" fmla="*/ 314 w 534"/>
                  <a:gd name="T69" fmla="*/ 136 h 3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4"/>
                  <a:gd name="T106" fmla="*/ 0 h 372"/>
                  <a:gd name="T107" fmla="*/ 534 w 534"/>
                  <a:gd name="T108" fmla="*/ 372 h 3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4" h="372">
                    <a:moveTo>
                      <a:pt x="469" y="186"/>
                    </a:moveTo>
                    <a:lnTo>
                      <a:pt x="483" y="201"/>
                    </a:lnTo>
                    <a:lnTo>
                      <a:pt x="497" y="219"/>
                    </a:lnTo>
                    <a:lnTo>
                      <a:pt x="508" y="236"/>
                    </a:lnTo>
                    <a:lnTo>
                      <a:pt x="517" y="251"/>
                    </a:lnTo>
                    <a:lnTo>
                      <a:pt x="525" y="268"/>
                    </a:lnTo>
                    <a:lnTo>
                      <a:pt x="528" y="281"/>
                    </a:lnTo>
                    <a:lnTo>
                      <a:pt x="532" y="296"/>
                    </a:lnTo>
                    <a:lnTo>
                      <a:pt x="533" y="308"/>
                    </a:lnTo>
                    <a:lnTo>
                      <a:pt x="531" y="321"/>
                    </a:lnTo>
                    <a:lnTo>
                      <a:pt x="526" y="333"/>
                    </a:lnTo>
                    <a:lnTo>
                      <a:pt x="522" y="342"/>
                    </a:lnTo>
                    <a:lnTo>
                      <a:pt x="514" y="350"/>
                    </a:lnTo>
                    <a:lnTo>
                      <a:pt x="503" y="357"/>
                    </a:lnTo>
                    <a:lnTo>
                      <a:pt x="490" y="364"/>
                    </a:lnTo>
                    <a:lnTo>
                      <a:pt x="477" y="367"/>
                    </a:lnTo>
                    <a:lnTo>
                      <a:pt x="461" y="370"/>
                    </a:lnTo>
                    <a:lnTo>
                      <a:pt x="444" y="371"/>
                    </a:lnTo>
                    <a:lnTo>
                      <a:pt x="425" y="371"/>
                    </a:lnTo>
                    <a:lnTo>
                      <a:pt x="406" y="367"/>
                    </a:lnTo>
                    <a:lnTo>
                      <a:pt x="384" y="366"/>
                    </a:lnTo>
                    <a:lnTo>
                      <a:pt x="362" y="361"/>
                    </a:lnTo>
                    <a:lnTo>
                      <a:pt x="338" y="354"/>
                    </a:lnTo>
                    <a:lnTo>
                      <a:pt x="316" y="346"/>
                    </a:lnTo>
                    <a:lnTo>
                      <a:pt x="291" y="338"/>
                    </a:lnTo>
                    <a:lnTo>
                      <a:pt x="266" y="327"/>
                    </a:lnTo>
                    <a:lnTo>
                      <a:pt x="242" y="314"/>
                    </a:lnTo>
                    <a:lnTo>
                      <a:pt x="218" y="302"/>
                    </a:lnTo>
                    <a:lnTo>
                      <a:pt x="196" y="289"/>
                    </a:lnTo>
                    <a:lnTo>
                      <a:pt x="172" y="275"/>
                    </a:lnTo>
                    <a:lnTo>
                      <a:pt x="150" y="258"/>
                    </a:lnTo>
                    <a:lnTo>
                      <a:pt x="128" y="244"/>
                    </a:lnTo>
                    <a:lnTo>
                      <a:pt x="109" y="227"/>
                    </a:lnTo>
                    <a:lnTo>
                      <a:pt x="89" y="210"/>
                    </a:lnTo>
                    <a:lnTo>
                      <a:pt x="72" y="194"/>
                    </a:lnTo>
                    <a:lnTo>
                      <a:pt x="56" y="176"/>
                    </a:lnTo>
                    <a:lnTo>
                      <a:pt x="43" y="161"/>
                    </a:lnTo>
                    <a:lnTo>
                      <a:pt x="30" y="143"/>
                    </a:lnTo>
                    <a:lnTo>
                      <a:pt x="19" y="127"/>
                    </a:lnTo>
                    <a:lnTo>
                      <a:pt x="11" y="111"/>
                    </a:lnTo>
                    <a:lnTo>
                      <a:pt x="7" y="96"/>
                    </a:lnTo>
                    <a:lnTo>
                      <a:pt x="1" y="82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3" y="44"/>
                    </a:lnTo>
                    <a:lnTo>
                      <a:pt x="8" y="33"/>
                    </a:lnTo>
                    <a:lnTo>
                      <a:pt x="15" y="25"/>
                    </a:lnTo>
                    <a:lnTo>
                      <a:pt x="25" y="16"/>
                    </a:lnTo>
                    <a:lnTo>
                      <a:pt x="36" y="10"/>
                    </a:lnTo>
                    <a:lnTo>
                      <a:pt x="47" y="5"/>
                    </a:lnTo>
                    <a:lnTo>
                      <a:pt x="63" y="2"/>
                    </a:lnTo>
                    <a:lnTo>
                      <a:pt x="79" y="0"/>
                    </a:lnTo>
                    <a:lnTo>
                      <a:pt x="98" y="0"/>
                    </a:lnTo>
                    <a:lnTo>
                      <a:pt x="117" y="1"/>
                    </a:lnTo>
                    <a:lnTo>
                      <a:pt x="137" y="4"/>
                    </a:lnTo>
                    <a:lnTo>
                      <a:pt x="160" y="7"/>
                    </a:lnTo>
                    <a:lnTo>
                      <a:pt x="182" y="14"/>
                    </a:lnTo>
                    <a:lnTo>
                      <a:pt x="205" y="20"/>
                    </a:lnTo>
                    <a:lnTo>
                      <a:pt x="229" y="28"/>
                    </a:lnTo>
                    <a:lnTo>
                      <a:pt x="253" y="38"/>
                    </a:lnTo>
                    <a:lnTo>
                      <a:pt x="279" y="50"/>
                    </a:lnTo>
                    <a:lnTo>
                      <a:pt x="302" y="63"/>
                    </a:lnTo>
                    <a:lnTo>
                      <a:pt x="325" y="75"/>
                    </a:lnTo>
                    <a:lnTo>
                      <a:pt x="349" y="88"/>
                    </a:lnTo>
                    <a:lnTo>
                      <a:pt x="372" y="103"/>
                    </a:lnTo>
                    <a:lnTo>
                      <a:pt x="393" y="120"/>
                    </a:lnTo>
                    <a:lnTo>
                      <a:pt x="414" y="135"/>
                    </a:lnTo>
                    <a:lnTo>
                      <a:pt x="434" y="152"/>
                    </a:lnTo>
                    <a:lnTo>
                      <a:pt x="452" y="168"/>
                    </a:lnTo>
                    <a:lnTo>
                      <a:pt x="469" y="186"/>
                    </a:lnTo>
                  </a:path>
                </a:pathLst>
              </a:custGeom>
              <a:solidFill>
                <a:srgbClr val="44BE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BE"/>
              </a:p>
            </p:txBody>
          </p:sp>
          <p:sp>
            <p:nvSpPr>
              <p:cNvPr id="100" name="Freeform 11"/>
              <p:cNvSpPr>
                <a:spLocks/>
              </p:cNvSpPr>
              <p:nvPr/>
            </p:nvSpPr>
            <p:spPr bwMode="auto">
              <a:xfrm>
                <a:off x="3183" y="1426"/>
                <a:ext cx="356" cy="271"/>
              </a:xfrm>
              <a:custGeom>
                <a:avLst/>
                <a:gdLst>
                  <a:gd name="T0" fmla="*/ 302 w 532"/>
                  <a:gd name="T1" fmla="*/ 147 h 373"/>
                  <a:gd name="T2" fmla="*/ 277 w 532"/>
                  <a:gd name="T3" fmla="*/ 172 h 373"/>
                  <a:gd name="T4" fmla="*/ 249 w 532"/>
                  <a:gd name="T5" fmla="*/ 194 h 373"/>
                  <a:gd name="T6" fmla="*/ 218 w 532"/>
                  <a:gd name="T7" fmla="*/ 216 h 373"/>
                  <a:gd name="T8" fmla="*/ 187 w 532"/>
                  <a:gd name="T9" fmla="*/ 233 h 373"/>
                  <a:gd name="T10" fmla="*/ 155 w 532"/>
                  <a:gd name="T11" fmla="*/ 248 h 373"/>
                  <a:gd name="T12" fmla="*/ 123 w 532"/>
                  <a:gd name="T13" fmla="*/ 260 h 373"/>
                  <a:gd name="T14" fmla="*/ 93 w 532"/>
                  <a:gd name="T15" fmla="*/ 267 h 373"/>
                  <a:gd name="T16" fmla="*/ 66 w 532"/>
                  <a:gd name="T17" fmla="*/ 270 h 373"/>
                  <a:gd name="T18" fmla="*/ 43 w 532"/>
                  <a:gd name="T19" fmla="*/ 267 h 373"/>
                  <a:gd name="T20" fmla="*/ 24 w 532"/>
                  <a:gd name="T21" fmla="*/ 262 h 373"/>
                  <a:gd name="T22" fmla="*/ 11 w 532"/>
                  <a:gd name="T23" fmla="*/ 252 h 373"/>
                  <a:gd name="T24" fmla="*/ 2 w 532"/>
                  <a:gd name="T25" fmla="*/ 238 h 373"/>
                  <a:gd name="T26" fmla="*/ 0 w 532"/>
                  <a:gd name="T27" fmla="*/ 220 h 373"/>
                  <a:gd name="T28" fmla="*/ 4 w 532"/>
                  <a:gd name="T29" fmla="*/ 200 h 373"/>
                  <a:gd name="T30" fmla="*/ 13 w 532"/>
                  <a:gd name="T31" fmla="*/ 178 h 373"/>
                  <a:gd name="T32" fmla="*/ 27 w 532"/>
                  <a:gd name="T33" fmla="*/ 153 h 373"/>
                  <a:gd name="T34" fmla="*/ 47 w 532"/>
                  <a:gd name="T35" fmla="*/ 129 h 373"/>
                  <a:gd name="T36" fmla="*/ 70 w 532"/>
                  <a:gd name="T37" fmla="*/ 104 h 373"/>
                  <a:gd name="T38" fmla="*/ 98 w 532"/>
                  <a:gd name="T39" fmla="*/ 81 h 373"/>
                  <a:gd name="T40" fmla="*/ 128 w 532"/>
                  <a:gd name="T41" fmla="*/ 60 h 373"/>
                  <a:gd name="T42" fmla="*/ 161 w 532"/>
                  <a:gd name="T43" fmla="*/ 41 h 373"/>
                  <a:gd name="T44" fmla="*/ 192 w 532"/>
                  <a:gd name="T45" fmla="*/ 24 h 373"/>
                  <a:gd name="T46" fmla="*/ 224 w 532"/>
                  <a:gd name="T47" fmla="*/ 12 h 373"/>
                  <a:gd name="T48" fmla="*/ 254 w 532"/>
                  <a:gd name="T49" fmla="*/ 4 h 373"/>
                  <a:gd name="T50" fmla="*/ 282 w 532"/>
                  <a:gd name="T51" fmla="*/ 0 h 373"/>
                  <a:gd name="T52" fmla="*/ 306 w 532"/>
                  <a:gd name="T53" fmla="*/ 1 h 373"/>
                  <a:gd name="T54" fmla="*/ 326 w 532"/>
                  <a:gd name="T55" fmla="*/ 5 h 373"/>
                  <a:gd name="T56" fmla="*/ 341 w 532"/>
                  <a:gd name="T57" fmla="*/ 15 h 373"/>
                  <a:gd name="T58" fmla="*/ 351 w 532"/>
                  <a:gd name="T59" fmla="*/ 28 h 373"/>
                  <a:gd name="T60" fmla="*/ 355 w 532"/>
                  <a:gd name="T61" fmla="*/ 46 h 373"/>
                  <a:gd name="T62" fmla="*/ 352 w 532"/>
                  <a:gd name="T63" fmla="*/ 65 h 373"/>
                  <a:gd name="T64" fmla="*/ 345 w 532"/>
                  <a:gd name="T65" fmla="*/ 88 h 373"/>
                  <a:gd name="T66" fmla="*/ 332 w 532"/>
                  <a:gd name="T67" fmla="*/ 111 h 373"/>
                  <a:gd name="T68" fmla="*/ 314 w 532"/>
                  <a:gd name="T69" fmla="*/ 135 h 3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2"/>
                  <a:gd name="T106" fmla="*/ 0 h 373"/>
                  <a:gd name="T107" fmla="*/ 532 w 532"/>
                  <a:gd name="T108" fmla="*/ 373 h 3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2" h="373">
                    <a:moveTo>
                      <a:pt x="469" y="186"/>
                    </a:moveTo>
                    <a:lnTo>
                      <a:pt x="452" y="202"/>
                    </a:lnTo>
                    <a:lnTo>
                      <a:pt x="434" y="219"/>
                    </a:lnTo>
                    <a:lnTo>
                      <a:pt x="414" y="237"/>
                    </a:lnTo>
                    <a:lnTo>
                      <a:pt x="395" y="251"/>
                    </a:lnTo>
                    <a:lnTo>
                      <a:pt x="372" y="267"/>
                    </a:lnTo>
                    <a:lnTo>
                      <a:pt x="350" y="282"/>
                    </a:lnTo>
                    <a:lnTo>
                      <a:pt x="326" y="297"/>
                    </a:lnTo>
                    <a:lnTo>
                      <a:pt x="304" y="309"/>
                    </a:lnTo>
                    <a:lnTo>
                      <a:pt x="279" y="321"/>
                    </a:lnTo>
                    <a:lnTo>
                      <a:pt x="254" y="334"/>
                    </a:lnTo>
                    <a:lnTo>
                      <a:pt x="231" y="341"/>
                    </a:lnTo>
                    <a:lnTo>
                      <a:pt x="208" y="351"/>
                    </a:lnTo>
                    <a:lnTo>
                      <a:pt x="184" y="358"/>
                    </a:lnTo>
                    <a:lnTo>
                      <a:pt x="162" y="362"/>
                    </a:lnTo>
                    <a:lnTo>
                      <a:pt x="139" y="368"/>
                    </a:lnTo>
                    <a:lnTo>
                      <a:pt x="119" y="371"/>
                    </a:lnTo>
                    <a:lnTo>
                      <a:pt x="98" y="372"/>
                    </a:lnTo>
                    <a:lnTo>
                      <a:pt x="82" y="371"/>
                    </a:lnTo>
                    <a:lnTo>
                      <a:pt x="64" y="368"/>
                    </a:lnTo>
                    <a:lnTo>
                      <a:pt x="49" y="366"/>
                    </a:lnTo>
                    <a:lnTo>
                      <a:pt x="36" y="361"/>
                    </a:lnTo>
                    <a:lnTo>
                      <a:pt x="25" y="355"/>
                    </a:lnTo>
                    <a:lnTo>
                      <a:pt x="16" y="347"/>
                    </a:lnTo>
                    <a:lnTo>
                      <a:pt x="8" y="339"/>
                    </a:lnTo>
                    <a:lnTo>
                      <a:pt x="3" y="328"/>
                    </a:lnTo>
                    <a:lnTo>
                      <a:pt x="1" y="315"/>
                    </a:lnTo>
                    <a:lnTo>
                      <a:pt x="0" y="303"/>
                    </a:lnTo>
                    <a:lnTo>
                      <a:pt x="1" y="289"/>
                    </a:lnTo>
                    <a:lnTo>
                      <a:pt x="6" y="275"/>
                    </a:lnTo>
                    <a:lnTo>
                      <a:pt x="11" y="259"/>
                    </a:lnTo>
                    <a:lnTo>
                      <a:pt x="19" y="245"/>
                    </a:lnTo>
                    <a:lnTo>
                      <a:pt x="28" y="227"/>
                    </a:lnTo>
                    <a:lnTo>
                      <a:pt x="40" y="211"/>
                    </a:lnTo>
                    <a:lnTo>
                      <a:pt x="54" y="195"/>
                    </a:lnTo>
                    <a:lnTo>
                      <a:pt x="70" y="177"/>
                    </a:lnTo>
                    <a:lnTo>
                      <a:pt x="87" y="161"/>
                    </a:lnTo>
                    <a:lnTo>
                      <a:pt x="105" y="143"/>
                    </a:lnTo>
                    <a:lnTo>
                      <a:pt x="125" y="127"/>
                    </a:lnTo>
                    <a:lnTo>
                      <a:pt x="146" y="111"/>
                    </a:lnTo>
                    <a:lnTo>
                      <a:pt x="168" y="96"/>
                    </a:lnTo>
                    <a:lnTo>
                      <a:pt x="191" y="83"/>
                    </a:lnTo>
                    <a:lnTo>
                      <a:pt x="215" y="69"/>
                    </a:lnTo>
                    <a:lnTo>
                      <a:pt x="240" y="57"/>
                    </a:lnTo>
                    <a:lnTo>
                      <a:pt x="263" y="44"/>
                    </a:lnTo>
                    <a:lnTo>
                      <a:pt x="287" y="33"/>
                    </a:lnTo>
                    <a:lnTo>
                      <a:pt x="310" y="25"/>
                    </a:lnTo>
                    <a:lnTo>
                      <a:pt x="335" y="16"/>
                    </a:lnTo>
                    <a:lnTo>
                      <a:pt x="357" y="10"/>
                    </a:lnTo>
                    <a:lnTo>
                      <a:pt x="380" y="5"/>
                    </a:lnTo>
                    <a:lnTo>
                      <a:pt x="400" y="2"/>
                    </a:lnTo>
                    <a:lnTo>
                      <a:pt x="421" y="0"/>
                    </a:lnTo>
                    <a:lnTo>
                      <a:pt x="440" y="0"/>
                    </a:lnTo>
                    <a:lnTo>
                      <a:pt x="458" y="1"/>
                    </a:lnTo>
                    <a:lnTo>
                      <a:pt x="474" y="4"/>
                    </a:lnTo>
                    <a:lnTo>
                      <a:pt x="487" y="7"/>
                    </a:lnTo>
                    <a:lnTo>
                      <a:pt x="499" y="14"/>
                    </a:lnTo>
                    <a:lnTo>
                      <a:pt x="510" y="20"/>
                    </a:lnTo>
                    <a:lnTo>
                      <a:pt x="519" y="28"/>
                    </a:lnTo>
                    <a:lnTo>
                      <a:pt x="524" y="38"/>
                    </a:lnTo>
                    <a:lnTo>
                      <a:pt x="528" y="51"/>
                    </a:lnTo>
                    <a:lnTo>
                      <a:pt x="531" y="63"/>
                    </a:lnTo>
                    <a:lnTo>
                      <a:pt x="529" y="75"/>
                    </a:lnTo>
                    <a:lnTo>
                      <a:pt x="526" y="89"/>
                    </a:lnTo>
                    <a:lnTo>
                      <a:pt x="523" y="103"/>
                    </a:lnTo>
                    <a:lnTo>
                      <a:pt x="515" y="121"/>
                    </a:lnTo>
                    <a:lnTo>
                      <a:pt x="507" y="135"/>
                    </a:lnTo>
                    <a:lnTo>
                      <a:pt x="496" y="153"/>
                    </a:lnTo>
                    <a:lnTo>
                      <a:pt x="484" y="169"/>
                    </a:lnTo>
                    <a:lnTo>
                      <a:pt x="469" y="186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BE"/>
              </a:p>
            </p:txBody>
          </p:sp>
          <p:sp>
            <p:nvSpPr>
              <p:cNvPr id="101" name="Freeform 12"/>
              <p:cNvSpPr>
                <a:spLocks/>
              </p:cNvSpPr>
              <p:nvPr/>
            </p:nvSpPr>
            <p:spPr bwMode="auto">
              <a:xfrm>
                <a:off x="3581" y="1426"/>
                <a:ext cx="356" cy="272"/>
              </a:xfrm>
              <a:custGeom>
                <a:avLst/>
                <a:gdLst>
                  <a:gd name="T0" fmla="*/ 324 w 534"/>
                  <a:gd name="T1" fmla="*/ 148 h 373"/>
                  <a:gd name="T2" fmla="*/ 339 w 534"/>
                  <a:gd name="T3" fmla="*/ 173 h 373"/>
                  <a:gd name="T4" fmla="*/ 351 w 534"/>
                  <a:gd name="T5" fmla="*/ 195 h 373"/>
                  <a:gd name="T6" fmla="*/ 355 w 534"/>
                  <a:gd name="T7" fmla="*/ 217 h 373"/>
                  <a:gd name="T8" fmla="*/ 355 w 534"/>
                  <a:gd name="T9" fmla="*/ 234 h 373"/>
                  <a:gd name="T10" fmla="*/ 348 w 534"/>
                  <a:gd name="T11" fmla="*/ 249 h 373"/>
                  <a:gd name="T12" fmla="*/ 335 w 534"/>
                  <a:gd name="T13" fmla="*/ 261 h 373"/>
                  <a:gd name="T14" fmla="*/ 317 w 534"/>
                  <a:gd name="T15" fmla="*/ 268 h 373"/>
                  <a:gd name="T16" fmla="*/ 295 w 534"/>
                  <a:gd name="T17" fmla="*/ 271 h 373"/>
                  <a:gd name="T18" fmla="*/ 270 w 534"/>
                  <a:gd name="T19" fmla="*/ 270 h 373"/>
                  <a:gd name="T20" fmla="*/ 239 w 534"/>
                  <a:gd name="T21" fmla="*/ 263 h 373"/>
                  <a:gd name="T22" fmla="*/ 209 w 534"/>
                  <a:gd name="T23" fmla="*/ 253 h 373"/>
                  <a:gd name="T24" fmla="*/ 177 w 534"/>
                  <a:gd name="T25" fmla="*/ 239 h 373"/>
                  <a:gd name="T26" fmla="*/ 145 w 534"/>
                  <a:gd name="T27" fmla="*/ 221 h 373"/>
                  <a:gd name="T28" fmla="*/ 113 w 534"/>
                  <a:gd name="T29" fmla="*/ 201 h 373"/>
                  <a:gd name="T30" fmla="*/ 85 w 534"/>
                  <a:gd name="T31" fmla="*/ 179 h 373"/>
                  <a:gd name="T32" fmla="*/ 59 w 534"/>
                  <a:gd name="T33" fmla="*/ 154 h 373"/>
                  <a:gd name="T34" fmla="*/ 36 w 534"/>
                  <a:gd name="T35" fmla="*/ 129 h 373"/>
                  <a:gd name="T36" fmla="*/ 19 w 534"/>
                  <a:gd name="T37" fmla="*/ 104 h 373"/>
                  <a:gd name="T38" fmla="*/ 7 w 534"/>
                  <a:gd name="T39" fmla="*/ 81 h 373"/>
                  <a:gd name="T40" fmla="*/ 1 w 534"/>
                  <a:gd name="T41" fmla="*/ 61 h 373"/>
                  <a:gd name="T42" fmla="*/ 0 w 534"/>
                  <a:gd name="T43" fmla="*/ 42 h 373"/>
                  <a:gd name="T44" fmla="*/ 5 w 534"/>
                  <a:gd name="T45" fmla="*/ 24 h 373"/>
                  <a:gd name="T46" fmla="*/ 17 w 534"/>
                  <a:gd name="T47" fmla="*/ 12 h 373"/>
                  <a:gd name="T48" fmla="*/ 33 w 534"/>
                  <a:gd name="T49" fmla="*/ 4 h 373"/>
                  <a:gd name="T50" fmla="*/ 55 w 534"/>
                  <a:gd name="T51" fmla="*/ 0 h 373"/>
                  <a:gd name="T52" fmla="*/ 79 w 534"/>
                  <a:gd name="T53" fmla="*/ 1 h 373"/>
                  <a:gd name="T54" fmla="*/ 108 w 534"/>
                  <a:gd name="T55" fmla="*/ 5 h 373"/>
                  <a:gd name="T56" fmla="*/ 139 w 534"/>
                  <a:gd name="T57" fmla="*/ 15 h 373"/>
                  <a:gd name="T58" fmla="*/ 171 w 534"/>
                  <a:gd name="T59" fmla="*/ 28 h 373"/>
                  <a:gd name="T60" fmla="*/ 203 w 534"/>
                  <a:gd name="T61" fmla="*/ 46 h 373"/>
                  <a:gd name="T62" fmla="*/ 235 w 534"/>
                  <a:gd name="T63" fmla="*/ 65 h 373"/>
                  <a:gd name="T64" fmla="*/ 264 w 534"/>
                  <a:gd name="T65" fmla="*/ 88 h 373"/>
                  <a:gd name="T66" fmla="*/ 291 w 534"/>
                  <a:gd name="T67" fmla="*/ 112 h 373"/>
                  <a:gd name="T68" fmla="*/ 314 w 534"/>
                  <a:gd name="T69" fmla="*/ 136 h 3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4"/>
                  <a:gd name="T106" fmla="*/ 0 h 373"/>
                  <a:gd name="T107" fmla="*/ 534 w 534"/>
                  <a:gd name="T108" fmla="*/ 373 h 3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4" h="373">
                    <a:moveTo>
                      <a:pt x="471" y="186"/>
                    </a:moveTo>
                    <a:lnTo>
                      <a:pt x="486" y="203"/>
                    </a:lnTo>
                    <a:lnTo>
                      <a:pt x="498" y="219"/>
                    </a:lnTo>
                    <a:lnTo>
                      <a:pt x="509" y="237"/>
                    </a:lnTo>
                    <a:lnTo>
                      <a:pt x="519" y="251"/>
                    </a:lnTo>
                    <a:lnTo>
                      <a:pt x="526" y="267"/>
                    </a:lnTo>
                    <a:lnTo>
                      <a:pt x="530" y="282"/>
                    </a:lnTo>
                    <a:lnTo>
                      <a:pt x="533" y="297"/>
                    </a:lnTo>
                    <a:lnTo>
                      <a:pt x="533" y="309"/>
                    </a:lnTo>
                    <a:lnTo>
                      <a:pt x="532" y="321"/>
                    </a:lnTo>
                    <a:lnTo>
                      <a:pt x="527" y="334"/>
                    </a:lnTo>
                    <a:lnTo>
                      <a:pt x="522" y="341"/>
                    </a:lnTo>
                    <a:lnTo>
                      <a:pt x="513" y="351"/>
                    </a:lnTo>
                    <a:lnTo>
                      <a:pt x="503" y="358"/>
                    </a:lnTo>
                    <a:lnTo>
                      <a:pt x="490" y="363"/>
                    </a:lnTo>
                    <a:lnTo>
                      <a:pt x="476" y="368"/>
                    </a:lnTo>
                    <a:lnTo>
                      <a:pt x="460" y="371"/>
                    </a:lnTo>
                    <a:lnTo>
                      <a:pt x="443" y="372"/>
                    </a:lnTo>
                    <a:lnTo>
                      <a:pt x="424" y="371"/>
                    </a:lnTo>
                    <a:lnTo>
                      <a:pt x="405" y="370"/>
                    </a:lnTo>
                    <a:lnTo>
                      <a:pt x="381" y="366"/>
                    </a:lnTo>
                    <a:lnTo>
                      <a:pt x="359" y="361"/>
                    </a:lnTo>
                    <a:lnTo>
                      <a:pt x="337" y="355"/>
                    </a:lnTo>
                    <a:lnTo>
                      <a:pt x="313" y="347"/>
                    </a:lnTo>
                    <a:lnTo>
                      <a:pt x="288" y="339"/>
                    </a:lnTo>
                    <a:lnTo>
                      <a:pt x="265" y="328"/>
                    </a:lnTo>
                    <a:lnTo>
                      <a:pt x="241" y="315"/>
                    </a:lnTo>
                    <a:lnTo>
                      <a:pt x="217" y="303"/>
                    </a:lnTo>
                    <a:lnTo>
                      <a:pt x="193" y="289"/>
                    </a:lnTo>
                    <a:lnTo>
                      <a:pt x="170" y="275"/>
                    </a:lnTo>
                    <a:lnTo>
                      <a:pt x="147" y="260"/>
                    </a:lnTo>
                    <a:lnTo>
                      <a:pt x="127" y="245"/>
                    </a:lnTo>
                    <a:lnTo>
                      <a:pt x="107" y="227"/>
                    </a:lnTo>
                    <a:lnTo>
                      <a:pt x="88" y="211"/>
                    </a:lnTo>
                    <a:lnTo>
                      <a:pt x="71" y="195"/>
                    </a:lnTo>
                    <a:lnTo>
                      <a:pt x="54" y="177"/>
                    </a:lnTo>
                    <a:lnTo>
                      <a:pt x="40" y="161"/>
                    </a:lnTo>
                    <a:lnTo>
                      <a:pt x="28" y="143"/>
                    </a:lnTo>
                    <a:lnTo>
                      <a:pt x="19" y="127"/>
                    </a:lnTo>
                    <a:lnTo>
                      <a:pt x="11" y="111"/>
                    </a:lnTo>
                    <a:lnTo>
                      <a:pt x="6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3" y="44"/>
                    </a:lnTo>
                    <a:lnTo>
                      <a:pt x="8" y="33"/>
                    </a:lnTo>
                    <a:lnTo>
                      <a:pt x="16" y="25"/>
                    </a:lnTo>
                    <a:lnTo>
                      <a:pt x="25" y="17"/>
                    </a:lnTo>
                    <a:lnTo>
                      <a:pt x="35" y="10"/>
                    </a:lnTo>
                    <a:lnTo>
                      <a:pt x="49" y="5"/>
                    </a:lnTo>
                    <a:lnTo>
                      <a:pt x="64" y="4"/>
                    </a:lnTo>
                    <a:lnTo>
                      <a:pt x="82" y="0"/>
                    </a:lnTo>
                    <a:lnTo>
                      <a:pt x="99" y="0"/>
                    </a:lnTo>
                    <a:lnTo>
                      <a:pt x="119" y="1"/>
                    </a:lnTo>
                    <a:lnTo>
                      <a:pt x="139" y="4"/>
                    </a:lnTo>
                    <a:lnTo>
                      <a:pt x="162" y="7"/>
                    </a:lnTo>
                    <a:lnTo>
                      <a:pt x="184" y="14"/>
                    </a:lnTo>
                    <a:lnTo>
                      <a:pt x="208" y="20"/>
                    </a:lnTo>
                    <a:lnTo>
                      <a:pt x="232" y="30"/>
                    </a:lnTo>
                    <a:lnTo>
                      <a:pt x="256" y="38"/>
                    </a:lnTo>
                    <a:lnTo>
                      <a:pt x="280" y="51"/>
                    </a:lnTo>
                    <a:lnTo>
                      <a:pt x="305" y="63"/>
                    </a:lnTo>
                    <a:lnTo>
                      <a:pt x="328" y="75"/>
                    </a:lnTo>
                    <a:lnTo>
                      <a:pt x="352" y="89"/>
                    </a:lnTo>
                    <a:lnTo>
                      <a:pt x="374" y="103"/>
                    </a:lnTo>
                    <a:lnTo>
                      <a:pt x="396" y="121"/>
                    </a:lnTo>
                    <a:lnTo>
                      <a:pt x="418" y="135"/>
                    </a:lnTo>
                    <a:lnTo>
                      <a:pt x="436" y="153"/>
                    </a:lnTo>
                    <a:lnTo>
                      <a:pt x="455" y="169"/>
                    </a:lnTo>
                    <a:lnTo>
                      <a:pt x="471" y="186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C2C200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BE"/>
              </a:p>
            </p:txBody>
          </p:sp>
        </p:grp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flipH="1">
              <a:off x="1789" y="846"/>
              <a:ext cx="1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H="1">
              <a:off x="1789" y="1167"/>
              <a:ext cx="1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1867" y="905"/>
              <a:ext cx="357" cy="271"/>
            </a:xfrm>
            <a:custGeom>
              <a:avLst/>
              <a:gdLst/>
              <a:ahLst/>
              <a:cxnLst>
                <a:cxn ang="0">
                  <a:pos x="453" y="201"/>
                </a:cxn>
                <a:cxn ang="0">
                  <a:pos x="416" y="236"/>
                </a:cxn>
                <a:cxn ang="0">
                  <a:pos x="373" y="265"/>
                </a:cxn>
                <a:cxn ang="0">
                  <a:pos x="326" y="296"/>
                </a:cxn>
                <a:cxn ang="0">
                  <a:pos x="279" y="321"/>
                </a:cxn>
                <a:cxn ang="0">
                  <a:pos x="230" y="340"/>
                </a:cxn>
                <a:cxn ang="0">
                  <a:pos x="183" y="357"/>
                </a:cxn>
                <a:cxn ang="0">
                  <a:pos x="139" y="367"/>
                </a:cxn>
                <a:cxn ang="0">
                  <a:pos x="99" y="371"/>
                </a:cxn>
                <a:cxn ang="0">
                  <a:pos x="64" y="367"/>
                </a:cxn>
                <a:cxn ang="0">
                  <a:pos x="35" y="360"/>
                </a:cxn>
                <a:cxn ang="0">
                  <a:pos x="15" y="346"/>
                </a:cxn>
                <a:cxn ang="0">
                  <a:pos x="3" y="327"/>
                </a:cxn>
                <a:cxn ang="0">
                  <a:pos x="0" y="302"/>
                </a:cxn>
                <a:cxn ang="0">
                  <a:pos x="6" y="274"/>
                </a:cxn>
                <a:cxn ang="0">
                  <a:pos x="20" y="244"/>
                </a:cxn>
                <a:cxn ang="0">
                  <a:pos x="42" y="210"/>
                </a:cxn>
                <a:cxn ang="0">
                  <a:pos x="71" y="176"/>
                </a:cxn>
                <a:cxn ang="0">
                  <a:pos x="108" y="143"/>
                </a:cxn>
                <a:cxn ang="0">
                  <a:pos x="148" y="112"/>
                </a:cxn>
                <a:cxn ang="0">
                  <a:pos x="193" y="82"/>
                </a:cxn>
                <a:cxn ang="0">
                  <a:pos x="242" y="57"/>
                </a:cxn>
                <a:cxn ang="0">
                  <a:pos x="290" y="33"/>
                </a:cxn>
                <a:cxn ang="0">
                  <a:pos x="338" y="17"/>
                </a:cxn>
                <a:cxn ang="0">
                  <a:pos x="382" y="6"/>
                </a:cxn>
                <a:cxn ang="0">
                  <a:pos x="425" y="0"/>
                </a:cxn>
                <a:cxn ang="0">
                  <a:pos x="460" y="1"/>
                </a:cxn>
                <a:cxn ang="0">
                  <a:pos x="490" y="7"/>
                </a:cxn>
                <a:cxn ang="0">
                  <a:pos x="513" y="21"/>
                </a:cxn>
                <a:cxn ang="0">
                  <a:pos x="527" y="38"/>
                </a:cxn>
                <a:cxn ang="0">
                  <a:pos x="533" y="63"/>
                </a:cxn>
                <a:cxn ang="0">
                  <a:pos x="530" y="88"/>
                </a:cxn>
                <a:cxn ang="0">
                  <a:pos x="517" y="120"/>
                </a:cxn>
                <a:cxn ang="0">
                  <a:pos x="498" y="152"/>
                </a:cxn>
                <a:cxn ang="0">
                  <a:pos x="470" y="186"/>
                </a:cxn>
              </a:cxnLst>
              <a:rect l="0" t="0" r="r" b="b"/>
              <a:pathLst>
                <a:path w="534" h="372">
                  <a:moveTo>
                    <a:pt x="470" y="186"/>
                  </a:moveTo>
                  <a:lnTo>
                    <a:pt x="453" y="201"/>
                  </a:lnTo>
                  <a:lnTo>
                    <a:pt x="434" y="219"/>
                  </a:lnTo>
                  <a:lnTo>
                    <a:pt x="416" y="236"/>
                  </a:lnTo>
                  <a:lnTo>
                    <a:pt x="395" y="251"/>
                  </a:lnTo>
                  <a:lnTo>
                    <a:pt x="373" y="265"/>
                  </a:lnTo>
                  <a:lnTo>
                    <a:pt x="351" y="281"/>
                  </a:lnTo>
                  <a:lnTo>
                    <a:pt x="326" y="296"/>
                  </a:lnTo>
                  <a:lnTo>
                    <a:pt x="304" y="308"/>
                  </a:lnTo>
                  <a:lnTo>
                    <a:pt x="279" y="321"/>
                  </a:lnTo>
                  <a:lnTo>
                    <a:pt x="255" y="333"/>
                  </a:lnTo>
                  <a:lnTo>
                    <a:pt x="230" y="340"/>
                  </a:lnTo>
                  <a:lnTo>
                    <a:pt x="207" y="350"/>
                  </a:lnTo>
                  <a:lnTo>
                    <a:pt x="183" y="357"/>
                  </a:lnTo>
                  <a:lnTo>
                    <a:pt x="161" y="361"/>
                  </a:lnTo>
                  <a:lnTo>
                    <a:pt x="139" y="367"/>
                  </a:lnTo>
                  <a:lnTo>
                    <a:pt x="117" y="370"/>
                  </a:lnTo>
                  <a:lnTo>
                    <a:pt x="99" y="371"/>
                  </a:lnTo>
                  <a:lnTo>
                    <a:pt x="81" y="371"/>
                  </a:lnTo>
                  <a:lnTo>
                    <a:pt x="64" y="367"/>
                  </a:lnTo>
                  <a:lnTo>
                    <a:pt x="49" y="365"/>
                  </a:lnTo>
                  <a:lnTo>
                    <a:pt x="35" y="360"/>
                  </a:lnTo>
                  <a:lnTo>
                    <a:pt x="25" y="354"/>
                  </a:lnTo>
                  <a:lnTo>
                    <a:pt x="15" y="346"/>
                  </a:lnTo>
                  <a:lnTo>
                    <a:pt x="8" y="338"/>
                  </a:lnTo>
                  <a:lnTo>
                    <a:pt x="3" y="327"/>
                  </a:lnTo>
                  <a:lnTo>
                    <a:pt x="0" y="314"/>
                  </a:lnTo>
                  <a:lnTo>
                    <a:pt x="0" y="302"/>
                  </a:lnTo>
                  <a:lnTo>
                    <a:pt x="1" y="289"/>
                  </a:lnTo>
                  <a:lnTo>
                    <a:pt x="6" y="274"/>
                  </a:lnTo>
                  <a:lnTo>
                    <a:pt x="11" y="258"/>
                  </a:lnTo>
                  <a:lnTo>
                    <a:pt x="20" y="244"/>
                  </a:lnTo>
                  <a:lnTo>
                    <a:pt x="30" y="227"/>
                  </a:lnTo>
                  <a:lnTo>
                    <a:pt x="42" y="210"/>
                  </a:lnTo>
                  <a:lnTo>
                    <a:pt x="56" y="194"/>
                  </a:lnTo>
                  <a:lnTo>
                    <a:pt x="71" y="176"/>
                  </a:lnTo>
                  <a:lnTo>
                    <a:pt x="88" y="161"/>
                  </a:lnTo>
                  <a:lnTo>
                    <a:pt x="108" y="143"/>
                  </a:lnTo>
                  <a:lnTo>
                    <a:pt x="127" y="127"/>
                  </a:lnTo>
                  <a:lnTo>
                    <a:pt x="148" y="112"/>
                  </a:lnTo>
                  <a:lnTo>
                    <a:pt x="171" y="96"/>
                  </a:lnTo>
                  <a:lnTo>
                    <a:pt x="193" y="82"/>
                  </a:lnTo>
                  <a:lnTo>
                    <a:pt x="218" y="69"/>
                  </a:lnTo>
                  <a:lnTo>
                    <a:pt x="242" y="57"/>
                  </a:lnTo>
                  <a:lnTo>
                    <a:pt x="266" y="44"/>
                  </a:lnTo>
                  <a:lnTo>
                    <a:pt x="290" y="33"/>
                  </a:lnTo>
                  <a:lnTo>
                    <a:pt x="314" y="25"/>
                  </a:lnTo>
                  <a:lnTo>
                    <a:pt x="338" y="17"/>
                  </a:lnTo>
                  <a:lnTo>
                    <a:pt x="361" y="10"/>
                  </a:lnTo>
                  <a:lnTo>
                    <a:pt x="382" y="6"/>
                  </a:lnTo>
                  <a:lnTo>
                    <a:pt x="405" y="2"/>
                  </a:lnTo>
                  <a:lnTo>
                    <a:pt x="425" y="0"/>
                  </a:lnTo>
                  <a:lnTo>
                    <a:pt x="444" y="0"/>
                  </a:lnTo>
                  <a:lnTo>
                    <a:pt x="460" y="1"/>
                  </a:lnTo>
                  <a:lnTo>
                    <a:pt x="477" y="4"/>
                  </a:lnTo>
                  <a:lnTo>
                    <a:pt x="490" y="7"/>
                  </a:lnTo>
                  <a:lnTo>
                    <a:pt x="503" y="14"/>
                  </a:lnTo>
                  <a:lnTo>
                    <a:pt x="513" y="21"/>
                  </a:lnTo>
                  <a:lnTo>
                    <a:pt x="522" y="28"/>
                  </a:lnTo>
                  <a:lnTo>
                    <a:pt x="527" y="38"/>
                  </a:lnTo>
                  <a:lnTo>
                    <a:pt x="532" y="50"/>
                  </a:lnTo>
                  <a:lnTo>
                    <a:pt x="533" y="63"/>
                  </a:lnTo>
                  <a:lnTo>
                    <a:pt x="533" y="75"/>
                  </a:lnTo>
                  <a:lnTo>
                    <a:pt x="530" y="88"/>
                  </a:lnTo>
                  <a:lnTo>
                    <a:pt x="526" y="103"/>
                  </a:lnTo>
                  <a:lnTo>
                    <a:pt x="517" y="120"/>
                  </a:lnTo>
                  <a:lnTo>
                    <a:pt x="509" y="135"/>
                  </a:lnTo>
                  <a:lnTo>
                    <a:pt x="498" y="152"/>
                  </a:lnTo>
                  <a:lnTo>
                    <a:pt x="485" y="168"/>
                  </a:lnTo>
                  <a:lnTo>
                    <a:pt x="470" y="186"/>
                  </a:lnTo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1471" y="905"/>
              <a:ext cx="356" cy="271"/>
            </a:xfrm>
            <a:custGeom>
              <a:avLst/>
              <a:gdLst/>
              <a:ahLst/>
              <a:cxnLst>
                <a:cxn ang="0">
                  <a:pos x="483" y="201"/>
                </a:cxn>
                <a:cxn ang="0">
                  <a:pos x="508" y="236"/>
                </a:cxn>
                <a:cxn ang="0">
                  <a:pos x="525" y="268"/>
                </a:cxn>
                <a:cxn ang="0">
                  <a:pos x="532" y="296"/>
                </a:cxn>
                <a:cxn ang="0">
                  <a:pos x="531" y="321"/>
                </a:cxn>
                <a:cxn ang="0">
                  <a:pos x="522" y="342"/>
                </a:cxn>
                <a:cxn ang="0">
                  <a:pos x="503" y="357"/>
                </a:cxn>
                <a:cxn ang="0">
                  <a:pos x="477" y="367"/>
                </a:cxn>
                <a:cxn ang="0">
                  <a:pos x="444" y="371"/>
                </a:cxn>
                <a:cxn ang="0">
                  <a:pos x="406" y="367"/>
                </a:cxn>
                <a:cxn ang="0">
                  <a:pos x="362" y="361"/>
                </a:cxn>
                <a:cxn ang="0">
                  <a:pos x="316" y="346"/>
                </a:cxn>
                <a:cxn ang="0">
                  <a:pos x="266" y="327"/>
                </a:cxn>
                <a:cxn ang="0">
                  <a:pos x="218" y="302"/>
                </a:cxn>
                <a:cxn ang="0">
                  <a:pos x="172" y="275"/>
                </a:cxn>
                <a:cxn ang="0">
                  <a:pos x="128" y="244"/>
                </a:cxn>
                <a:cxn ang="0">
                  <a:pos x="89" y="210"/>
                </a:cxn>
                <a:cxn ang="0">
                  <a:pos x="56" y="176"/>
                </a:cxn>
                <a:cxn ang="0">
                  <a:pos x="30" y="143"/>
                </a:cxn>
                <a:cxn ang="0">
                  <a:pos x="11" y="111"/>
                </a:cxn>
                <a:cxn ang="0">
                  <a:pos x="1" y="82"/>
                </a:cxn>
                <a:cxn ang="0">
                  <a:pos x="0" y="57"/>
                </a:cxn>
                <a:cxn ang="0">
                  <a:pos x="8" y="33"/>
                </a:cxn>
                <a:cxn ang="0">
                  <a:pos x="25" y="16"/>
                </a:cxn>
                <a:cxn ang="0">
                  <a:pos x="47" y="5"/>
                </a:cxn>
                <a:cxn ang="0">
                  <a:pos x="79" y="0"/>
                </a:cxn>
                <a:cxn ang="0">
                  <a:pos x="117" y="1"/>
                </a:cxn>
                <a:cxn ang="0">
                  <a:pos x="160" y="7"/>
                </a:cxn>
                <a:cxn ang="0">
                  <a:pos x="205" y="20"/>
                </a:cxn>
                <a:cxn ang="0">
                  <a:pos x="253" y="38"/>
                </a:cxn>
                <a:cxn ang="0">
                  <a:pos x="302" y="63"/>
                </a:cxn>
                <a:cxn ang="0">
                  <a:pos x="349" y="88"/>
                </a:cxn>
                <a:cxn ang="0">
                  <a:pos x="393" y="120"/>
                </a:cxn>
                <a:cxn ang="0">
                  <a:pos x="434" y="152"/>
                </a:cxn>
                <a:cxn ang="0">
                  <a:pos x="469" y="186"/>
                </a:cxn>
              </a:cxnLst>
              <a:rect l="0" t="0" r="r" b="b"/>
              <a:pathLst>
                <a:path w="534" h="372">
                  <a:moveTo>
                    <a:pt x="469" y="186"/>
                  </a:moveTo>
                  <a:lnTo>
                    <a:pt x="483" y="201"/>
                  </a:lnTo>
                  <a:lnTo>
                    <a:pt x="497" y="219"/>
                  </a:lnTo>
                  <a:lnTo>
                    <a:pt x="508" y="236"/>
                  </a:lnTo>
                  <a:lnTo>
                    <a:pt x="517" y="251"/>
                  </a:lnTo>
                  <a:lnTo>
                    <a:pt x="525" y="268"/>
                  </a:lnTo>
                  <a:lnTo>
                    <a:pt x="528" y="281"/>
                  </a:lnTo>
                  <a:lnTo>
                    <a:pt x="532" y="296"/>
                  </a:lnTo>
                  <a:lnTo>
                    <a:pt x="533" y="308"/>
                  </a:lnTo>
                  <a:lnTo>
                    <a:pt x="531" y="321"/>
                  </a:lnTo>
                  <a:lnTo>
                    <a:pt x="526" y="333"/>
                  </a:lnTo>
                  <a:lnTo>
                    <a:pt x="522" y="342"/>
                  </a:lnTo>
                  <a:lnTo>
                    <a:pt x="514" y="350"/>
                  </a:lnTo>
                  <a:lnTo>
                    <a:pt x="503" y="357"/>
                  </a:lnTo>
                  <a:lnTo>
                    <a:pt x="490" y="364"/>
                  </a:lnTo>
                  <a:lnTo>
                    <a:pt x="477" y="367"/>
                  </a:lnTo>
                  <a:lnTo>
                    <a:pt x="461" y="370"/>
                  </a:lnTo>
                  <a:lnTo>
                    <a:pt x="444" y="371"/>
                  </a:lnTo>
                  <a:lnTo>
                    <a:pt x="425" y="371"/>
                  </a:lnTo>
                  <a:lnTo>
                    <a:pt x="406" y="367"/>
                  </a:lnTo>
                  <a:lnTo>
                    <a:pt x="384" y="366"/>
                  </a:lnTo>
                  <a:lnTo>
                    <a:pt x="362" y="361"/>
                  </a:lnTo>
                  <a:lnTo>
                    <a:pt x="338" y="354"/>
                  </a:lnTo>
                  <a:lnTo>
                    <a:pt x="316" y="346"/>
                  </a:lnTo>
                  <a:lnTo>
                    <a:pt x="291" y="338"/>
                  </a:lnTo>
                  <a:lnTo>
                    <a:pt x="266" y="327"/>
                  </a:lnTo>
                  <a:lnTo>
                    <a:pt x="242" y="314"/>
                  </a:lnTo>
                  <a:lnTo>
                    <a:pt x="218" y="302"/>
                  </a:lnTo>
                  <a:lnTo>
                    <a:pt x="196" y="289"/>
                  </a:lnTo>
                  <a:lnTo>
                    <a:pt x="172" y="275"/>
                  </a:lnTo>
                  <a:lnTo>
                    <a:pt x="150" y="258"/>
                  </a:lnTo>
                  <a:lnTo>
                    <a:pt x="128" y="244"/>
                  </a:lnTo>
                  <a:lnTo>
                    <a:pt x="109" y="227"/>
                  </a:lnTo>
                  <a:lnTo>
                    <a:pt x="89" y="210"/>
                  </a:lnTo>
                  <a:lnTo>
                    <a:pt x="72" y="194"/>
                  </a:lnTo>
                  <a:lnTo>
                    <a:pt x="56" y="176"/>
                  </a:lnTo>
                  <a:lnTo>
                    <a:pt x="43" y="161"/>
                  </a:lnTo>
                  <a:lnTo>
                    <a:pt x="30" y="143"/>
                  </a:lnTo>
                  <a:lnTo>
                    <a:pt x="19" y="127"/>
                  </a:lnTo>
                  <a:lnTo>
                    <a:pt x="11" y="111"/>
                  </a:lnTo>
                  <a:lnTo>
                    <a:pt x="7" y="96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8" y="33"/>
                  </a:lnTo>
                  <a:lnTo>
                    <a:pt x="15" y="25"/>
                  </a:lnTo>
                  <a:lnTo>
                    <a:pt x="25" y="16"/>
                  </a:lnTo>
                  <a:lnTo>
                    <a:pt x="36" y="10"/>
                  </a:lnTo>
                  <a:lnTo>
                    <a:pt x="47" y="5"/>
                  </a:lnTo>
                  <a:lnTo>
                    <a:pt x="63" y="2"/>
                  </a:lnTo>
                  <a:lnTo>
                    <a:pt x="79" y="0"/>
                  </a:lnTo>
                  <a:lnTo>
                    <a:pt x="98" y="0"/>
                  </a:lnTo>
                  <a:lnTo>
                    <a:pt x="117" y="1"/>
                  </a:lnTo>
                  <a:lnTo>
                    <a:pt x="137" y="4"/>
                  </a:lnTo>
                  <a:lnTo>
                    <a:pt x="160" y="7"/>
                  </a:lnTo>
                  <a:lnTo>
                    <a:pt x="182" y="14"/>
                  </a:lnTo>
                  <a:lnTo>
                    <a:pt x="205" y="20"/>
                  </a:lnTo>
                  <a:lnTo>
                    <a:pt x="229" y="28"/>
                  </a:lnTo>
                  <a:lnTo>
                    <a:pt x="253" y="38"/>
                  </a:lnTo>
                  <a:lnTo>
                    <a:pt x="279" y="50"/>
                  </a:lnTo>
                  <a:lnTo>
                    <a:pt x="302" y="63"/>
                  </a:lnTo>
                  <a:lnTo>
                    <a:pt x="325" y="75"/>
                  </a:lnTo>
                  <a:lnTo>
                    <a:pt x="349" y="88"/>
                  </a:lnTo>
                  <a:lnTo>
                    <a:pt x="372" y="103"/>
                  </a:lnTo>
                  <a:lnTo>
                    <a:pt x="393" y="120"/>
                  </a:lnTo>
                  <a:lnTo>
                    <a:pt x="414" y="135"/>
                  </a:lnTo>
                  <a:lnTo>
                    <a:pt x="434" y="152"/>
                  </a:lnTo>
                  <a:lnTo>
                    <a:pt x="452" y="168"/>
                  </a:lnTo>
                  <a:lnTo>
                    <a:pt x="469" y="18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97E2E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1471" y="835"/>
              <a:ext cx="354" cy="271"/>
            </a:xfrm>
            <a:custGeom>
              <a:avLst/>
              <a:gdLst>
                <a:gd name="T0" fmla="*/ 301 w 532"/>
                <a:gd name="T1" fmla="*/ 147 h 373"/>
                <a:gd name="T2" fmla="*/ 275 w 532"/>
                <a:gd name="T3" fmla="*/ 172 h 373"/>
                <a:gd name="T4" fmla="*/ 248 w 532"/>
                <a:gd name="T5" fmla="*/ 194 h 373"/>
                <a:gd name="T6" fmla="*/ 217 w 532"/>
                <a:gd name="T7" fmla="*/ 216 h 373"/>
                <a:gd name="T8" fmla="*/ 186 w 532"/>
                <a:gd name="T9" fmla="*/ 233 h 373"/>
                <a:gd name="T10" fmla="*/ 154 w 532"/>
                <a:gd name="T11" fmla="*/ 248 h 373"/>
                <a:gd name="T12" fmla="*/ 122 w 532"/>
                <a:gd name="T13" fmla="*/ 260 h 373"/>
                <a:gd name="T14" fmla="*/ 92 w 532"/>
                <a:gd name="T15" fmla="*/ 267 h 373"/>
                <a:gd name="T16" fmla="*/ 65 w 532"/>
                <a:gd name="T17" fmla="*/ 270 h 373"/>
                <a:gd name="T18" fmla="*/ 43 w 532"/>
                <a:gd name="T19" fmla="*/ 267 h 373"/>
                <a:gd name="T20" fmla="*/ 24 w 532"/>
                <a:gd name="T21" fmla="*/ 262 h 373"/>
                <a:gd name="T22" fmla="*/ 11 w 532"/>
                <a:gd name="T23" fmla="*/ 252 h 373"/>
                <a:gd name="T24" fmla="*/ 2 w 532"/>
                <a:gd name="T25" fmla="*/ 238 h 373"/>
                <a:gd name="T26" fmla="*/ 0 w 532"/>
                <a:gd name="T27" fmla="*/ 220 h 373"/>
                <a:gd name="T28" fmla="*/ 4 w 532"/>
                <a:gd name="T29" fmla="*/ 200 h 373"/>
                <a:gd name="T30" fmla="*/ 13 w 532"/>
                <a:gd name="T31" fmla="*/ 178 h 373"/>
                <a:gd name="T32" fmla="*/ 27 w 532"/>
                <a:gd name="T33" fmla="*/ 153 h 373"/>
                <a:gd name="T34" fmla="*/ 47 w 532"/>
                <a:gd name="T35" fmla="*/ 129 h 373"/>
                <a:gd name="T36" fmla="*/ 70 w 532"/>
                <a:gd name="T37" fmla="*/ 104 h 373"/>
                <a:gd name="T38" fmla="*/ 97 w 532"/>
                <a:gd name="T39" fmla="*/ 81 h 373"/>
                <a:gd name="T40" fmla="*/ 127 w 532"/>
                <a:gd name="T41" fmla="*/ 60 h 373"/>
                <a:gd name="T42" fmla="*/ 160 w 532"/>
                <a:gd name="T43" fmla="*/ 41 h 373"/>
                <a:gd name="T44" fmla="*/ 191 w 532"/>
                <a:gd name="T45" fmla="*/ 24 h 373"/>
                <a:gd name="T46" fmla="*/ 223 w 532"/>
                <a:gd name="T47" fmla="*/ 12 h 373"/>
                <a:gd name="T48" fmla="*/ 253 w 532"/>
                <a:gd name="T49" fmla="*/ 4 h 373"/>
                <a:gd name="T50" fmla="*/ 280 w 532"/>
                <a:gd name="T51" fmla="*/ 0 h 373"/>
                <a:gd name="T52" fmla="*/ 305 w 532"/>
                <a:gd name="T53" fmla="*/ 1 h 373"/>
                <a:gd name="T54" fmla="*/ 324 w 532"/>
                <a:gd name="T55" fmla="*/ 5 h 373"/>
                <a:gd name="T56" fmla="*/ 339 w 532"/>
                <a:gd name="T57" fmla="*/ 15 h 373"/>
                <a:gd name="T58" fmla="*/ 349 w 532"/>
                <a:gd name="T59" fmla="*/ 28 h 373"/>
                <a:gd name="T60" fmla="*/ 353 w 532"/>
                <a:gd name="T61" fmla="*/ 46 h 373"/>
                <a:gd name="T62" fmla="*/ 350 w 532"/>
                <a:gd name="T63" fmla="*/ 65 h 373"/>
                <a:gd name="T64" fmla="*/ 343 w 532"/>
                <a:gd name="T65" fmla="*/ 88 h 373"/>
                <a:gd name="T66" fmla="*/ 330 w 532"/>
                <a:gd name="T67" fmla="*/ 111 h 373"/>
                <a:gd name="T68" fmla="*/ 312 w 532"/>
                <a:gd name="T69" fmla="*/ 135 h 3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2"/>
                <a:gd name="T106" fmla="*/ 0 h 373"/>
                <a:gd name="T107" fmla="*/ 532 w 532"/>
                <a:gd name="T108" fmla="*/ 373 h 3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2" h="373">
                  <a:moveTo>
                    <a:pt x="469" y="186"/>
                  </a:moveTo>
                  <a:lnTo>
                    <a:pt x="452" y="202"/>
                  </a:lnTo>
                  <a:lnTo>
                    <a:pt x="434" y="219"/>
                  </a:lnTo>
                  <a:lnTo>
                    <a:pt x="414" y="237"/>
                  </a:lnTo>
                  <a:lnTo>
                    <a:pt x="395" y="251"/>
                  </a:lnTo>
                  <a:lnTo>
                    <a:pt x="372" y="267"/>
                  </a:lnTo>
                  <a:lnTo>
                    <a:pt x="350" y="282"/>
                  </a:lnTo>
                  <a:lnTo>
                    <a:pt x="326" y="297"/>
                  </a:lnTo>
                  <a:lnTo>
                    <a:pt x="304" y="309"/>
                  </a:lnTo>
                  <a:lnTo>
                    <a:pt x="279" y="321"/>
                  </a:lnTo>
                  <a:lnTo>
                    <a:pt x="254" y="334"/>
                  </a:lnTo>
                  <a:lnTo>
                    <a:pt x="231" y="341"/>
                  </a:lnTo>
                  <a:lnTo>
                    <a:pt x="208" y="351"/>
                  </a:lnTo>
                  <a:lnTo>
                    <a:pt x="184" y="358"/>
                  </a:lnTo>
                  <a:lnTo>
                    <a:pt x="162" y="362"/>
                  </a:lnTo>
                  <a:lnTo>
                    <a:pt x="139" y="368"/>
                  </a:lnTo>
                  <a:lnTo>
                    <a:pt x="119" y="371"/>
                  </a:lnTo>
                  <a:lnTo>
                    <a:pt x="98" y="372"/>
                  </a:lnTo>
                  <a:lnTo>
                    <a:pt x="82" y="371"/>
                  </a:lnTo>
                  <a:lnTo>
                    <a:pt x="64" y="368"/>
                  </a:lnTo>
                  <a:lnTo>
                    <a:pt x="49" y="366"/>
                  </a:lnTo>
                  <a:lnTo>
                    <a:pt x="36" y="361"/>
                  </a:lnTo>
                  <a:lnTo>
                    <a:pt x="25" y="355"/>
                  </a:lnTo>
                  <a:lnTo>
                    <a:pt x="16" y="347"/>
                  </a:lnTo>
                  <a:lnTo>
                    <a:pt x="8" y="339"/>
                  </a:lnTo>
                  <a:lnTo>
                    <a:pt x="3" y="328"/>
                  </a:lnTo>
                  <a:lnTo>
                    <a:pt x="1" y="315"/>
                  </a:lnTo>
                  <a:lnTo>
                    <a:pt x="0" y="303"/>
                  </a:lnTo>
                  <a:lnTo>
                    <a:pt x="1" y="289"/>
                  </a:lnTo>
                  <a:lnTo>
                    <a:pt x="6" y="275"/>
                  </a:lnTo>
                  <a:lnTo>
                    <a:pt x="11" y="259"/>
                  </a:lnTo>
                  <a:lnTo>
                    <a:pt x="19" y="245"/>
                  </a:lnTo>
                  <a:lnTo>
                    <a:pt x="28" y="227"/>
                  </a:lnTo>
                  <a:lnTo>
                    <a:pt x="40" y="211"/>
                  </a:lnTo>
                  <a:lnTo>
                    <a:pt x="54" y="195"/>
                  </a:lnTo>
                  <a:lnTo>
                    <a:pt x="70" y="177"/>
                  </a:lnTo>
                  <a:lnTo>
                    <a:pt x="87" y="161"/>
                  </a:lnTo>
                  <a:lnTo>
                    <a:pt x="105" y="143"/>
                  </a:lnTo>
                  <a:lnTo>
                    <a:pt x="125" y="127"/>
                  </a:lnTo>
                  <a:lnTo>
                    <a:pt x="146" y="111"/>
                  </a:lnTo>
                  <a:lnTo>
                    <a:pt x="168" y="96"/>
                  </a:lnTo>
                  <a:lnTo>
                    <a:pt x="191" y="83"/>
                  </a:lnTo>
                  <a:lnTo>
                    <a:pt x="215" y="69"/>
                  </a:lnTo>
                  <a:lnTo>
                    <a:pt x="240" y="57"/>
                  </a:lnTo>
                  <a:lnTo>
                    <a:pt x="263" y="44"/>
                  </a:lnTo>
                  <a:lnTo>
                    <a:pt x="287" y="33"/>
                  </a:lnTo>
                  <a:lnTo>
                    <a:pt x="310" y="25"/>
                  </a:lnTo>
                  <a:lnTo>
                    <a:pt x="335" y="16"/>
                  </a:lnTo>
                  <a:lnTo>
                    <a:pt x="357" y="10"/>
                  </a:lnTo>
                  <a:lnTo>
                    <a:pt x="380" y="5"/>
                  </a:lnTo>
                  <a:lnTo>
                    <a:pt x="400" y="2"/>
                  </a:lnTo>
                  <a:lnTo>
                    <a:pt x="421" y="0"/>
                  </a:lnTo>
                  <a:lnTo>
                    <a:pt x="440" y="0"/>
                  </a:lnTo>
                  <a:lnTo>
                    <a:pt x="458" y="1"/>
                  </a:lnTo>
                  <a:lnTo>
                    <a:pt x="474" y="4"/>
                  </a:lnTo>
                  <a:lnTo>
                    <a:pt x="487" y="7"/>
                  </a:lnTo>
                  <a:lnTo>
                    <a:pt x="499" y="14"/>
                  </a:lnTo>
                  <a:lnTo>
                    <a:pt x="510" y="20"/>
                  </a:lnTo>
                  <a:lnTo>
                    <a:pt x="519" y="28"/>
                  </a:lnTo>
                  <a:lnTo>
                    <a:pt x="524" y="38"/>
                  </a:lnTo>
                  <a:lnTo>
                    <a:pt x="528" y="51"/>
                  </a:lnTo>
                  <a:lnTo>
                    <a:pt x="531" y="63"/>
                  </a:lnTo>
                  <a:lnTo>
                    <a:pt x="529" y="75"/>
                  </a:lnTo>
                  <a:lnTo>
                    <a:pt x="526" y="89"/>
                  </a:lnTo>
                  <a:lnTo>
                    <a:pt x="523" y="103"/>
                  </a:lnTo>
                  <a:lnTo>
                    <a:pt x="515" y="121"/>
                  </a:lnTo>
                  <a:lnTo>
                    <a:pt x="507" y="135"/>
                  </a:lnTo>
                  <a:lnTo>
                    <a:pt x="496" y="153"/>
                  </a:lnTo>
                  <a:lnTo>
                    <a:pt x="484" y="169"/>
                  </a:lnTo>
                  <a:lnTo>
                    <a:pt x="469" y="18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BE"/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1867" y="835"/>
              <a:ext cx="357" cy="272"/>
            </a:xfrm>
            <a:custGeom>
              <a:avLst/>
              <a:gdLst/>
              <a:ahLst/>
              <a:cxnLst>
                <a:cxn ang="0">
                  <a:pos x="486" y="203"/>
                </a:cxn>
                <a:cxn ang="0">
                  <a:pos x="509" y="237"/>
                </a:cxn>
                <a:cxn ang="0">
                  <a:pos x="526" y="267"/>
                </a:cxn>
                <a:cxn ang="0">
                  <a:pos x="533" y="297"/>
                </a:cxn>
                <a:cxn ang="0">
                  <a:pos x="532" y="321"/>
                </a:cxn>
                <a:cxn ang="0">
                  <a:pos x="522" y="341"/>
                </a:cxn>
                <a:cxn ang="0">
                  <a:pos x="503" y="358"/>
                </a:cxn>
                <a:cxn ang="0">
                  <a:pos x="476" y="368"/>
                </a:cxn>
                <a:cxn ang="0">
                  <a:pos x="443" y="372"/>
                </a:cxn>
                <a:cxn ang="0">
                  <a:pos x="405" y="370"/>
                </a:cxn>
                <a:cxn ang="0">
                  <a:pos x="359" y="361"/>
                </a:cxn>
                <a:cxn ang="0">
                  <a:pos x="313" y="347"/>
                </a:cxn>
                <a:cxn ang="0">
                  <a:pos x="265" y="328"/>
                </a:cxn>
                <a:cxn ang="0">
                  <a:pos x="217" y="303"/>
                </a:cxn>
                <a:cxn ang="0">
                  <a:pos x="170" y="275"/>
                </a:cxn>
                <a:cxn ang="0">
                  <a:pos x="127" y="245"/>
                </a:cxn>
                <a:cxn ang="0">
                  <a:pos x="88" y="211"/>
                </a:cxn>
                <a:cxn ang="0">
                  <a:pos x="54" y="177"/>
                </a:cxn>
                <a:cxn ang="0">
                  <a:pos x="28" y="143"/>
                </a:cxn>
                <a:cxn ang="0">
                  <a:pos x="11" y="111"/>
                </a:cxn>
                <a:cxn ang="0">
                  <a:pos x="1" y="83"/>
                </a:cxn>
                <a:cxn ang="0">
                  <a:pos x="0" y="57"/>
                </a:cxn>
                <a:cxn ang="0">
                  <a:pos x="8" y="33"/>
                </a:cxn>
                <a:cxn ang="0">
                  <a:pos x="25" y="17"/>
                </a:cxn>
                <a:cxn ang="0">
                  <a:pos x="49" y="5"/>
                </a:cxn>
                <a:cxn ang="0">
                  <a:pos x="82" y="0"/>
                </a:cxn>
                <a:cxn ang="0">
                  <a:pos x="119" y="1"/>
                </a:cxn>
                <a:cxn ang="0">
                  <a:pos x="162" y="7"/>
                </a:cxn>
                <a:cxn ang="0">
                  <a:pos x="208" y="20"/>
                </a:cxn>
                <a:cxn ang="0">
                  <a:pos x="256" y="38"/>
                </a:cxn>
                <a:cxn ang="0">
                  <a:pos x="305" y="63"/>
                </a:cxn>
                <a:cxn ang="0">
                  <a:pos x="352" y="89"/>
                </a:cxn>
                <a:cxn ang="0">
                  <a:pos x="396" y="121"/>
                </a:cxn>
                <a:cxn ang="0">
                  <a:pos x="436" y="153"/>
                </a:cxn>
                <a:cxn ang="0">
                  <a:pos x="471" y="186"/>
                </a:cxn>
              </a:cxnLst>
              <a:rect l="0" t="0" r="r" b="b"/>
              <a:pathLst>
                <a:path w="534" h="373">
                  <a:moveTo>
                    <a:pt x="471" y="186"/>
                  </a:moveTo>
                  <a:lnTo>
                    <a:pt x="486" y="203"/>
                  </a:lnTo>
                  <a:lnTo>
                    <a:pt x="498" y="219"/>
                  </a:lnTo>
                  <a:lnTo>
                    <a:pt x="509" y="237"/>
                  </a:lnTo>
                  <a:lnTo>
                    <a:pt x="519" y="251"/>
                  </a:lnTo>
                  <a:lnTo>
                    <a:pt x="526" y="267"/>
                  </a:lnTo>
                  <a:lnTo>
                    <a:pt x="530" y="282"/>
                  </a:lnTo>
                  <a:lnTo>
                    <a:pt x="533" y="297"/>
                  </a:lnTo>
                  <a:lnTo>
                    <a:pt x="533" y="309"/>
                  </a:lnTo>
                  <a:lnTo>
                    <a:pt x="532" y="321"/>
                  </a:lnTo>
                  <a:lnTo>
                    <a:pt x="527" y="334"/>
                  </a:lnTo>
                  <a:lnTo>
                    <a:pt x="522" y="341"/>
                  </a:lnTo>
                  <a:lnTo>
                    <a:pt x="513" y="351"/>
                  </a:lnTo>
                  <a:lnTo>
                    <a:pt x="503" y="358"/>
                  </a:lnTo>
                  <a:lnTo>
                    <a:pt x="490" y="363"/>
                  </a:lnTo>
                  <a:lnTo>
                    <a:pt x="476" y="368"/>
                  </a:lnTo>
                  <a:lnTo>
                    <a:pt x="460" y="371"/>
                  </a:lnTo>
                  <a:lnTo>
                    <a:pt x="443" y="372"/>
                  </a:lnTo>
                  <a:lnTo>
                    <a:pt x="424" y="371"/>
                  </a:lnTo>
                  <a:lnTo>
                    <a:pt x="405" y="370"/>
                  </a:lnTo>
                  <a:lnTo>
                    <a:pt x="381" y="366"/>
                  </a:lnTo>
                  <a:lnTo>
                    <a:pt x="359" y="361"/>
                  </a:lnTo>
                  <a:lnTo>
                    <a:pt x="337" y="355"/>
                  </a:lnTo>
                  <a:lnTo>
                    <a:pt x="313" y="347"/>
                  </a:lnTo>
                  <a:lnTo>
                    <a:pt x="288" y="339"/>
                  </a:lnTo>
                  <a:lnTo>
                    <a:pt x="265" y="328"/>
                  </a:lnTo>
                  <a:lnTo>
                    <a:pt x="241" y="315"/>
                  </a:lnTo>
                  <a:lnTo>
                    <a:pt x="217" y="303"/>
                  </a:lnTo>
                  <a:lnTo>
                    <a:pt x="193" y="289"/>
                  </a:lnTo>
                  <a:lnTo>
                    <a:pt x="170" y="275"/>
                  </a:lnTo>
                  <a:lnTo>
                    <a:pt x="147" y="260"/>
                  </a:lnTo>
                  <a:lnTo>
                    <a:pt x="127" y="245"/>
                  </a:lnTo>
                  <a:lnTo>
                    <a:pt x="107" y="227"/>
                  </a:lnTo>
                  <a:lnTo>
                    <a:pt x="88" y="211"/>
                  </a:lnTo>
                  <a:lnTo>
                    <a:pt x="71" y="195"/>
                  </a:lnTo>
                  <a:lnTo>
                    <a:pt x="54" y="177"/>
                  </a:lnTo>
                  <a:lnTo>
                    <a:pt x="40" y="161"/>
                  </a:lnTo>
                  <a:lnTo>
                    <a:pt x="28" y="143"/>
                  </a:lnTo>
                  <a:lnTo>
                    <a:pt x="19" y="127"/>
                  </a:lnTo>
                  <a:lnTo>
                    <a:pt x="11" y="111"/>
                  </a:lnTo>
                  <a:lnTo>
                    <a:pt x="6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8" y="33"/>
                  </a:lnTo>
                  <a:lnTo>
                    <a:pt x="16" y="25"/>
                  </a:lnTo>
                  <a:lnTo>
                    <a:pt x="25" y="17"/>
                  </a:lnTo>
                  <a:lnTo>
                    <a:pt x="35" y="10"/>
                  </a:lnTo>
                  <a:lnTo>
                    <a:pt x="49" y="5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99" y="0"/>
                  </a:lnTo>
                  <a:lnTo>
                    <a:pt x="119" y="1"/>
                  </a:lnTo>
                  <a:lnTo>
                    <a:pt x="139" y="4"/>
                  </a:lnTo>
                  <a:lnTo>
                    <a:pt x="162" y="7"/>
                  </a:lnTo>
                  <a:lnTo>
                    <a:pt x="184" y="14"/>
                  </a:lnTo>
                  <a:lnTo>
                    <a:pt x="208" y="20"/>
                  </a:lnTo>
                  <a:lnTo>
                    <a:pt x="232" y="30"/>
                  </a:lnTo>
                  <a:lnTo>
                    <a:pt x="256" y="38"/>
                  </a:lnTo>
                  <a:lnTo>
                    <a:pt x="280" y="51"/>
                  </a:lnTo>
                  <a:lnTo>
                    <a:pt x="305" y="63"/>
                  </a:lnTo>
                  <a:lnTo>
                    <a:pt x="328" y="75"/>
                  </a:lnTo>
                  <a:lnTo>
                    <a:pt x="352" y="89"/>
                  </a:lnTo>
                  <a:lnTo>
                    <a:pt x="374" y="103"/>
                  </a:lnTo>
                  <a:lnTo>
                    <a:pt x="396" y="121"/>
                  </a:lnTo>
                  <a:lnTo>
                    <a:pt x="418" y="135"/>
                  </a:lnTo>
                  <a:lnTo>
                    <a:pt x="436" y="153"/>
                  </a:lnTo>
                  <a:lnTo>
                    <a:pt x="455" y="169"/>
                  </a:lnTo>
                  <a:lnTo>
                    <a:pt x="471" y="186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 rot="19611867">
              <a:off x="1486" y="873"/>
              <a:ext cx="3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CH1</a:t>
              </a:r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 rot="2001649">
              <a:off x="1901" y="882"/>
              <a:ext cx="28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VH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2365146" y="4208257"/>
            <a:ext cx="817563" cy="428625"/>
            <a:chOff x="1996" y="2455"/>
            <a:chExt cx="515" cy="270"/>
          </a:xfrm>
        </p:grpSpPr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2081" y="2455"/>
              <a:ext cx="354" cy="270"/>
            </a:xfrm>
            <a:custGeom>
              <a:avLst/>
              <a:gdLst/>
              <a:ahLst/>
              <a:cxnLst>
                <a:cxn ang="0">
                  <a:pos x="453" y="203"/>
                </a:cxn>
                <a:cxn ang="0">
                  <a:pos x="416" y="236"/>
                </a:cxn>
                <a:cxn ang="0">
                  <a:pos x="373" y="267"/>
                </a:cxn>
                <a:cxn ang="0">
                  <a:pos x="328" y="297"/>
                </a:cxn>
                <a:cxn ang="0">
                  <a:pos x="279" y="322"/>
                </a:cxn>
                <a:cxn ang="0">
                  <a:pos x="232" y="342"/>
                </a:cxn>
                <a:cxn ang="0">
                  <a:pos x="184" y="357"/>
                </a:cxn>
                <a:cxn ang="0">
                  <a:pos x="139" y="367"/>
                </a:cxn>
                <a:cxn ang="0">
                  <a:pos x="99" y="371"/>
                </a:cxn>
                <a:cxn ang="0">
                  <a:pos x="64" y="369"/>
                </a:cxn>
                <a:cxn ang="0">
                  <a:pos x="37" y="361"/>
                </a:cxn>
                <a:cxn ang="0">
                  <a:pos x="17" y="346"/>
                </a:cxn>
                <a:cxn ang="0">
                  <a:pos x="4" y="327"/>
                </a:cxn>
                <a:cxn ang="0">
                  <a:pos x="0" y="303"/>
                </a:cxn>
                <a:cxn ang="0">
                  <a:pos x="6" y="274"/>
                </a:cxn>
                <a:cxn ang="0">
                  <a:pos x="19" y="244"/>
                </a:cxn>
                <a:cxn ang="0">
                  <a:pos x="40" y="210"/>
                </a:cxn>
                <a:cxn ang="0">
                  <a:pos x="71" y="177"/>
                </a:cxn>
                <a:cxn ang="0">
                  <a:pos x="106" y="144"/>
                </a:cxn>
                <a:cxn ang="0">
                  <a:pos x="147" y="112"/>
                </a:cxn>
                <a:cxn ang="0">
                  <a:pos x="191" y="82"/>
                </a:cxn>
                <a:cxn ang="0">
                  <a:pos x="240" y="57"/>
                </a:cxn>
                <a:cxn ang="0">
                  <a:pos x="287" y="34"/>
                </a:cxn>
                <a:cxn ang="0">
                  <a:pos x="335" y="17"/>
                </a:cxn>
                <a:cxn ang="0">
                  <a:pos x="380" y="5"/>
                </a:cxn>
                <a:cxn ang="0">
                  <a:pos x="422" y="0"/>
                </a:cxn>
                <a:cxn ang="0">
                  <a:pos x="458" y="2"/>
                </a:cxn>
                <a:cxn ang="0">
                  <a:pos x="487" y="9"/>
                </a:cxn>
                <a:cxn ang="0">
                  <a:pos x="511" y="21"/>
                </a:cxn>
                <a:cxn ang="0">
                  <a:pos x="524" y="39"/>
                </a:cxn>
                <a:cxn ang="0">
                  <a:pos x="531" y="63"/>
                </a:cxn>
                <a:cxn ang="0">
                  <a:pos x="528" y="88"/>
                </a:cxn>
                <a:cxn ang="0">
                  <a:pos x="516" y="120"/>
                </a:cxn>
                <a:cxn ang="0">
                  <a:pos x="496" y="152"/>
                </a:cxn>
                <a:cxn ang="0">
                  <a:pos x="469" y="186"/>
                </a:cxn>
              </a:cxnLst>
              <a:rect l="0" t="0" r="r" b="b"/>
              <a:pathLst>
                <a:path w="532" h="372">
                  <a:moveTo>
                    <a:pt x="469" y="186"/>
                  </a:moveTo>
                  <a:lnTo>
                    <a:pt x="453" y="203"/>
                  </a:lnTo>
                  <a:lnTo>
                    <a:pt x="434" y="220"/>
                  </a:lnTo>
                  <a:lnTo>
                    <a:pt x="416" y="236"/>
                  </a:lnTo>
                  <a:lnTo>
                    <a:pt x="395" y="252"/>
                  </a:lnTo>
                  <a:lnTo>
                    <a:pt x="373" y="267"/>
                  </a:lnTo>
                  <a:lnTo>
                    <a:pt x="350" y="281"/>
                  </a:lnTo>
                  <a:lnTo>
                    <a:pt x="328" y="297"/>
                  </a:lnTo>
                  <a:lnTo>
                    <a:pt x="304" y="310"/>
                  </a:lnTo>
                  <a:lnTo>
                    <a:pt x="279" y="322"/>
                  </a:lnTo>
                  <a:lnTo>
                    <a:pt x="254" y="333"/>
                  </a:lnTo>
                  <a:lnTo>
                    <a:pt x="232" y="342"/>
                  </a:lnTo>
                  <a:lnTo>
                    <a:pt x="208" y="350"/>
                  </a:lnTo>
                  <a:lnTo>
                    <a:pt x="184" y="357"/>
                  </a:lnTo>
                  <a:lnTo>
                    <a:pt x="162" y="362"/>
                  </a:lnTo>
                  <a:lnTo>
                    <a:pt x="139" y="367"/>
                  </a:lnTo>
                  <a:lnTo>
                    <a:pt x="119" y="370"/>
                  </a:lnTo>
                  <a:lnTo>
                    <a:pt x="99" y="371"/>
                  </a:lnTo>
                  <a:lnTo>
                    <a:pt x="82" y="371"/>
                  </a:lnTo>
                  <a:lnTo>
                    <a:pt x="64" y="369"/>
                  </a:lnTo>
                  <a:lnTo>
                    <a:pt x="49" y="365"/>
                  </a:lnTo>
                  <a:lnTo>
                    <a:pt x="37" y="361"/>
                  </a:lnTo>
                  <a:lnTo>
                    <a:pt x="25" y="354"/>
                  </a:lnTo>
                  <a:lnTo>
                    <a:pt x="17" y="346"/>
                  </a:lnTo>
                  <a:lnTo>
                    <a:pt x="8" y="338"/>
                  </a:lnTo>
                  <a:lnTo>
                    <a:pt x="4" y="327"/>
                  </a:lnTo>
                  <a:lnTo>
                    <a:pt x="1" y="316"/>
                  </a:lnTo>
                  <a:lnTo>
                    <a:pt x="0" y="303"/>
                  </a:lnTo>
                  <a:lnTo>
                    <a:pt x="1" y="290"/>
                  </a:lnTo>
                  <a:lnTo>
                    <a:pt x="6" y="274"/>
                  </a:lnTo>
                  <a:lnTo>
                    <a:pt x="11" y="259"/>
                  </a:lnTo>
                  <a:lnTo>
                    <a:pt x="19" y="244"/>
                  </a:lnTo>
                  <a:lnTo>
                    <a:pt x="29" y="227"/>
                  </a:lnTo>
                  <a:lnTo>
                    <a:pt x="40" y="210"/>
                  </a:lnTo>
                  <a:lnTo>
                    <a:pt x="55" y="195"/>
                  </a:lnTo>
                  <a:lnTo>
                    <a:pt x="71" y="177"/>
                  </a:lnTo>
                  <a:lnTo>
                    <a:pt x="87" y="161"/>
                  </a:lnTo>
                  <a:lnTo>
                    <a:pt x="106" y="144"/>
                  </a:lnTo>
                  <a:lnTo>
                    <a:pt x="126" y="127"/>
                  </a:lnTo>
                  <a:lnTo>
                    <a:pt x="147" y="112"/>
                  </a:lnTo>
                  <a:lnTo>
                    <a:pt x="169" y="96"/>
                  </a:lnTo>
                  <a:lnTo>
                    <a:pt x="191" y="82"/>
                  </a:lnTo>
                  <a:lnTo>
                    <a:pt x="215" y="69"/>
                  </a:lnTo>
                  <a:lnTo>
                    <a:pt x="240" y="57"/>
                  </a:lnTo>
                  <a:lnTo>
                    <a:pt x="264" y="44"/>
                  </a:lnTo>
                  <a:lnTo>
                    <a:pt x="287" y="34"/>
                  </a:lnTo>
                  <a:lnTo>
                    <a:pt x="312" y="25"/>
                  </a:lnTo>
                  <a:lnTo>
                    <a:pt x="335" y="17"/>
                  </a:lnTo>
                  <a:lnTo>
                    <a:pt x="357" y="10"/>
                  </a:lnTo>
                  <a:lnTo>
                    <a:pt x="380" y="5"/>
                  </a:lnTo>
                  <a:lnTo>
                    <a:pt x="400" y="4"/>
                  </a:lnTo>
                  <a:lnTo>
                    <a:pt x="422" y="0"/>
                  </a:lnTo>
                  <a:lnTo>
                    <a:pt x="441" y="0"/>
                  </a:lnTo>
                  <a:lnTo>
                    <a:pt x="458" y="2"/>
                  </a:lnTo>
                  <a:lnTo>
                    <a:pt x="474" y="4"/>
                  </a:lnTo>
                  <a:lnTo>
                    <a:pt x="487" y="9"/>
                  </a:lnTo>
                  <a:lnTo>
                    <a:pt x="499" y="15"/>
                  </a:lnTo>
                  <a:lnTo>
                    <a:pt x="511" y="21"/>
                  </a:lnTo>
                  <a:lnTo>
                    <a:pt x="519" y="29"/>
                  </a:lnTo>
                  <a:lnTo>
                    <a:pt x="524" y="39"/>
                  </a:lnTo>
                  <a:lnTo>
                    <a:pt x="528" y="50"/>
                  </a:lnTo>
                  <a:lnTo>
                    <a:pt x="531" y="63"/>
                  </a:lnTo>
                  <a:lnTo>
                    <a:pt x="531" y="75"/>
                  </a:lnTo>
                  <a:lnTo>
                    <a:pt x="528" y="88"/>
                  </a:lnTo>
                  <a:lnTo>
                    <a:pt x="524" y="104"/>
                  </a:lnTo>
                  <a:lnTo>
                    <a:pt x="516" y="120"/>
                  </a:lnTo>
                  <a:lnTo>
                    <a:pt x="507" y="136"/>
                  </a:lnTo>
                  <a:lnTo>
                    <a:pt x="496" y="152"/>
                  </a:lnTo>
                  <a:lnTo>
                    <a:pt x="484" y="168"/>
                  </a:lnTo>
                  <a:lnTo>
                    <a:pt x="469" y="18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 rot="19350020">
              <a:off x="1996" y="2498"/>
              <a:ext cx="5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>
                  <a:solidFill>
                    <a:srgbClr val="5F604A"/>
                  </a:solidFill>
                </a:rPr>
                <a:t>VHH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257191" y="1753978"/>
            <a:ext cx="2630486" cy="2020883"/>
            <a:chOff x="567" y="835"/>
            <a:chExt cx="1657" cy="1273"/>
          </a:xfrm>
        </p:grpSpPr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1383" y="1474"/>
              <a:ext cx="113" cy="137"/>
            </a:xfrm>
            <a:prstGeom prst="irregularSeal1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B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rot="-2581862">
              <a:off x="1386" y="1043"/>
              <a:ext cx="1" cy="2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rot="2581862" flipH="1">
              <a:off x="1397" y="1046"/>
              <a:ext cx="1" cy="2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1563" y="1577"/>
              <a:ext cx="1" cy="2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1225" y="1565"/>
              <a:ext cx="1" cy="2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H="1">
              <a:off x="1308" y="186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>
              <a:off x="1308" y="204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899" y="846"/>
              <a:ext cx="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899" y="1167"/>
              <a:ext cx="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67" y="835"/>
              <a:ext cx="355" cy="271"/>
            </a:xfrm>
            <a:custGeom>
              <a:avLst/>
              <a:gdLst/>
              <a:ahLst/>
              <a:cxnLst>
                <a:cxn ang="0">
                  <a:pos x="452" y="202"/>
                </a:cxn>
                <a:cxn ang="0">
                  <a:pos x="416" y="237"/>
                </a:cxn>
                <a:cxn ang="0">
                  <a:pos x="373" y="267"/>
                </a:cxn>
                <a:cxn ang="0">
                  <a:pos x="328" y="297"/>
                </a:cxn>
                <a:cxn ang="0">
                  <a:pos x="279" y="321"/>
                </a:cxn>
                <a:cxn ang="0">
                  <a:pos x="231" y="341"/>
                </a:cxn>
                <a:cxn ang="0">
                  <a:pos x="184" y="358"/>
                </a:cxn>
                <a:cxn ang="0">
                  <a:pos x="139" y="368"/>
                </a:cxn>
                <a:cxn ang="0">
                  <a:pos x="100" y="372"/>
                </a:cxn>
                <a:cxn ang="0">
                  <a:pos x="65" y="368"/>
                </a:cxn>
                <a:cxn ang="0">
                  <a:pos x="37" y="361"/>
                </a:cxn>
                <a:cxn ang="0">
                  <a:pos x="17" y="347"/>
                </a:cxn>
                <a:cxn ang="0">
                  <a:pos x="4" y="328"/>
                </a:cxn>
                <a:cxn ang="0">
                  <a:pos x="0" y="303"/>
                </a:cxn>
                <a:cxn ang="0">
                  <a:pos x="6" y="275"/>
                </a:cxn>
                <a:cxn ang="0">
                  <a:pos x="19" y="245"/>
                </a:cxn>
                <a:cxn ang="0">
                  <a:pos x="40" y="211"/>
                </a:cxn>
                <a:cxn ang="0">
                  <a:pos x="71" y="177"/>
                </a:cxn>
                <a:cxn ang="0">
                  <a:pos x="107" y="143"/>
                </a:cxn>
                <a:cxn ang="0">
                  <a:pos x="147" y="111"/>
                </a:cxn>
                <a:cxn ang="0">
                  <a:pos x="191" y="83"/>
                </a:cxn>
                <a:cxn ang="0">
                  <a:pos x="240" y="57"/>
                </a:cxn>
                <a:cxn ang="0">
                  <a:pos x="287" y="33"/>
                </a:cxn>
                <a:cxn ang="0">
                  <a:pos x="335" y="16"/>
                </a:cxn>
                <a:cxn ang="0">
                  <a:pos x="380" y="5"/>
                </a:cxn>
                <a:cxn ang="0">
                  <a:pos x="422" y="0"/>
                </a:cxn>
                <a:cxn ang="0">
                  <a:pos x="458" y="1"/>
                </a:cxn>
                <a:cxn ang="0">
                  <a:pos x="487" y="7"/>
                </a:cxn>
                <a:cxn ang="0">
                  <a:pos x="512" y="20"/>
                </a:cxn>
                <a:cxn ang="0">
                  <a:pos x="524" y="38"/>
                </a:cxn>
                <a:cxn ang="0">
                  <a:pos x="531" y="63"/>
                </a:cxn>
                <a:cxn ang="0">
                  <a:pos x="528" y="89"/>
                </a:cxn>
                <a:cxn ang="0">
                  <a:pos x="515" y="121"/>
                </a:cxn>
                <a:cxn ang="0">
                  <a:pos x="496" y="153"/>
                </a:cxn>
                <a:cxn ang="0">
                  <a:pos x="469" y="186"/>
                </a:cxn>
              </a:cxnLst>
              <a:rect l="0" t="0" r="r" b="b"/>
              <a:pathLst>
                <a:path w="532" h="373">
                  <a:moveTo>
                    <a:pt x="469" y="186"/>
                  </a:moveTo>
                  <a:lnTo>
                    <a:pt x="452" y="202"/>
                  </a:lnTo>
                  <a:lnTo>
                    <a:pt x="434" y="219"/>
                  </a:lnTo>
                  <a:lnTo>
                    <a:pt x="416" y="237"/>
                  </a:lnTo>
                  <a:lnTo>
                    <a:pt x="395" y="251"/>
                  </a:lnTo>
                  <a:lnTo>
                    <a:pt x="373" y="267"/>
                  </a:lnTo>
                  <a:lnTo>
                    <a:pt x="351" y="282"/>
                  </a:lnTo>
                  <a:lnTo>
                    <a:pt x="328" y="297"/>
                  </a:lnTo>
                  <a:lnTo>
                    <a:pt x="305" y="309"/>
                  </a:lnTo>
                  <a:lnTo>
                    <a:pt x="279" y="321"/>
                  </a:lnTo>
                  <a:lnTo>
                    <a:pt x="255" y="334"/>
                  </a:lnTo>
                  <a:lnTo>
                    <a:pt x="231" y="341"/>
                  </a:lnTo>
                  <a:lnTo>
                    <a:pt x="208" y="351"/>
                  </a:lnTo>
                  <a:lnTo>
                    <a:pt x="184" y="358"/>
                  </a:lnTo>
                  <a:lnTo>
                    <a:pt x="162" y="362"/>
                  </a:lnTo>
                  <a:lnTo>
                    <a:pt x="139" y="368"/>
                  </a:lnTo>
                  <a:lnTo>
                    <a:pt x="119" y="371"/>
                  </a:lnTo>
                  <a:lnTo>
                    <a:pt x="100" y="372"/>
                  </a:lnTo>
                  <a:lnTo>
                    <a:pt x="82" y="371"/>
                  </a:lnTo>
                  <a:lnTo>
                    <a:pt x="65" y="368"/>
                  </a:lnTo>
                  <a:lnTo>
                    <a:pt x="49" y="366"/>
                  </a:lnTo>
                  <a:lnTo>
                    <a:pt x="37" y="361"/>
                  </a:lnTo>
                  <a:lnTo>
                    <a:pt x="26" y="355"/>
                  </a:lnTo>
                  <a:lnTo>
                    <a:pt x="17" y="347"/>
                  </a:lnTo>
                  <a:lnTo>
                    <a:pt x="8" y="339"/>
                  </a:lnTo>
                  <a:lnTo>
                    <a:pt x="4" y="328"/>
                  </a:lnTo>
                  <a:lnTo>
                    <a:pt x="1" y="315"/>
                  </a:lnTo>
                  <a:lnTo>
                    <a:pt x="0" y="303"/>
                  </a:lnTo>
                  <a:lnTo>
                    <a:pt x="1" y="289"/>
                  </a:lnTo>
                  <a:lnTo>
                    <a:pt x="6" y="275"/>
                  </a:lnTo>
                  <a:lnTo>
                    <a:pt x="11" y="259"/>
                  </a:lnTo>
                  <a:lnTo>
                    <a:pt x="19" y="245"/>
                  </a:lnTo>
                  <a:lnTo>
                    <a:pt x="28" y="227"/>
                  </a:lnTo>
                  <a:lnTo>
                    <a:pt x="40" y="211"/>
                  </a:lnTo>
                  <a:lnTo>
                    <a:pt x="55" y="195"/>
                  </a:lnTo>
                  <a:lnTo>
                    <a:pt x="71" y="177"/>
                  </a:lnTo>
                  <a:lnTo>
                    <a:pt x="88" y="161"/>
                  </a:lnTo>
                  <a:lnTo>
                    <a:pt x="107" y="143"/>
                  </a:lnTo>
                  <a:lnTo>
                    <a:pt x="126" y="127"/>
                  </a:lnTo>
                  <a:lnTo>
                    <a:pt x="147" y="111"/>
                  </a:lnTo>
                  <a:lnTo>
                    <a:pt x="170" y="96"/>
                  </a:lnTo>
                  <a:lnTo>
                    <a:pt x="191" y="83"/>
                  </a:lnTo>
                  <a:lnTo>
                    <a:pt x="215" y="69"/>
                  </a:lnTo>
                  <a:lnTo>
                    <a:pt x="240" y="57"/>
                  </a:lnTo>
                  <a:lnTo>
                    <a:pt x="264" y="44"/>
                  </a:lnTo>
                  <a:lnTo>
                    <a:pt x="287" y="33"/>
                  </a:lnTo>
                  <a:lnTo>
                    <a:pt x="312" y="25"/>
                  </a:lnTo>
                  <a:lnTo>
                    <a:pt x="335" y="16"/>
                  </a:lnTo>
                  <a:lnTo>
                    <a:pt x="357" y="10"/>
                  </a:lnTo>
                  <a:lnTo>
                    <a:pt x="380" y="5"/>
                  </a:lnTo>
                  <a:lnTo>
                    <a:pt x="402" y="2"/>
                  </a:lnTo>
                  <a:lnTo>
                    <a:pt x="422" y="0"/>
                  </a:lnTo>
                  <a:lnTo>
                    <a:pt x="441" y="0"/>
                  </a:lnTo>
                  <a:lnTo>
                    <a:pt x="458" y="1"/>
                  </a:lnTo>
                  <a:lnTo>
                    <a:pt x="474" y="4"/>
                  </a:lnTo>
                  <a:lnTo>
                    <a:pt x="487" y="7"/>
                  </a:lnTo>
                  <a:lnTo>
                    <a:pt x="499" y="14"/>
                  </a:lnTo>
                  <a:lnTo>
                    <a:pt x="512" y="20"/>
                  </a:lnTo>
                  <a:lnTo>
                    <a:pt x="519" y="28"/>
                  </a:lnTo>
                  <a:lnTo>
                    <a:pt x="524" y="38"/>
                  </a:lnTo>
                  <a:lnTo>
                    <a:pt x="530" y="51"/>
                  </a:lnTo>
                  <a:lnTo>
                    <a:pt x="531" y="63"/>
                  </a:lnTo>
                  <a:lnTo>
                    <a:pt x="531" y="75"/>
                  </a:lnTo>
                  <a:lnTo>
                    <a:pt x="528" y="89"/>
                  </a:lnTo>
                  <a:lnTo>
                    <a:pt x="524" y="103"/>
                  </a:lnTo>
                  <a:lnTo>
                    <a:pt x="515" y="121"/>
                  </a:lnTo>
                  <a:lnTo>
                    <a:pt x="507" y="135"/>
                  </a:lnTo>
                  <a:lnTo>
                    <a:pt x="496" y="153"/>
                  </a:lnTo>
                  <a:lnTo>
                    <a:pt x="484" y="169"/>
                  </a:lnTo>
                  <a:lnTo>
                    <a:pt x="469" y="186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189" y="1720"/>
              <a:ext cx="247" cy="388"/>
            </a:xfrm>
            <a:custGeom>
              <a:avLst/>
              <a:gdLst/>
              <a:ahLst/>
              <a:cxnLst>
                <a:cxn ang="0">
                  <a:pos x="337" y="290"/>
                </a:cxn>
                <a:cxn ang="0">
                  <a:pos x="353" y="338"/>
                </a:cxn>
                <a:cxn ang="0">
                  <a:pos x="364" y="384"/>
                </a:cxn>
                <a:cxn ang="0">
                  <a:pos x="369" y="425"/>
                </a:cxn>
                <a:cxn ang="0">
                  <a:pos x="369" y="462"/>
                </a:cxn>
                <a:cxn ang="0">
                  <a:pos x="362" y="491"/>
                </a:cxn>
                <a:cxn ang="0">
                  <a:pos x="350" y="513"/>
                </a:cxn>
                <a:cxn ang="0">
                  <a:pos x="330" y="527"/>
                </a:cxn>
                <a:cxn ang="0">
                  <a:pos x="308" y="533"/>
                </a:cxn>
                <a:cxn ang="0">
                  <a:pos x="280" y="529"/>
                </a:cxn>
                <a:cxn ang="0">
                  <a:pos x="251" y="518"/>
                </a:cxn>
                <a:cxn ang="0">
                  <a:pos x="217" y="497"/>
                </a:cxn>
                <a:cxn ang="0">
                  <a:pos x="184" y="469"/>
                </a:cxn>
                <a:cxn ang="0">
                  <a:pos x="151" y="435"/>
                </a:cxn>
                <a:cxn ang="0">
                  <a:pos x="119" y="393"/>
                </a:cxn>
                <a:cxn ang="0">
                  <a:pos x="88" y="351"/>
                </a:cxn>
                <a:cxn ang="0">
                  <a:pos x="62" y="303"/>
                </a:cxn>
                <a:cxn ang="0">
                  <a:pos x="38" y="255"/>
                </a:cxn>
                <a:cxn ang="0">
                  <a:pos x="19" y="206"/>
                </a:cxn>
                <a:cxn ang="0">
                  <a:pos x="7" y="161"/>
                </a:cxn>
                <a:cxn ang="0">
                  <a:pos x="1" y="118"/>
                </a:cxn>
                <a:cxn ang="0">
                  <a:pos x="0" y="79"/>
                </a:cxn>
                <a:cxn ang="0">
                  <a:pos x="7" y="48"/>
                </a:cxn>
                <a:cxn ang="0">
                  <a:pos x="18" y="25"/>
                </a:cxn>
                <a:cxn ang="0">
                  <a:pos x="35" y="9"/>
                </a:cxn>
                <a:cxn ang="0">
                  <a:pos x="56" y="0"/>
                </a:cxn>
                <a:cxn ang="0">
                  <a:pos x="83" y="1"/>
                </a:cxn>
                <a:cxn ang="0">
                  <a:pos x="112" y="11"/>
                </a:cxn>
                <a:cxn ang="0">
                  <a:pos x="145" y="31"/>
                </a:cxn>
                <a:cxn ang="0">
                  <a:pos x="178" y="56"/>
                </a:cxn>
                <a:cxn ang="0">
                  <a:pos x="211" y="90"/>
                </a:cxn>
                <a:cxn ang="0">
                  <a:pos x="244" y="128"/>
                </a:cxn>
                <a:cxn ang="0">
                  <a:pos x="274" y="172"/>
                </a:cxn>
                <a:cxn ang="0">
                  <a:pos x="302" y="219"/>
                </a:cxn>
                <a:cxn ang="0">
                  <a:pos x="326" y="265"/>
                </a:cxn>
              </a:cxnLst>
              <a:rect l="0" t="0" r="r" b="b"/>
              <a:pathLst>
                <a:path w="372" h="534">
                  <a:moveTo>
                    <a:pt x="326" y="265"/>
                  </a:moveTo>
                  <a:lnTo>
                    <a:pt x="337" y="290"/>
                  </a:lnTo>
                  <a:lnTo>
                    <a:pt x="346" y="314"/>
                  </a:lnTo>
                  <a:lnTo>
                    <a:pt x="353" y="338"/>
                  </a:lnTo>
                  <a:lnTo>
                    <a:pt x="360" y="361"/>
                  </a:lnTo>
                  <a:lnTo>
                    <a:pt x="364" y="384"/>
                  </a:lnTo>
                  <a:lnTo>
                    <a:pt x="368" y="405"/>
                  </a:lnTo>
                  <a:lnTo>
                    <a:pt x="369" y="425"/>
                  </a:lnTo>
                  <a:lnTo>
                    <a:pt x="371" y="443"/>
                  </a:lnTo>
                  <a:lnTo>
                    <a:pt x="369" y="462"/>
                  </a:lnTo>
                  <a:lnTo>
                    <a:pt x="365" y="477"/>
                  </a:lnTo>
                  <a:lnTo>
                    <a:pt x="362" y="491"/>
                  </a:lnTo>
                  <a:lnTo>
                    <a:pt x="355" y="504"/>
                  </a:lnTo>
                  <a:lnTo>
                    <a:pt x="350" y="513"/>
                  </a:lnTo>
                  <a:lnTo>
                    <a:pt x="341" y="522"/>
                  </a:lnTo>
                  <a:lnTo>
                    <a:pt x="330" y="527"/>
                  </a:lnTo>
                  <a:lnTo>
                    <a:pt x="320" y="532"/>
                  </a:lnTo>
                  <a:lnTo>
                    <a:pt x="308" y="533"/>
                  </a:lnTo>
                  <a:lnTo>
                    <a:pt x="294" y="532"/>
                  </a:lnTo>
                  <a:lnTo>
                    <a:pt x="280" y="529"/>
                  </a:lnTo>
                  <a:lnTo>
                    <a:pt x="265" y="524"/>
                  </a:lnTo>
                  <a:lnTo>
                    <a:pt x="251" y="518"/>
                  </a:lnTo>
                  <a:lnTo>
                    <a:pt x="235" y="508"/>
                  </a:lnTo>
                  <a:lnTo>
                    <a:pt x="217" y="497"/>
                  </a:lnTo>
                  <a:lnTo>
                    <a:pt x="201" y="485"/>
                  </a:lnTo>
                  <a:lnTo>
                    <a:pt x="184" y="469"/>
                  </a:lnTo>
                  <a:lnTo>
                    <a:pt x="169" y="453"/>
                  </a:lnTo>
                  <a:lnTo>
                    <a:pt x="151" y="435"/>
                  </a:lnTo>
                  <a:lnTo>
                    <a:pt x="134" y="415"/>
                  </a:lnTo>
                  <a:lnTo>
                    <a:pt x="119" y="393"/>
                  </a:lnTo>
                  <a:lnTo>
                    <a:pt x="102" y="372"/>
                  </a:lnTo>
                  <a:lnTo>
                    <a:pt x="88" y="351"/>
                  </a:lnTo>
                  <a:lnTo>
                    <a:pt x="74" y="327"/>
                  </a:lnTo>
                  <a:lnTo>
                    <a:pt x="62" y="303"/>
                  </a:lnTo>
                  <a:lnTo>
                    <a:pt x="49" y="278"/>
                  </a:lnTo>
                  <a:lnTo>
                    <a:pt x="38" y="255"/>
                  </a:lnTo>
                  <a:lnTo>
                    <a:pt x="29" y="230"/>
                  </a:lnTo>
                  <a:lnTo>
                    <a:pt x="19" y="206"/>
                  </a:lnTo>
                  <a:lnTo>
                    <a:pt x="13" y="182"/>
                  </a:lnTo>
                  <a:lnTo>
                    <a:pt x="7" y="161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2" y="64"/>
                  </a:lnTo>
                  <a:lnTo>
                    <a:pt x="7" y="48"/>
                  </a:lnTo>
                  <a:lnTo>
                    <a:pt x="11" y="36"/>
                  </a:lnTo>
                  <a:lnTo>
                    <a:pt x="18" y="25"/>
                  </a:lnTo>
                  <a:lnTo>
                    <a:pt x="25" y="15"/>
                  </a:lnTo>
                  <a:lnTo>
                    <a:pt x="35" y="9"/>
                  </a:lnTo>
                  <a:lnTo>
                    <a:pt x="45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12" y="11"/>
                  </a:lnTo>
                  <a:lnTo>
                    <a:pt x="127" y="20"/>
                  </a:lnTo>
                  <a:lnTo>
                    <a:pt x="145" y="31"/>
                  </a:lnTo>
                  <a:lnTo>
                    <a:pt x="160" y="42"/>
                  </a:lnTo>
                  <a:lnTo>
                    <a:pt x="178" y="56"/>
                  </a:lnTo>
                  <a:lnTo>
                    <a:pt x="194" y="71"/>
                  </a:lnTo>
                  <a:lnTo>
                    <a:pt x="211" y="90"/>
                  </a:lnTo>
                  <a:lnTo>
                    <a:pt x="227" y="108"/>
                  </a:lnTo>
                  <a:lnTo>
                    <a:pt x="244" y="128"/>
                  </a:lnTo>
                  <a:lnTo>
                    <a:pt x="260" y="149"/>
                  </a:lnTo>
                  <a:lnTo>
                    <a:pt x="274" y="172"/>
                  </a:lnTo>
                  <a:lnTo>
                    <a:pt x="289" y="195"/>
                  </a:lnTo>
                  <a:lnTo>
                    <a:pt x="302" y="219"/>
                  </a:lnTo>
                  <a:lnTo>
                    <a:pt x="315" y="243"/>
                  </a:lnTo>
                  <a:lnTo>
                    <a:pt x="326" y="265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964" y="835"/>
              <a:ext cx="356" cy="272"/>
            </a:xfrm>
            <a:custGeom>
              <a:avLst/>
              <a:gdLst/>
              <a:ahLst/>
              <a:cxnLst>
                <a:cxn ang="0">
                  <a:pos x="485" y="203"/>
                </a:cxn>
                <a:cxn ang="0">
                  <a:pos x="510" y="237"/>
                </a:cxn>
                <a:cxn ang="0">
                  <a:pos x="527" y="267"/>
                </a:cxn>
                <a:cxn ang="0">
                  <a:pos x="533" y="297"/>
                </a:cxn>
                <a:cxn ang="0">
                  <a:pos x="532" y="321"/>
                </a:cxn>
                <a:cxn ang="0">
                  <a:pos x="521" y="341"/>
                </a:cxn>
                <a:cxn ang="0">
                  <a:pos x="502" y="358"/>
                </a:cxn>
                <a:cxn ang="0">
                  <a:pos x="476" y="368"/>
                </a:cxn>
                <a:cxn ang="0">
                  <a:pos x="444" y="372"/>
                </a:cxn>
                <a:cxn ang="0">
                  <a:pos x="404" y="370"/>
                </a:cxn>
                <a:cxn ang="0">
                  <a:pos x="360" y="361"/>
                </a:cxn>
                <a:cxn ang="0">
                  <a:pos x="313" y="347"/>
                </a:cxn>
                <a:cxn ang="0">
                  <a:pos x="266" y="328"/>
                </a:cxn>
                <a:cxn ang="0">
                  <a:pos x="216" y="303"/>
                </a:cxn>
                <a:cxn ang="0">
                  <a:pos x="170" y="275"/>
                </a:cxn>
                <a:cxn ang="0">
                  <a:pos x="126" y="245"/>
                </a:cxn>
                <a:cxn ang="0">
                  <a:pos x="88" y="211"/>
                </a:cxn>
                <a:cxn ang="0">
                  <a:pos x="55" y="177"/>
                </a:cxn>
                <a:cxn ang="0">
                  <a:pos x="28" y="143"/>
                </a:cxn>
                <a:cxn ang="0">
                  <a:pos x="11" y="111"/>
                </a:cxn>
                <a:cxn ang="0">
                  <a:pos x="1" y="83"/>
                </a:cxn>
                <a:cxn ang="0">
                  <a:pos x="1" y="57"/>
                </a:cxn>
                <a:cxn ang="0">
                  <a:pos x="8" y="33"/>
                </a:cxn>
                <a:cxn ang="0">
                  <a:pos x="25" y="17"/>
                </a:cxn>
                <a:cxn ang="0">
                  <a:pos x="50" y="5"/>
                </a:cxn>
                <a:cxn ang="0">
                  <a:pos x="82" y="0"/>
                </a:cxn>
                <a:cxn ang="0">
                  <a:pos x="119" y="1"/>
                </a:cxn>
                <a:cxn ang="0">
                  <a:pos x="163" y="7"/>
                </a:cxn>
                <a:cxn ang="0">
                  <a:pos x="208" y="20"/>
                </a:cxn>
                <a:cxn ang="0">
                  <a:pos x="256" y="38"/>
                </a:cxn>
                <a:cxn ang="0">
                  <a:pos x="305" y="63"/>
                </a:cxn>
                <a:cxn ang="0">
                  <a:pos x="351" y="89"/>
                </a:cxn>
                <a:cxn ang="0">
                  <a:pos x="396" y="121"/>
                </a:cxn>
                <a:cxn ang="0">
                  <a:pos x="437" y="153"/>
                </a:cxn>
                <a:cxn ang="0">
                  <a:pos x="471" y="186"/>
                </a:cxn>
              </a:cxnLst>
              <a:rect l="0" t="0" r="r" b="b"/>
              <a:pathLst>
                <a:path w="535" h="373">
                  <a:moveTo>
                    <a:pt x="471" y="186"/>
                  </a:moveTo>
                  <a:lnTo>
                    <a:pt x="485" y="203"/>
                  </a:lnTo>
                  <a:lnTo>
                    <a:pt x="500" y="219"/>
                  </a:lnTo>
                  <a:lnTo>
                    <a:pt x="510" y="237"/>
                  </a:lnTo>
                  <a:lnTo>
                    <a:pt x="519" y="251"/>
                  </a:lnTo>
                  <a:lnTo>
                    <a:pt x="527" y="267"/>
                  </a:lnTo>
                  <a:lnTo>
                    <a:pt x="530" y="282"/>
                  </a:lnTo>
                  <a:lnTo>
                    <a:pt x="533" y="297"/>
                  </a:lnTo>
                  <a:lnTo>
                    <a:pt x="534" y="309"/>
                  </a:lnTo>
                  <a:lnTo>
                    <a:pt x="532" y="321"/>
                  </a:lnTo>
                  <a:lnTo>
                    <a:pt x="527" y="334"/>
                  </a:lnTo>
                  <a:lnTo>
                    <a:pt x="521" y="341"/>
                  </a:lnTo>
                  <a:lnTo>
                    <a:pt x="514" y="351"/>
                  </a:lnTo>
                  <a:lnTo>
                    <a:pt x="502" y="358"/>
                  </a:lnTo>
                  <a:lnTo>
                    <a:pt x="490" y="363"/>
                  </a:lnTo>
                  <a:lnTo>
                    <a:pt x="476" y="368"/>
                  </a:lnTo>
                  <a:lnTo>
                    <a:pt x="462" y="371"/>
                  </a:lnTo>
                  <a:lnTo>
                    <a:pt x="444" y="372"/>
                  </a:lnTo>
                  <a:lnTo>
                    <a:pt x="423" y="371"/>
                  </a:lnTo>
                  <a:lnTo>
                    <a:pt x="404" y="370"/>
                  </a:lnTo>
                  <a:lnTo>
                    <a:pt x="383" y="366"/>
                  </a:lnTo>
                  <a:lnTo>
                    <a:pt x="360" y="361"/>
                  </a:lnTo>
                  <a:lnTo>
                    <a:pt x="337" y="355"/>
                  </a:lnTo>
                  <a:lnTo>
                    <a:pt x="313" y="347"/>
                  </a:lnTo>
                  <a:lnTo>
                    <a:pt x="291" y="339"/>
                  </a:lnTo>
                  <a:lnTo>
                    <a:pt x="266" y="328"/>
                  </a:lnTo>
                  <a:lnTo>
                    <a:pt x="241" y="315"/>
                  </a:lnTo>
                  <a:lnTo>
                    <a:pt x="216" y="303"/>
                  </a:lnTo>
                  <a:lnTo>
                    <a:pt x="193" y="289"/>
                  </a:lnTo>
                  <a:lnTo>
                    <a:pt x="170" y="275"/>
                  </a:lnTo>
                  <a:lnTo>
                    <a:pt x="148" y="260"/>
                  </a:lnTo>
                  <a:lnTo>
                    <a:pt x="126" y="245"/>
                  </a:lnTo>
                  <a:lnTo>
                    <a:pt x="107" y="227"/>
                  </a:lnTo>
                  <a:lnTo>
                    <a:pt x="88" y="211"/>
                  </a:lnTo>
                  <a:lnTo>
                    <a:pt x="71" y="195"/>
                  </a:lnTo>
                  <a:lnTo>
                    <a:pt x="55" y="177"/>
                  </a:lnTo>
                  <a:lnTo>
                    <a:pt x="41" y="161"/>
                  </a:lnTo>
                  <a:lnTo>
                    <a:pt x="28" y="143"/>
                  </a:lnTo>
                  <a:lnTo>
                    <a:pt x="19" y="127"/>
                  </a:lnTo>
                  <a:lnTo>
                    <a:pt x="11" y="111"/>
                  </a:lnTo>
                  <a:lnTo>
                    <a:pt x="6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8" y="33"/>
                  </a:lnTo>
                  <a:lnTo>
                    <a:pt x="16" y="25"/>
                  </a:lnTo>
                  <a:lnTo>
                    <a:pt x="25" y="17"/>
                  </a:lnTo>
                  <a:lnTo>
                    <a:pt x="37" y="10"/>
                  </a:lnTo>
                  <a:lnTo>
                    <a:pt x="50" y="5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9" y="1"/>
                  </a:lnTo>
                  <a:lnTo>
                    <a:pt x="140" y="4"/>
                  </a:lnTo>
                  <a:lnTo>
                    <a:pt x="163" y="7"/>
                  </a:lnTo>
                  <a:lnTo>
                    <a:pt x="185" y="14"/>
                  </a:lnTo>
                  <a:lnTo>
                    <a:pt x="208" y="20"/>
                  </a:lnTo>
                  <a:lnTo>
                    <a:pt x="233" y="30"/>
                  </a:lnTo>
                  <a:lnTo>
                    <a:pt x="256" y="38"/>
                  </a:lnTo>
                  <a:lnTo>
                    <a:pt x="280" y="51"/>
                  </a:lnTo>
                  <a:lnTo>
                    <a:pt x="305" y="63"/>
                  </a:lnTo>
                  <a:lnTo>
                    <a:pt x="330" y="75"/>
                  </a:lnTo>
                  <a:lnTo>
                    <a:pt x="351" y="89"/>
                  </a:lnTo>
                  <a:lnTo>
                    <a:pt x="375" y="103"/>
                  </a:lnTo>
                  <a:lnTo>
                    <a:pt x="396" y="121"/>
                  </a:lnTo>
                  <a:lnTo>
                    <a:pt x="418" y="135"/>
                  </a:lnTo>
                  <a:lnTo>
                    <a:pt x="437" y="153"/>
                  </a:lnTo>
                  <a:lnTo>
                    <a:pt x="455" y="169"/>
                  </a:lnTo>
                  <a:lnTo>
                    <a:pt x="471" y="18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354" y="1718"/>
              <a:ext cx="247" cy="390"/>
            </a:xfrm>
            <a:custGeom>
              <a:avLst/>
              <a:gdLst/>
              <a:ahLst/>
              <a:cxnLst>
                <a:cxn ang="0">
                  <a:pos x="316" y="291"/>
                </a:cxn>
                <a:cxn ang="0">
                  <a:pos x="290" y="341"/>
                </a:cxn>
                <a:cxn ang="0">
                  <a:pos x="260" y="385"/>
                </a:cxn>
                <a:cxn ang="0">
                  <a:pos x="228" y="428"/>
                </a:cxn>
                <a:cxn ang="0">
                  <a:pos x="195" y="464"/>
                </a:cxn>
                <a:cxn ang="0">
                  <a:pos x="161" y="493"/>
                </a:cxn>
                <a:cxn ang="0">
                  <a:pos x="128" y="515"/>
                </a:cxn>
                <a:cxn ang="0">
                  <a:pos x="98" y="529"/>
                </a:cxn>
                <a:cxn ang="0">
                  <a:pos x="70" y="535"/>
                </a:cxn>
                <a:cxn ang="0">
                  <a:pos x="45" y="531"/>
                </a:cxn>
                <a:cxn ang="0">
                  <a:pos x="26" y="519"/>
                </a:cxn>
                <a:cxn ang="0">
                  <a:pos x="11" y="499"/>
                </a:cxn>
                <a:cxn ang="0">
                  <a:pos x="3" y="471"/>
                </a:cxn>
                <a:cxn ang="0">
                  <a:pos x="0" y="437"/>
                </a:cxn>
                <a:cxn ang="0">
                  <a:pos x="5" y="396"/>
                </a:cxn>
                <a:cxn ang="0">
                  <a:pos x="14" y="352"/>
                </a:cxn>
                <a:cxn ang="0">
                  <a:pos x="30" y="304"/>
                </a:cxn>
                <a:cxn ang="0">
                  <a:pos x="50" y="256"/>
                </a:cxn>
                <a:cxn ang="0">
                  <a:pos x="76" y="207"/>
                </a:cxn>
                <a:cxn ang="0">
                  <a:pos x="105" y="161"/>
                </a:cxn>
                <a:cxn ang="0">
                  <a:pos x="134" y="118"/>
                </a:cxn>
                <a:cxn ang="0">
                  <a:pos x="169" y="80"/>
                </a:cxn>
                <a:cxn ang="0">
                  <a:pos x="202" y="48"/>
                </a:cxn>
                <a:cxn ang="0">
                  <a:pos x="236" y="25"/>
                </a:cxn>
                <a:cxn ang="0">
                  <a:pos x="267" y="9"/>
                </a:cxn>
                <a:cxn ang="0">
                  <a:pos x="296" y="0"/>
                </a:cxn>
                <a:cxn ang="0">
                  <a:pos x="321" y="1"/>
                </a:cxn>
                <a:cxn ang="0">
                  <a:pos x="341" y="10"/>
                </a:cxn>
                <a:cxn ang="0">
                  <a:pos x="358" y="30"/>
                </a:cxn>
                <a:cxn ang="0">
                  <a:pos x="367" y="55"/>
                </a:cxn>
                <a:cxn ang="0">
                  <a:pos x="372" y="90"/>
                </a:cxn>
                <a:cxn ang="0">
                  <a:pos x="368" y="128"/>
                </a:cxn>
                <a:cxn ang="0">
                  <a:pos x="361" y="172"/>
                </a:cxn>
                <a:cxn ang="0">
                  <a:pos x="347" y="219"/>
                </a:cxn>
                <a:cxn ang="0">
                  <a:pos x="327" y="267"/>
                </a:cxn>
              </a:cxnLst>
              <a:rect l="0" t="0" r="r" b="b"/>
              <a:pathLst>
                <a:path w="373" h="536">
                  <a:moveTo>
                    <a:pt x="327" y="267"/>
                  </a:moveTo>
                  <a:lnTo>
                    <a:pt x="316" y="291"/>
                  </a:lnTo>
                  <a:lnTo>
                    <a:pt x="303" y="315"/>
                  </a:lnTo>
                  <a:lnTo>
                    <a:pt x="290" y="341"/>
                  </a:lnTo>
                  <a:lnTo>
                    <a:pt x="275" y="363"/>
                  </a:lnTo>
                  <a:lnTo>
                    <a:pt x="260" y="385"/>
                  </a:lnTo>
                  <a:lnTo>
                    <a:pt x="245" y="406"/>
                  </a:lnTo>
                  <a:lnTo>
                    <a:pt x="228" y="428"/>
                  </a:lnTo>
                  <a:lnTo>
                    <a:pt x="212" y="445"/>
                  </a:lnTo>
                  <a:lnTo>
                    <a:pt x="195" y="464"/>
                  </a:lnTo>
                  <a:lnTo>
                    <a:pt x="178" y="480"/>
                  </a:lnTo>
                  <a:lnTo>
                    <a:pt x="161" y="493"/>
                  </a:lnTo>
                  <a:lnTo>
                    <a:pt x="145" y="505"/>
                  </a:lnTo>
                  <a:lnTo>
                    <a:pt x="128" y="515"/>
                  </a:lnTo>
                  <a:lnTo>
                    <a:pt x="113" y="525"/>
                  </a:lnTo>
                  <a:lnTo>
                    <a:pt x="98" y="529"/>
                  </a:lnTo>
                  <a:lnTo>
                    <a:pt x="83" y="534"/>
                  </a:lnTo>
                  <a:lnTo>
                    <a:pt x="70" y="535"/>
                  </a:lnTo>
                  <a:lnTo>
                    <a:pt x="57" y="534"/>
                  </a:lnTo>
                  <a:lnTo>
                    <a:pt x="45" y="531"/>
                  </a:lnTo>
                  <a:lnTo>
                    <a:pt x="35" y="526"/>
                  </a:lnTo>
                  <a:lnTo>
                    <a:pt x="26" y="519"/>
                  </a:lnTo>
                  <a:lnTo>
                    <a:pt x="18" y="512"/>
                  </a:lnTo>
                  <a:lnTo>
                    <a:pt x="11" y="499"/>
                  </a:lnTo>
                  <a:lnTo>
                    <a:pt x="7" y="486"/>
                  </a:lnTo>
                  <a:lnTo>
                    <a:pt x="3" y="471"/>
                  </a:lnTo>
                  <a:lnTo>
                    <a:pt x="1" y="455"/>
                  </a:lnTo>
                  <a:lnTo>
                    <a:pt x="0" y="437"/>
                  </a:lnTo>
                  <a:lnTo>
                    <a:pt x="1" y="417"/>
                  </a:lnTo>
                  <a:lnTo>
                    <a:pt x="5" y="396"/>
                  </a:lnTo>
                  <a:lnTo>
                    <a:pt x="8" y="374"/>
                  </a:lnTo>
                  <a:lnTo>
                    <a:pt x="14" y="352"/>
                  </a:lnTo>
                  <a:lnTo>
                    <a:pt x="20" y="328"/>
                  </a:lnTo>
                  <a:lnTo>
                    <a:pt x="30" y="304"/>
                  </a:lnTo>
                  <a:lnTo>
                    <a:pt x="38" y="279"/>
                  </a:lnTo>
                  <a:lnTo>
                    <a:pt x="50" y="256"/>
                  </a:lnTo>
                  <a:lnTo>
                    <a:pt x="62" y="231"/>
                  </a:lnTo>
                  <a:lnTo>
                    <a:pt x="76" y="207"/>
                  </a:lnTo>
                  <a:lnTo>
                    <a:pt x="89" y="183"/>
                  </a:lnTo>
                  <a:lnTo>
                    <a:pt x="105" y="161"/>
                  </a:lnTo>
                  <a:lnTo>
                    <a:pt x="119" y="139"/>
                  </a:lnTo>
                  <a:lnTo>
                    <a:pt x="134" y="118"/>
                  </a:lnTo>
                  <a:lnTo>
                    <a:pt x="151" y="98"/>
                  </a:lnTo>
                  <a:lnTo>
                    <a:pt x="169" y="80"/>
                  </a:lnTo>
                  <a:lnTo>
                    <a:pt x="186" y="64"/>
                  </a:lnTo>
                  <a:lnTo>
                    <a:pt x="202" y="48"/>
                  </a:lnTo>
                  <a:lnTo>
                    <a:pt x="220" y="36"/>
                  </a:lnTo>
                  <a:lnTo>
                    <a:pt x="236" y="25"/>
                  </a:lnTo>
                  <a:lnTo>
                    <a:pt x="251" y="15"/>
                  </a:lnTo>
                  <a:lnTo>
                    <a:pt x="267" y="9"/>
                  </a:lnTo>
                  <a:lnTo>
                    <a:pt x="283" y="4"/>
                  </a:lnTo>
                  <a:lnTo>
                    <a:pt x="296" y="0"/>
                  </a:lnTo>
                  <a:lnTo>
                    <a:pt x="309" y="0"/>
                  </a:lnTo>
                  <a:lnTo>
                    <a:pt x="321" y="1"/>
                  </a:lnTo>
                  <a:lnTo>
                    <a:pt x="331" y="4"/>
                  </a:lnTo>
                  <a:lnTo>
                    <a:pt x="341" y="10"/>
                  </a:lnTo>
                  <a:lnTo>
                    <a:pt x="350" y="20"/>
                  </a:lnTo>
                  <a:lnTo>
                    <a:pt x="358" y="30"/>
                  </a:lnTo>
                  <a:lnTo>
                    <a:pt x="363" y="42"/>
                  </a:lnTo>
                  <a:lnTo>
                    <a:pt x="367" y="55"/>
                  </a:lnTo>
                  <a:lnTo>
                    <a:pt x="371" y="71"/>
                  </a:lnTo>
                  <a:lnTo>
                    <a:pt x="372" y="90"/>
                  </a:lnTo>
                  <a:lnTo>
                    <a:pt x="372" y="108"/>
                  </a:lnTo>
                  <a:lnTo>
                    <a:pt x="368" y="128"/>
                  </a:lnTo>
                  <a:lnTo>
                    <a:pt x="365" y="150"/>
                  </a:lnTo>
                  <a:lnTo>
                    <a:pt x="361" y="172"/>
                  </a:lnTo>
                  <a:lnTo>
                    <a:pt x="354" y="194"/>
                  </a:lnTo>
                  <a:lnTo>
                    <a:pt x="347" y="219"/>
                  </a:lnTo>
                  <a:lnTo>
                    <a:pt x="338" y="244"/>
                  </a:lnTo>
                  <a:lnTo>
                    <a:pt x="327" y="267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1470" y="835"/>
              <a:ext cx="754" cy="343"/>
              <a:chOff x="1470" y="835"/>
              <a:chExt cx="754" cy="343"/>
            </a:xfrm>
          </p:grpSpPr>
          <p:grpSp>
            <p:nvGrpSpPr>
              <p:cNvPr id="64" name="Group 53"/>
              <p:cNvGrpSpPr>
                <a:grpSpLocks/>
              </p:cNvGrpSpPr>
              <p:nvPr/>
            </p:nvGrpSpPr>
            <p:grpSpPr bwMode="auto">
              <a:xfrm>
                <a:off x="1470" y="837"/>
                <a:ext cx="754" cy="341"/>
                <a:chOff x="3183" y="1426"/>
                <a:chExt cx="754" cy="341"/>
              </a:xfrm>
            </p:grpSpPr>
            <p:sp>
              <p:nvSpPr>
                <p:cNvPr id="7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502" y="1437"/>
                  <a:ext cx="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da-D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502" y="1758"/>
                  <a:ext cx="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da-D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" name="Freeform 56"/>
                <p:cNvSpPr>
                  <a:spLocks/>
                </p:cNvSpPr>
                <p:nvPr/>
              </p:nvSpPr>
              <p:spPr bwMode="auto">
                <a:xfrm>
                  <a:off x="3581" y="1496"/>
                  <a:ext cx="356" cy="271"/>
                </a:xfrm>
                <a:custGeom>
                  <a:avLst/>
                  <a:gdLst>
                    <a:gd name="T0" fmla="*/ 302 w 534"/>
                    <a:gd name="T1" fmla="*/ 146 h 372"/>
                    <a:gd name="T2" fmla="*/ 277 w 534"/>
                    <a:gd name="T3" fmla="*/ 172 h 372"/>
                    <a:gd name="T4" fmla="*/ 249 w 534"/>
                    <a:gd name="T5" fmla="*/ 193 h 372"/>
                    <a:gd name="T6" fmla="*/ 217 w 534"/>
                    <a:gd name="T7" fmla="*/ 216 h 372"/>
                    <a:gd name="T8" fmla="*/ 186 w 534"/>
                    <a:gd name="T9" fmla="*/ 234 h 372"/>
                    <a:gd name="T10" fmla="*/ 153 w 534"/>
                    <a:gd name="T11" fmla="*/ 248 h 372"/>
                    <a:gd name="T12" fmla="*/ 122 w 534"/>
                    <a:gd name="T13" fmla="*/ 260 h 372"/>
                    <a:gd name="T14" fmla="*/ 93 w 534"/>
                    <a:gd name="T15" fmla="*/ 267 h 372"/>
                    <a:gd name="T16" fmla="*/ 66 w 534"/>
                    <a:gd name="T17" fmla="*/ 270 h 372"/>
                    <a:gd name="T18" fmla="*/ 43 w 534"/>
                    <a:gd name="T19" fmla="*/ 267 h 372"/>
                    <a:gd name="T20" fmla="*/ 23 w 534"/>
                    <a:gd name="T21" fmla="*/ 262 h 372"/>
                    <a:gd name="T22" fmla="*/ 10 w 534"/>
                    <a:gd name="T23" fmla="*/ 252 h 372"/>
                    <a:gd name="T24" fmla="*/ 2 w 534"/>
                    <a:gd name="T25" fmla="*/ 238 h 372"/>
                    <a:gd name="T26" fmla="*/ 0 w 534"/>
                    <a:gd name="T27" fmla="*/ 220 h 372"/>
                    <a:gd name="T28" fmla="*/ 4 w 534"/>
                    <a:gd name="T29" fmla="*/ 200 h 372"/>
                    <a:gd name="T30" fmla="*/ 13 w 534"/>
                    <a:gd name="T31" fmla="*/ 178 h 372"/>
                    <a:gd name="T32" fmla="*/ 28 w 534"/>
                    <a:gd name="T33" fmla="*/ 153 h 372"/>
                    <a:gd name="T34" fmla="*/ 47 w 534"/>
                    <a:gd name="T35" fmla="*/ 128 h 372"/>
                    <a:gd name="T36" fmla="*/ 72 w 534"/>
                    <a:gd name="T37" fmla="*/ 104 h 372"/>
                    <a:gd name="T38" fmla="*/ 99 w 534"/>
                    <a:gd name="T39" fmla="*/ 82 h 372"/>
                    <a:gd name="T40" fmla="*/ 129 w 534"/>
                    <a:gd name="T41" fmla="*/ 60 h 372"/>
                    <a:gd name="T42" fmla="*/ 161 w 534"/>
                    <a:gd name="T43" fmla="*/ 42 h 372"/>
                    <a:gd name="T44" fmla="*/ 193 w 534"/>
                    <a:gd name="T45" fmla="*/ 24 h 372"/>
                    <a:gd name="T46" fmla="*/ 225 w 534"/>
                    <a:gd name="T47" fmla="*/ 12 h 372"/>
                    <a:gd name="T48" fmla="*/ 255 w 534"/>
                    <a:gd name="T49" fmla="*/ 4 h 372"/>
                    <a:gd name="T50" fmla="*/ 283 w 534"/>
                    <a:gd name="T51" fmla="*/ 0 h 372"/>
                    <a:gd name="T52" fmla="*/ 307 w 534"/>
                    <a:gd name="T53" fmla="*/ 1 h 372"/>
                    <a:gd name="T54" fmla="*/ 327 w 534"/>
                    <a:gd name="T55" fmla="*/ 5 h 372"/>
                    <a:gd name="T56" fmla="*/ 342 w 534"/>
                    <a:gd name="T57" fmla="*/ 15 h 372"/>
                    <a:gd name="T58" fmla="*/ 351 w 534"/>
                    <a:gd name="T59" fmla="*/ 28 h 372"/>
                    <a:gd name="T60" fmla="*/ 355 w 534"/>
                    <a:gd name="T61" fmla="*/ 46 h 372"/>
                    <a:gd name="T62" fmla="*/ 353 w 534"/>
                    <a:gd name="T63" fmla="*/ 64 h 372"/>
                    <a:gd name="T64" fmla="*/ 345 w 534"/>
                    <a:gd name="T65" fmla="*/ 87 h 372"/>
                    <a:gd name="T66" fmla="*/ 332 w 534"/>
                    <a:gd name="T67" fmla="*/ 111 h 372"/>
                    <a:gd name="T68" fmla="*/ 313 w 534"/>
                    <a:gd name="T69" fmla="*/ 136 h 3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34"/>
                    <a:gd name="T106" fmla="*/ 0 h 372"/>
                    <a:gd name="T107" fmla="*/ 534 w 534"/>
                    <a:gd name="T108" fmla="*/ 372 h 3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34" h="372">
                      <a:moveTo>
                        <a:pt x="470" y="186"/>
                      </a:moveTo>
                      <a:lnTo>
                        <a:pt x="453" y="201"/>
                      </a:lnTo>
                      <a:lnTo>
                        <a:pt x="434" y="219"/>
                      </a:lnTo>
                      <a:lnTo>
                        <a:pt x="416" y="236"/>
                      </a:lnTo>
                      <a:lnTo>
                        <a:pt x="395" y="251"/>
                      </a:lnTo>
                      <a:lnTo>
                        <a:pt x="373" y="265"/>
                      </a:lnTo>
                      <a:lnTo>
                        <a:pt x="351" y="281"/>
                      </a:lnTo>
                      <a:lnTo>
                        <a:pt x="326" y="296"/>
                      </a:lnTo>
                      <a:lnTo>
                        <a:pt x="304" y="308"/>
                      </a:lnTo>
                      <a:lnTo>
                        <a:pt x="279" y="321"/>
                      </a:lnTo>
                      <a:lnTo>
                        <a:pt x="255" y="333"/>
                      </a:lnTo>
                      <a:lnTo>
                        <a:pt x="230" y="340"/>
                      </a:lnTo>
                      <a:lnTo>
                        <a:pt x="207" y="350"/>
                      </a:lnTo>
                      <a:lnTo>
                        <a:pt x="183" y="357"/>
                      </a:lnTo>
                      <a:lnTo>
                        <a:pt x="161" y="361"/>
                      </a:lnTo>
                      <a:lnTo>
                        <a:pt x="139" y="367"/>
                      </a:lnTo>
                      <a:lnTo>
                        <a:pt x="117" y="370"/>
                      </a:lnTo>
                      <a:lnTo>
                        <a:pt x="99" y="371"/>
                      </a:lnTo>
                      <a:lnTo>
                        <a:pt x="81" y="371"/>
                      </a:lnTo>
                      <a:lnTo>
                        <a:pt x="64" y="367"/>
                      </a:lnTo>
                      <a:lnTo>
                        <a:pt x="49" y="365"/>
                      </a:lnTo>
                      <a:lnTo>
                        <a:pt x="35" y="360"/>
                      </a:lnTo>
                      <a:lnTo>
                        <a:pt x="25" y="354"/>
                      </a:lnTo>
                      <a:lnTo>
                        <a:pt x="15" y="346"/>
                      </a:lnTo>
                      <a:lnTo>
                        <a:pt x="8" y="338"/>
                      </a:lnTo>
                      <a:lnTo>
                        <a:pt x="3" y="327"/>
                      </a:lnTo>
                      <a:lnTo>
                        <a:pt x="0" y="314"/>
                      </a:lnTo>
                      <a:lnTo>
                        <a:pt x="0" y="302"/>
                      </a:lnTo>
                      <a:lnTo>
                        <a:pt x="1" y="289"/>
                      </a:lnTo>
                      <a:lnTo>
                        <a:pt x="6" y="274"/>
                      </a:lnTo>
                      <a:lnTo>
                        <a:pt x="11" y="258"/>
                      </a:lnTo>
                      <a:lnTo>
                        <a:pt x="20" y="244"/>
                      </a:lnTo>
                      <a:lnTo>
                        <a:pt x="30" y="227"/>
                      </a:lnTo>
                      <a:lnTo>
                        <a:pt x="42" y="210"/>
                      </a:lnTo>
                      <a:lnTo>
                        <a:pt x="56" y="194"/>
                      </a:lnTo>
                      <a:lnTo>
                        <a:pt x="71" y="176"/>
                      </a:lnTo>
                      <a:lnTo>
                        <a:pt x="88" y="161"/>
                      </a:lnTo>
                      <a:lnTo>
                        <a:pt x="108" y="143"/>
                      </a:lnTo>
                      <a:lnTo>
                        <a:pt x="127" y="127"/>
                      </a:lnTo>
                      <a:lnTo>
                        <a:pt x="148" y="112"/>
                      </a:lnTo>
                      <a:lnTo>
                        <a:pt x="171" y="96"/>
                      </a:lnTo>
                      <a:lnTo>
                        <a:pt x="193" y="82"/>
                      </a:lnTo>
                      <a:lnTo>
                        <a:pt x="218" y="69"/>
                      </a:lnTo>
                      <a:lnTo>
                        <a:pt x="242" y="57"/>
                      </a:lnTo>
                      <a:lnTo>
                        <a:pt x="266" y="44"/>
                      </a:lnTo>
                      <a:lnTo>
                        <a:pt x="290" y="33"/>
                      </a:lnTo>
                      <a:lnTo>
                        <a:pt x="314" y="25"/>
                      </a:lnTo>
                      <a:lnTo>
                        <a:pt x="338" y="17"/>
                      </a:lnTo>
                      <a:lnTo>
                        <a:pt x="361" y="10"/>
                      </a:lnTo>
                      <a:lnTo>
                        <a:pt x="382" y="6"/>
                      </a:lnTo>
                      <a:lnTo>
                        <a:pt x="405" y="2"/>
                      </a:lnTo>
                      <a:lnTo>
                        <a:pt x="425" y="0"/>
                      </a:lnTo>
                      <a:lnTo>
                        <a:pt x="444" y="0"/>
                      </a:lnTo>
                      <a:lnTo>
                        <a:pt x="460" y="1"/>
                      </a:lnTo>
                      <a:lnTo>
                        <a:pt x="477" y="4"/>
                      </a:lnTo>
                      <a:lnTo>
                        <a:pt x="490" y="7"/>
                      </a:lnTo>
                      <a:lnTo>
                        <a:pt x="503" y="14"/>
                      </a:lnTo>
                      <a:lnTo>
                        <a:pt x="513" y="21"/>
                      </a:lnTo>
                      <a:lnTo>
                        <a:pt x="522" y="28"/>
                      </a:lnTo>
                      <a:lnTo>
                        <a:pt x="527" y="38"/>
                      </a:lnTo>
                      <a:lnTo>
                        <a:pt x="532" y="50"/>
                      </a:lnTo>
                      <a:lnTo>
                        <a:pt x="533" y="63"/>
                      </a:lnTo>
                      <a:lnTo>
                        <a:pt x="533" y="75"/>
                      </a:lnTo>
                      <a:lnTo>
                        <a:pt x="530" y="88"/>
                      </a:lnTo>
                      <a:lnTo>
                        <a:pt x="526" y="103"/>
                      </a:lnTo>
                      <a:lnTo>
                        <a:pt x="517" y="120"/>
                      </a:lnTo>
                      <a:lnTo>
                        <a:pt x="509" y="135"/>
                      </a:lnTo>
                      <a:lnTo>
                        <a:pt x="498" y="152"/>
                      </a:lnTo>
                      <a:lnTo>
                        <a:pt x="485" y="168"/>
                      </a:lnTo>
                      <a:lnTo>
                        <a:pt x="470" y="186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a-D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nl-BE"/>
                </a:p>
              </p:txBody>
            </p:sp>
            <p:sp>
              <p:nvSpPr>
                <p:cNvPr id="76" name="Freeform 57"/>
                <p:cNvSpPr>
                  <a:spLocks/>
                </p:cNvSpPr>
                <p:nvPr/>
              </p:nvSpPr>
              <p:spPr bwMode="auto">
                <a:xfrm>
                  <a:off x="3183" y="1496"/>
                  <a:ext cx="357" cy="271"/>
                </a:xfrm>
                <a:custGeom>
                  <a:avLst/>
                  <a:gdLst>
                    <a:gd name="T0" fmla="*/ 323 w 534"/>
                    <a:gd name="T1" fmla="*/ 146 h 372"/>
                    <a:gd name="T2" fmla="*/ 340 w 534"/>
                    <a:gd name="T3" fmla="*/ 172 h 372"/>
                    <a:gd name="T4" fmla="*/ 351 w 534"/>
                    <a:gd name="T5" fmla="*/ 195 h 372"/>
                    <a:gd name="T6" fmla="*/ 356 w 534"/>
                    <a:gd name="T7" fmla="*/ 216 h 372"/>
                    <a:gd name="T8" fmla="*/ 355 w 534"/>
                    <a:gd name="T9" fmla="*/ 234 h 372"/>
                    <a:gd name="T10" fmla="*/ 349 w 534"/>
                    <a:gd name="T11" fmla="*/ 249 h 372"/>
                    <a:gd name="T12" fmla="*/ 336 w 534"/>
                    <a:gd name="T13" fmla="*/ 260 h 372"/>
                    <a:gd name="T14" fmla="*/ 319 w 534"/>
                    <a:gd name="T15" fmla="*/ 267 h 372"/>
                    <a:gd name="T16" fmla="*/ 297 w 534"/>
                    <a:gd name="T17" fmla="*/ 270 h 372"/>
                    <a:gd name="T18" fmla="*/ 271 w 534"/>
                    <a:gd name="T19" fmla="*/ 267 h 372"/>
                    <a:gd name="T20" fmla="*/ 242 w 534"/>
                    <a:gd name="T21" fmla="*/ 263 h 372"/>
                    <a:gd name="T22" fmla="*/ 211 w 534"/>
                    <a:gd name="T23" fmla="*/ 252 h 372"/>
                    <a:gd name="T24" fmla="*/ 178 w 534"/>
                    <a:gd name="T25" fmla="*/ 238 h 372"/>
                    <a:gd name="T26" fmla="*/ 146 w 534"/>
                    <a:gd name="T27" fmla="*/ 220 h 372"/>
                    <a:gd name="T28" fmla="*/ 115 w 534"/>
                    <a:gd name="T29" fmla="*/ 200 h 372"/>
                    <a:gd name="T30" fmla="*/ 86 w 534"/>
                    <a:gd name="T31" fmla="*/ 178 h 372"/>
                    <a:gd name="T32" fmla="*/ 59 w 534"/>
                    <a:gd name="T33" fmla="*/ 153 h 372"/>
                    <a:gd name="T34" fmla="*/ 37 w 534"/>
                    <a:gd name="T35" fmla="*/ 128 h 372"/>
                    <a:gd name="T36" fmla="*/ 20 w 534"/>
                    <a:gd name="T37" fmla="*/ 104 h 372"/>
                    <a:gd name="T38" fmla="*/ 7 w 534"/>
                    <a:gd name="T39" fmla="*/ 81 h 372"/>
                    <a:gd name="T40" fmla="*/ 1 w 534"/>
                    <a:gd name="T41" fmla="*/ 60 h 372"/>
                    <a:gd name="T42" fmla="*/ 0 w 534"/>
                    <a:gd name="T43" fmla="*/ 42 h 372"/>
                    <a:gd name="T44" fmla="*/ 5 w 534"/>
                    <a:gd name="T45" fmla="*/ 24 h 372"/>
                    <a:gd name="T46" fmla="*/ 17 w 534"/>
                    <a:gd name="T47" fmla="*/ 12 h 372"/>
                    <a:gd name="T48" fmla="*/ 31 w 534"/>
                    <a:gd name="T49" fmla="*/ 4 h 372"/>
                    <a:gd name="T50" fmla="*/ 53 w 534"/>
                    <a:gd name="T51" fmla="*/ 0 h 372"/>
                    <a:gd name="T52" fmla="*/ 78 w 534"/>
                    <a:gd name="T53" fmla="*/ 1 h 372"/>
                    <a:gd name="T54" fmla="*/ 107 w 534"/>
                    <a:gd name="T55" fmla="*/ 5 h 372"/>
                    <a:gd name="T56" fmla="*/ 137 w 534"/>
                    <a:gd name="T57" fmla="*/ 15 h 372"/>
                    <a:gd name="T58" fmla="*/ 169 w 534"/>
                    <a:gd name="T59" fmla="*/ 28 h 372"/>
                    <a:gd name="T60" fmla="*/ 202 w 534"/>
                    <a:gd name="T61" fmla="*/ 46 h 372"/>
                    <a:gd name="T62" fmla="*/ 233 w 534"/>
                    <a:gd name="T63" fmla="*/ 64 h 372"/>
                    <a:gd name="T64" fmla="*/ 263 w 534"/>
                    <a:gd name="T65" fmla="*/ 87 h 372"/>
                    <a:gd name="T66" fmla="*/ 290 w 534"/>
                    <a:gd name="T67" fmla="*/ 111 h 372"/>
                    <a:gd name="T68" fmla="*/ 314 w 534"/>
                    <a:gd name="T69" fmla="*/ 136 h 3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34"/>
                    <a:gd name="T106" fmla="*/ 0 h 372"/>
                    <a:gd name="T107" fmla="*/ 534 w 534"/>
                    <a:gd name="T108" fmla="*/ 372 h 3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34" h="372">
                      <a:moveTo>
                        <a:pt x="469" y="186"/>
                      </a:moveTo>
                      <a:lnTo>
                        <a:pt x="483" y="201"/>
                      </a:lnTo>
                      <a:lnTo>
                        <a:pt x="497" y="219"/>
                      </a:lnTo>
                      <a:lnTo>
                        <a:pt x="508" y="236"/>
                      </a:lnTo>
                      <a:lnTo>
                        <a:pt x="517" y="251"/>
                      </a:lnTo>
                      <a:lnTo>
                        <a:pt x="525" y="268"/>
                      </a:lnTo>
                      <a:lnTo>
                        <a:pt x="528" y="281"/>
                      </a:lnTo>
                      <a:lnTo>
                        <a:pt x="532" y="296"/>
                      </a:lnTo>
                      <a:lnTo>
                        <a:pt x="533" y="308"/>
                      </a:lnTo>
                      <a:lnTo>
                        <a:pt x="531" y="321"/>
                      </a:lnTo>
                      <a:lnTo>
                        <a:pt x="526" y="333"/>
                      </a:lnTo>
                      <a:lnTo>
                        <a:pt x="522" y="342"/>
                      </a:lnTo>
                      <a:lnTo>
                        <a:pt x="514" y="350"/>
                      </a:lnTo>
                      <a:lnTo>
                        <a:pt x="503" y="357"/>
                      </a:lnTo>
                      <a:lnTo>
                        <a:pt x="490" y="364"/>
                      </a:lnTo>
                      <a:lnTo>
                        <a:pt x="477" y="367"/>
                      </a:lnTo>
                      <a:lnTo>
                        <a:pt x="461" y="370"/>
                      </a:lnTo>
                      <a:lnTo>
                        <a:pt x="444" y="371"/>
                      </a:lnTo>
                      <a:lnTo>
                        <a:pt x="425" y="371"/>
                      </a:lnTo>
                      <a:lnTo>
                        <a:pt x="406" y="367"/>
                      </a:lnTo>
                      <a:lnTo>
                        <a:pt x="384" y="366"/>
                      </a:lnTo>
                      <a:lnTo>
                        <a:pt x="362" y="361"/>
                      </a:lnTo>
                      <a:lnTo>
                        <a:pt x="338" y="354"/>
                      </a:lnTo>
                      <a:lnTo>
                        <a:pt x="316" y="346"/>
                      </a:lnTo>
                      <a:lnTo>
                        <a:pt x="291" y="338"/>
                      </a:lnTo>
                      <a:lnTo>
                        <a:pt x="266" y="327"/>
                      </a:lnTo>
                      <a:lnTo>
                        <a:pt x="242" y="314"/>
                      </a:lnTo>
                      <a:lnTo>
                        <a:pt x="218" y="302"/>
                      </a:lnTo>
                      <a:lnTo>
                        <a:pt x="196" y="289"/>
                      </a:lnTo>
                      <a:lnTo>
                        <a:pt x="172" y="275"/>
                      </a:lnTo>
                      <a:lnTo>
                        <a:pt x="150" y="258"/>
                      </a:lnTo>
                      <a:lnTo>
                        <a:pt x="128" y="244"/>
                      </a:lnTo>
                      <a:lnTo>
                        <a:pt x="109" y="227"/>
                      </a:lnTo>
                      <a:lnTo>
                        <a:pt x="89" y="210"/>
                      </a:lnTo>
                      <a:lnTo>
                        <a:pt x="72" y="194"/>
                      </a:lnTo>
                      <a:lnTo>
                        <a:pt x="56" y="176"/>
                      </a:lnTo>
                      <a:lnTo>
                        <a:pt x="43" y="161"/>
                      </a:lnTo>
                      <a:lnTo>
                        <a:pt x="30" y="143"/>
                      </a:lnTo>
                      <a:lnTo>
                        <a:pt x="19" y="127"/>
                      </a:lnTo>
                      <a:lnTo>
                        <a:pt x="11" y="111"/>
                      </a:lnTo>
                      <a:lnTo>
                        <a:pt x="7" y="96"/>
                      </a:lnTo>
                      <a:lnTo>
                        <a:pt x="1" y="82"/>
                      </a:lnTo>
                      <a:lnTo>
                        <a:pt x="0" y="69"/>
                      </a:lnTo>
                      <a:lnTo>
                        <a:pt x="0" y="57"/>
                      </a:lnTo>
                      <a:lnTo>
                        <a:pt x="3" y="44"/>
                      </a:lnTo>
                      <a:lnTo>
                        <a:pt x="8" y="33"/>
                      </a:lnTo>
                      <a:lnTo>
                        <a:pt x="15" y="25"/>
                      </a:lnTo>
                      <a:lnTo>
                        <a:pt x="25" y="16"/>
                      </a:lnTo>
                      <a:lnTo>
                        <a:pt x="36" y="10"/>
                      </a:lnTo>
                      <a:lnTo>
                        <a:pt x="47" y="5"/>
                      </a:lnTo>
                      <a:lnTo>
                        <a:pt x="63" y="2"/>
                      </a:lnTo>
                      <a:lnTo>
                        <a:pt x="79" y="0"/>
                      </a:lnTo>
                      <a:lnTo>
                        <a:pt x="98" y="0"/>
                      </a:lnTo>
                      <a:lnTo>
                        <a:pt x="117" y="1"/>
                      </a:lnTo>
                      <a:lnTo>
                        <a:pt x="137" y="4"/>
                      </a:lnTo>
                      <a:lnTo>
                        <a:pt x="160" y="7"/>
                      </a:lnTo>
                      <a:lnTo>
                        <a:pt x="182" y="14"/>
                      </a:lnTo>
                      <a:lnTo>
                        <a:pt x="205" y="20"/>
                      </a:lnTo>
                      <a:lnTo>
                        <a:pt x="229" y="28"/>
                      </a:lnTo>
                      <a:lnTo>
                        <a:pt x="253" y="38"/>
                      </a:lnTo>
                      <a:lnTo>
                        <a:pt x="279" y="50"/>
                      </a:lnTo>
                      <a:lnTo>
                        <a:pt x="302" y="63"/>
                      </a:lnTo>
                      <a:lnTo>
                        <a:pt x="325" y="75"/>
                      </a:lnTo>
                      <a:lnTo>
                        <a:pt x="349" y="88"/>
                      </a:lnTo>
                      <a:lnTo>
                        <a:pt x="372" y="103"/>
                      </a:lnTo>
                      <a:lnTo>
                        <a:pt x="393" y="120"/>
                      </a:lnTo>
                      <a:lnTo>
                        <a:pt x="414" y="135"/>
                      </a:lnTo>
                      <a:lnTo>
                        <a:pt x="434" y="152"/>
                      </a:lnTo>
                      <a:lnTo>
                        <a:pt x="452" y="168"/>
                      </a:lnTo>
                      <a:lnTo>
                        <a:pt x="469" y="186"/>
                      </a:lnTo>
                    </a:path>
                  </a:pathLst>
                </a:custGeom>
                <a:solidFill>
                  <a:srgbClr val="44BE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a-D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nl-BE"/>
                </a:p>
              </p:txBody>
            </p:sp>
            <p:sp>
              <p:nvSpPr>
                <p:cNvPr id="77" name="Freeform 58"/>
                <p:cNvSpPr>
                  <a:spLocks/>
                </p:cNvSpPr>
                <p:nvPr/>
              </p:nvSpPr>
              <p:spPr bwMode="auto">
                <a:xfrm>
                  <a:off x="3183" y="1426"/>
                  <a:ext cx="356" cy="271"/>
                </a:xfrm>
                <a:custGeom>
                  <a:avLst/>
                  <a:gdLst>
                    <a:gd name="T0" fmla="*/ 302 w 532"/>
                    <a:gd name="T1" fmla="*/ 147 h 373"/>
                    <a:gd name="T2" fmla="*/ 277 w 532"/>
                    <a:gd name="T3" fmla="*/ 172 h 373"/>
                    <a:gd name="T4" fmla="*/ 249 w 532"/>
                    <a:gd name="T5" fmla="*/ 194 h 373"/>
                    <a:gd name="T6" fmla="*/ 218 w 532"/>
                    <a:gd name="T7" fmla="*/ 216 h 373"/>
                    <a:gd name="T8" fmla="*/ 187 w 532"/>
                    <a:gd name="T9" fmla="*/ 233 h 373"/>
                    <a:gd name="T10" fmla="*/ 155 w 532"/>
                    <a:gd name="T11" fmla="*/ 248 h 373"/>
                    <a:gd name="T12" fmla="*/ 123 w 532"/>
                    <a:gd name="T13" fmla="*/ 260 h 373"/>
                    <a:gd name="T14" fmla="*/ 93 w 532"/>
                    <a:gd name="T15" fmla="*/ 267 h 373"/>
                    <a:gd name="T16" fmla="*/ 66 w 532"/>
                    <a:gd name="T17" fmla="*/ 270 h 373"/>
                    <a:gd name="T18" fmla="*/ 43 w 532"/>
                    <a:gd name="T19" fmla="*/ 267 h 373"/>
                    <a:gd name="T20" fmla="*/ 24 w 532"/>
                    <a:gd name="T21" fmla="*/ 262 h 373"/>
                    <a:gd name="T22" fmla="*/ 11 w 532"/>
                    <a:gd name="T23" fmla="*/ 252 h 373"/>
                    <a:gd name="T24" fmla="*/ 2 w 532"/>
                    <a:gd name="T25" fmla="*/ 238 h 373"/>
                    <a:gd name="T26" fmla="*/ 0 w 532"/>
                    <a:gd name="T27" fmla="*/ 220 h 373"/>
                    <a:gd name="T28" fmla="*/ 4 w 532"/>
                    <a:gd name="T29" fmla="*/ 200 h 373"/>
                    <a:gd name="T30" fmla="*/ 13 w 532"/>
                    <a:gd name="T31" fmla="*/ 178 h 373"/>
                    <a:gd name="T32" fmla="*/ 27 w 532"/>
                    <a:gd name="T33" fmla="*/ 153 h 373"/>
                    <a:gd name="T34" fmla="*/ 47 w 532"/>
                    <a:gd name="T35" fmla="*/ 129 h 373"/>
                    <a:gd name="T36" fmla="*/ 70 w 532"/>
                    <a:gd name="T37" fmla="*/ 104 h 373"/>
                    <a:gd name="T38" fmla="*/ 98 w 532"/>
                    <a:gd name="T39" fmla="*/ 81 h 373"/>
                    <a:gd name="T40" fmla="*/ 128 w 532"/>
                    <a:gd name="T41" fmla="*/ 60 h 373"/>
                    <a:gd name="T42" fmla="*/ 161 w 532"/>
                    <a:gd name="T43" fmla="*/ 41 h 373"/>
                    <a:gd name="T44" fmla="*/ 192 w 532"/>
                    <a:gd name="T45" fmla="*/ 24 h 373"/>
                    <a:gd name="T46" fmla="*/ 224 w 532"/>
                    <a:gd name="T47" fmla="*/ 12 h 373"/>
                    <a:gd name="T48" fmla="*/ 254 w 532"/>
                    <a:gd name="T49" fmla="*/ 4 h 373"/>
                    <a:gd name="T50" fmla="*/ 282 w 532"/>
                    <a:gd name="T51" fmla="*/ 0 h 373"/>
                    <a:gd name="T52" fmla="*/ 306 w 532"/>
                    <a:gd name="T53" fmla="*/ 1 h 373"/>
                    <a:gd name="T54" fmla="*/ 326 w 532"/>
                    <a:gd name="T55" fmla="*/ 5 h 373"/>
                    <a:gd name="T56" fmla="*/ 341 w 532"/>
                    <a:gd name="T57" fmla="*/ 15 h 373"/>
                    <a:gd name="T58" fmla="*/ 351 w 532"/>
                    <a:gd name="T59" fmla="*/ 28 h 373"/>
                    <a:gd name="T60" fmla="*/ 355 w 532"/>
                    <a:gd name="T61" fmla="*/ 46 h 373"/>
                    <a:gd name="T62" fmla="*/ 352 w 532"/>
                    <a:gd name="T63" fmla="*/ 65 h 373"/>
                    <a:gd name="T64" fmla="*/ 345 w 532"/>
                    <a:gd name="T65" fmla="*/ 88 h 373"/>
                    <a:gd name="T66" fmla="*/ 332 w 532"/>
                    <a:gd name="T67" fmla="*/ 111 h 373"/>
                    <a:gd name="T68" fmla="*/ 314 w 532"/>
                    <a:gd name="T69" fmla="*/ 135 h 37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32"/>
                    <a:gd name="T106" fmla="*/ 0 h 373"/>
                    <a:gd name="T107" fmla="*/ 532 w 532"/>
                    <a:gd name="T108" fmla="*/ 373 h 37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32" h="373">
                      <a:moveTo>
                        <a:pt x="469" y="186"/>
                      </a:moveTo>
                      <a:lnTo>
                        <a:pt x="452" y="202"/>
                      </a:lnTo>
                      <a:lnTo>
                        <a:pt x="434" y="219"/>
                      </a:lnTo>
                      <a:lnTo>
                        <a:pt x="414" y="237"/>
                      </a:lnTo>
                      <a:lnTo>
                        <a:pt x="395" y="251"/>
                      </a:lnTo>
                      <a:lnTo>
                        <a:pt x="372" y="267"/>
                      </a:lnTo>
                      <a:lnTo>
                        <a:pt x="350" y="282"/>
                      </a:lnTo>
                      <a:lnTo>
                        <a:pt x="326" y="297"/>
                      </a:lnTo>
                      <a:lnTo>
                        <a:pt x="304" y="309"/>
                      </a:lnTo>
                      <a:lnTo>
                        <a:pt x="279" y="321"/>
                      </a:lnTo>
                      <a:lnTo>
                        <a:pt x="254" y="334"/>
                      </a:lnTo>
                      <a:lnTo>
                        <a:pt x="231" y="341"/>
                      </a:lnTo>
                      <a:lnTo>
                        <a:pt x="208" y="351"/>
                      </a:lnTo>
                      <a:lnTo>
                        <a:pt x="184" y="358"/>
                      </a:lnTo>
                      <a:lnTo>
                        <a:pt x="162" y="362"/>
                      </a:lnTo>
                      <a:lnTo>
                        <a:pt x="139" y="368"/>
                      </a:lnTo>
                      <a:lnTo>
                        <a:pt x="119" y="371"/>
                      </a:lnTo>
                      <a:lnTo>
                        <a:pt x="98" y="372"/>
                      </a:lnTo>
                      <a:lnTo>
                        <a:pt x="82" y="371"/>
                      </a:lnTo>
                      <a:lnTo>
                        <a:pt x="64" y="368"/>
                      </a:lnTo>
                      <a:lnTo>
                        <a:pt x="49" y="366"/>
                      </a:lnTo>
                      <a:lnTo>
                        <a:pt x="36" y="361"/>
                      </a:lnTo>
                      <a:lnTo>
                        <a:pt x="25" y="355"/>
                      </a:lnTo>
                      <a:lnTo>
                        <a:pt x="16" y="347"/>
                      </a:lnTo>
                      <a:lnTo>
                        <a:pt x="8" y="339"/>
                      </a:lnTo>
                      <a:lnTo>
                        <a:pt x="3" y="328"/>
                      </a:lnTo>
                      <a:lnTo>
                        <a:pt x="1" y="315"/>
                      </a:lnTo>
                      <a:lnTo>
                        <a:pt x="0" y="303"/>
                      </a:lnTo>
                      <a:lnTo>
                        <a:pt x="1" y="289"/>
                      </a:lnTo>
                      <a:lnTo>
                        <a:pt x="6" y="275"/>
                      </a:lnTo>
                      <a:lnTo>
                        <a:pt x="11" y="259"/>
                      </a:lnTo>
                      <a:lnTo>
                        <a:pt x="19" y="245"/>
                      </a:lnTo>
                      <a:lnTo>
                        <a:pt x="28" y="227"/>
                      </a:lnTo>
                      <a:lnTo>
                        <a:pt x="40" y="211"/>
                      </a:lnTo>
                      <a:lnTo>
                        <a:pt x="54" y="195"/>
                      </a:lnTo>
                      <a:lnTo>
                        <a:pt x="70" y="177"/>
                      </a:lnTo>
                      <a:lnTo>
                        <a:pt x="87" y="161"/>
                      </a:lnTo>
                      <a:lnTo>
                        <a:pt x="105" y="143"/>
                      </a:lnTo>
                      <a:lnTo>
                        <a:pt x="125" y="127"/>
                      </a:lnTo>
                      <a:lnTo>
                        <a:pt x="146" y="111"/>
                      </a:lnTo>
                      <a:lnTo>
                        <a:pt x="168" y="96"/>
                      </a:lnTo>
                      <a:lnTo>
                        <a:pt x="191" y="83"/>
                      </a:lnTo>
                      <a:lnTo>
                        <a:pt x="215" y="69"/>
                      </a:lnTo>
                      <a:lnTo>
                        <a:pt x="240" y="57"/>
                      </a:lnTo>
                      <a:lnTo>
                        <a:pt x="263" y="44"/>
                      </a:lnTo>
                      <a:lnTo>
                        <a:pt x="287" y="33"/>
                      </a:lnTo>
                      <a:lnTo>
                        <a:pt x="310" y="25"/>
                      </a:lnTo>
                      <a:lnTo>
                        <a:pt x="335" y="16"/>
                      </a:lnTo>
                      <a:lnTo>
                        <a:pt x="357" y="10"/>
                      </a:lnTo>
                      <a:lnTo>
                        <a:pt x="380" y="5"/>
                      </a:lnTo>
                      <a:lnTo>
                        <a:pt x="400" y="2"/>
                      </a:lnTo>
                      <a:lnTo>
                        <a:pt x="421" y="0"/>
                      </a:lnTo>
                      <a:lnTo>
                        <a:pt x="440" y="0"/>
                      </a:lnTo>
                      <a:lnTo>
                        <a:pt x="458" y="1"/>
                      </a:lnTo>
                      <a:lnTo>
                        <a:pt x="474" y="4"/>
                      </a:lnTo>
                      <a:lnTo>
                        <a:pt x="487" y="7"/>
                      </a:lnTo>
                      <a:lnTo>
                        <a:pt x="499" y="14"/>
                      </a:lnTo>
                      <a:lnTo>
                        <a:pt x="510" y="20"/>
                      </a:lnTo>
                      <a:lnTo>
                        <a:pt x="519" y="28"/>
                      </a:lnTo>
                      <a:lnTo>
                        <a:pt x="524" y="38"/>
                      </a:lnTo>
                      <a:lnTo>
                        <a:pt x="528" y="51"/>
                      </a:lnTo>
                      <a:lnTo>
                        <a:pt x="531" y="63"/>
                      </a:lnTo>
                      <a:lnTo>
                        <a:pt x="529" y="75"/>
                      </a:lnTo>
                      <a:lnTo>
                        <a:pt x="526" y="89"/>
                      </a:lnTo>
                      <a:lnTo>
                        <a:pt x="523" y="103"/>
                      </a:lnTo>
                      <a:lnTo>
                        <a:pt x="515" y="121"/>
                      </a:lnTo>
                      <a:lnTo>
                        <a:pt x="507" y="135"/>
                      </a:lnTo>
                      <a:lnTo>
                        <a:pt x="496" y="153"/>
                      </a:lnTo>
                      <a:lnTo>
                        <a:pt x="484" y="169"/>
                      </a:lnTo>
                      <a:lnTo>
                        <a:pt x="469" y="186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a-D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nl-BE"/>
                </a:p>
              </p:txBody>
            </p:sp>
            <p:sp>
              <p:nvSpPr>
                <p:cNvPr id="78" name="Freeform 59"/>
                <p:cNvSpPr>
                  <a:spLocks/>
                </p:cNvSpPr>
                <p:nvPr/>
              </p:nvSpPr>
              <p:spPr bwMode="auto">
                <a:xfrm>
                  <a:off x="3581" y="1426"/>
                  <a:ext cx="356" cy="272"/>
                </a:xfrm>
                <a:custGeom>
                  <a:avLst/>
                  <a:gdLst>
                    <a:gd name="T0" fmla="*/ 324 w 534"/>
                    <a:gd name="T1" fmla="*/ 148 h 373"/>
                    <a:gd name="T2" fmla="*/ 339 w 534"/>
                    <a:gd name="T3" fmla="*/ 173 h 373"/>
                    <a:gd name="T4" fmla="*/ 351 w 534"/>
                    <a:gd name="T5" fmla="*/ 195 h 373"/>
                    <a:gd name="T6" fmla="*/ 355 w 534"/>
                    <a:gd name="T7" fmla="*/ 217 h 373"/>
                    <a:gd name="T8" fmla="*/ 355 w 534"/>
                    <a:gd name="T9" fmla="*/ 234 h 373"/>
                    <a:gd name="T10" fmla="*/ 348 w 534"/>
                    <a:gd name="T11" fmla="*/ 249 h 373"/>
                    <a:gd name="T12" fmla="*/ 335 w 534"/>
                    <a:gd name="T13" fmla="*/ 261 h 373"/>
                    <a:gd name="T14" fmla="*/ 317 w 534"/>
                    <a:gd name="T15" fmla="*/ 268 h 373"/>
                    <a:gd name="T16" fmla="*/ 295 w 534"/>
                    <a:gd name="T17" fmla="*/ 271 h 373"/>
                    <a:gd name="T18" fmla="*/ 270 w 534"/>
                    <a:gd name="T19" fmla="*/ 270 h 373"/>
                    <a:gd name="T20" fmla="*/ 239 w 534"/>
                    <a:gd name="T21" fmla="*/ 263 h 373"/>
                    <a:gd name="T22" fmla="*/ 209 w 534"/>
                    <a:gd name="T23" fmla="*/ 253 h 373"/>
                    <a:gd name="T24" fmla="*/ 177 w 534"/>
                    <a:gd name="T25" fmla="*/ 239 h 373"/>
                    <a:gd name="T26" fmla="*/ 145 w 534"/>
                    <a:gd name="T27" fmla="*/ 221 h 373"/>
                    <a:gd name="T28" fmla="*/ 113 w 534"/>
                    <a:gd name="T29" fmla="*/ 201 h 373"/>
                    <a:gd name="T30" fmla="*/ 85 w 534"/>
                    <a:gd name="T31" fmla="*/ 179 h 373"/>
                    <a:gd name="T32" fmla="*/ 59 w 534"/>
                    <a:gd name="T33" fmla="*/ 154 h 373"/>
                    <a:gd name="T34" fmla="*/ 36 w 534"/>
                    <a:gd name="T35" fmla="*/ 129 h 373"/>
                    <a:gd name="T36" fmla="*/ 19 w 534"/>
                    <a:gd name="T37" fmla="*/ 104 h 373"/>
                    <a:gd name="T38" fmla="*/ 7 w 534"/>
                    <a:gd name="T39" fmla="*/ 81 h 373"/>
                    <a:gd name="T40" fmla="*/ 1 w 534"/>
                    <a:gd name="T41" fmla="*/ 61 h 373"/>
                    <a:gd name="T42" fmla="*/ 0 w 534"/>
                    <a:gd name="T43" fmla="*/ 42 h 373"/>
                    <a:gd name="T44" fmla="*/ 5 w 534"/>
                    <a:gd name="T45" fmla="*/ 24 h 373"/>
                    <a:gd name="T46" fmla="*/ 17 w 534"/>
                    <a:gd name="T47" fmla="*/ 12 h 373"/>
                    <a:gd name="T48" fmla="*/ 33 w 534"/>
                    <a:gd name="T49" fmla="*/ 4 h 373"/>
                    <a:gd name="T50" fmla="*/ 55 w 534"/>
                    <a:gd name="T51" fmla="*/ 0 h 373"/>
                    <a:gd name="T52" fmla="*/ 79 w 534"/>
                    <a:gd name="T53" fmla="*/ 1 h 373"/>
                    <a:gd name="T54" fmla="*/ 108 w 534"/>
                    <a:gd name="T55" fmla="*/ 5 h 373"/>
                    <a:gd name="T56" fmla="*/ 139 w 534"/>
                    <a:gd name="T57" fmla="*/ 15 h 373"/>
                    <a:gd name="T58" fmla="*/ 171 w 534"/>
                    <a:gd name="T59" fmla="*/ 28 h 373"/>
                    <a:gd name="T60" fmla="*/ 203 w 534"/>
                    <a:gd name="T61" fmla="*/ 46 h 373"/>
                    <a:gd name="T62" fmla="*/ 235 w 534"/>
                    <a:gd name="T63" fmla="*/ 65 h 373"/>
                    <a:gd name="T64" fmla="*/ 264 w 534"/>
                    <a:gd name="T65" fmla="*/ 88 h 373"/>
                    <a:gd name="T66" fmla="*/ 291 w 534"/>
                    <a:gd name="T67" fmla="*/ 112 h 373"/>
                    <a:gd name="T68" fmla="*/ 314 w 534"/>
                    <a:gd name="T69" fmla="*/ 136 h 37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34"/>
                    <a:gd name="T106" fmla="*/ 0 h 373"/>
                    <a:gd name="T107" fmla="*/ 534 w 534"/>
                    <a:gd name="T108" fmla="*/ 373 h 37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34" h="373">
                      <a:moveTo>
                        <a:pt x="471" y="186"/>
                      </a:moveTo>
                      <a:lnTo>
                        <a:pt x="486" y="203"/>
                      </a:lnTo>
                      <a:lnTo>
                        <a:pt x="498" y="219"/>
                      </a:lnTo>
                      <a:lnTo>
                        <a:pt x="509" y="237"/>
                      </a:lnTo>
                      <a:lnTo>
                        <a:pt x="519" y="251"/>
                      </a:lnTo>
                      <a:lnTo>
                        <a:pt x="526" y="267"/>
                      </a:lnTo>
                      <a:lnTo>
                        <a:pt x="530" y="282"/>
                      </a:lnTo>
                      <a:lnTo>
                        <a:pt x="533" y="297"/>
                      </a:lnTo>
                      <a:lnTo>
                        <a:pt x="533" y="309"/>
                      </a:lnTo>
                      <a:lnTo>
                        <a:pt x="532" y="321"/>
                      </a:lnTo>
                      <a:lnTo>
                        <a:pt x="527" y="334"/>
                      </a:lnTo>
                      <a:lnTo>
                        <a:pt x="522" y="341"/>
                      </a:lnTo>
                      <a:lnTo>
                        <a:pt x="513" y="351"/>
                      </a:lnTo>
                      <a:lnTo>
                        <a:pt x="503" y="358"/>
                      </a:lnTo>
                      <a:lnTo>
                        <a:pt x="490" y="363"/>
                      </a:lnTo>
                      <a:lnTo>
                        <a:pt x="476" y="368"/>
                      </a:lnTo>
                      <a:lnTo>
                        <a:pt x="460" y="371"/>
                      </a:lnTo>
                      <a:lnTo>
                        <a:pt x="443" y="372"/>
                      </a:lnTo>
                      <a:lnTo>
                        <a:pt x="424" y="371"/>
                      </a:lnTo>
                      <a:lnTo>
                        <a:pt x="405" y="370"/>
                      </a:lnTo>
                      <a:lnTo>
                        <a:pt x="381" y="366"/>
                      </a:lnTo>
                      <a:lnTo>
                        <a:pt x="359" y="361"/>
                      </a:lnTo>
                      <a:lnTo>
                        <a:pt x="337" y="355"/>
                      </a:lnTo>
                      <a:lnTo>
                        <a:pt x="313" y="347"/>
                      </a:lnTo>
                      <a:lnTo>
                        <a:pt x="288" y="339"/>
                      </a:lnTo>
                      <a:lnTo>
                        <a:pt x="265" y="328"/>
                      </a:lnTo>
                      <a:lnTo>
                        <a:pt x="241" y="315"/>
                      </a:lnTo>
                      <a:lnTo>
                        <a:pt x="217" y="303"/>
                      </a:lnTo>
                      <a:lnTo>
                        <a:pt x="193" y="289"/>
                      </a:lnTo>
                      <a:lnTo>
                        <a:pt x="170" y="275"/>
                      </a:lnTo>
                      <a:lnTo>
                        <a:pt x="147" y="260"/>
                      </a:lnTo>
                      <a:lnTo>
                        <a:pt x="127" y="245"/>
                      </a:lnTo>
                      <a:lnTo>
                        <a:pt x="107" y="227"/>
                      </a:lnTo>
                      <a:lnTo>
                        <a:pt x="88" y="211"/>
                      </a:lnTo>
                      <a:lnTo>
                        <a:pt x="71" y="195"/>
                      </a:lnTo>
                      <a:lnTo>
                        <a:pt x="54" y="177"/>
                      </a:lnTo>
                      <a:lnTo>
                        <a:pt x="40" y="161"/>
                      </a:lnTo>
                      <a:lnTo>
                        <a:pt x="28" y="143"/>
                      </a:lnTo>
                      <a:lnTo>
                        <a:pt x="19" y="127"/>
                      </a:lnTo>
                      <a:lnTo>
                        <a:pt x="11" y="111"/>
                      </a:lnTo>
                      <a:lnTo>
                        <a:pt x="6" y="96"/>
                      </a:lnTo>
                      <a:lnTo>
                        <a:pt x="1" y="83"/>
                      </a:lnTo>
                      <a:lnTo>
                        <a:pt x="0" y="69"/>
                      </a:lnTo>
                      <a:lnTo>
                        <a:pt x="0" y="57"/>
                      </a:lnTo>
                      <a:lnTo>
                        <a:pt x="3" y="44"/>
                      </a:lnTo>
                      <a:lnTo>
                        <a:pt x="8" y="33"/>
                      </a:lnTo>
                      <a:lnTo>
                        <a:pt x="16" y="25"/>
                      </a:lnTo>
                      <a:lnTo>
                        <a:pt x="25" y="17"/>
                      </a:lnTo>
                      <a:lnTo>
                        <a:pt x="35" y="10"/>
                      </a:lnTo>
                      <a:lnTo>
                        <a:pt x="49" y="5"/>
                      </a:lnTo>
                      <a:lnTo>
                        <a:pt x="64" y="4"/>
                      </a:lnTo>
                      <a:lnTo>
                        <a:pt x="82" y="0"/>
                      </a:lnTo>
                      <a:lnTo>
                        <a:pt x="99" y="0"/>
                      </a:lnTo>
                      <a:lnTo>
                        <a:pt x="119" y="1"/>
                      </a:lnTo>
                      <a:lnTo>
                        <a:pt x="139" y="4"/>
                      </a:lnTo>
                      <a:lnTo>
                        <a:pt x="162" y="7"/>
                      </a:lnTo>
                      <a:lnTo>
                        <a:pt x="184" y="14"/>
                      </a:lnTo>
                      <a:lnTo>
                        <a:pt x="208" y="20"/>
                      </a:lnTo>
                      <a:lnTo>
                        <a:pt x="232" y="30"/>
                      </a:lnTo>
                      <a:lnTo>
                        <a:pt x="256" y="38"/>
                      </a:lnTo>
                      <a:lnTo>
                        <a:pt x="280" y="51"/>
                      </a:lnTo>
                      <a:lnTo>
                        <a:pt x="305" y="63"/>
                      </a:lnTo>
                      <a:lnTo>
                        <a:pt x="328" y="75"/>
                      </a:lnTo>
                      <a:lnTo>
                        <a:pt x="352" y="89"/>
                      </a:lnTo>
                      <a:lnTo>
                        <a:pt x="374" y="103"/>
                      </a:lnTo>
                      <a:lnTo>
                        <a:pt x="396" y="121"/>
                      </a:lnTo>
                      <a:lnTo>
                        <a:pt x="418" y="135"/>
                      </a:lnTo>
                      <a:lnTo>
                        <a:pt x="436" y="153"/>
                      </a:lnTo>
                      <a:lnTo>
                        <a:pt x="455" y="169"/>
                      </a:lnTo>
                      <a:lnTo>
                        <a:pt x="471" y="186"/>
                      </a:ln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C2C200"/>
                    </a:gs>
                  </a:gsLst>
                  <a:path path="rect">
                    <a:fillToRect l="50000" t="50000" r="50000" b="50000"/>
                  </a:path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a-DK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nl-BE"/>
                </a:p>
              </p:txBody>
            </p:sp>
          </p:grpSp>
          <p:sp>
            <p:nvSpPr>
              <p:cNvPr id="65" name="Line 60"/>
              <p:cNvSpPr>
                <a:spLocks noChangeShapeType="1"/>
              </p:cNvSpPr>
              <p:nvPr/>
            </p:nvSpPr>
            <p:spPr bwMode="auto">
              <a:xfrm flipH="1">
                <a:off x="1789" y="846"/>
                <a:ext cx="116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Line 61"/>
              <p:cNvSpPr>
                <a:spLocks noChangeShapeType="1"/>
              </p:cNvSpPr>
              <p:nvPr/>
            </p:nvSpPr>
            <p:spPr bwMode="auto">
              <a:xfrm flipH="1">
                <a:off x="1789" y="1167"/>
                <a:ext cx="116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1867" y="905"/>
                <a:ext cx="357" cy="271"/>
              </a:xfrm>
              <a:custGeom>
                <a:avLst/>
                <a:gdLst/>
                <a:ahLst/>
                <a:cxnLst>
                  <a:cxn ang="0">
                    <a:pos x="453" y="201"/>
                  </a:cxn>
                  <a:cxn ang="0">
                    <a:pos x="416" y="236"/>
                  </a:cxn>
                  <a:cxn ang="0">
                    <a:pos x="373" y="265"/>
                  </a:cxn>
                  <a:cxn ang="0">
                    <a:pos x="326" y="296"/>
                  </a:cxn>
                  <a:cxn ang="0">
                    <a:pos x="279" y="321"/>
                  </a:cxn>
                  <a:cxn ang="0">
                    <a:pos x="230" y="340"/>
                  </a:cxn>
                  <a:cxn ang="0">
                    <a:pos x="183" y="357"/>
                  </a:cxn>
                  <a:cxn ang="0">
                    <a:pos x="139" y="367"/>
                  </a:cxn>
                  <a:cxn ang="0">
                    <a:pos x="99" y="371"/>
                  </a:cxn>
                  <a:cxn ang="0">
                    <a:pos x="64" y="367"/>
                  </a:cxn>
                  <a:cxn ang="0">
                    <a:pos x="35" y="360"/>
                  </a:cxn>
                  <a:cxn ang="0">
                    <a:pos x="15" y="346"/>
                  </a:cxn>
                  <a:cxn ang="0">
                    <a:pos x="3" y="327"/>
                  </a:cxn>
                  <a:cxn ang="0">
                    <a:pos x="0" y="302"/>
                  </a:cxn>
                  <a:cxn ang="0">
                    <a:pos x="6" y="274"/>
                  </a:cxn>
                  <a:cxn ang="0">
                    <a:pos x="20" y="244"/>
                  </a:cxn>
                  <a:cxn ang="0">
                    <a:pos x="42" y="210"/>
                  </a:cxn>
                  <a:cxn ang="0">
                    <a:pos x="71" y="176"/>
                  </a:cxn>
                  <a:cxn ang="0">
                    <a:pos x="108" y="143"/>
                  </a:cxn>
                  <a:cxn ang="0">
                    <a:pos x="148" y="112"/>
                  </a:cxn>
                  <a:cxn ang="0">
                    <a:pos x="193" y="82"/>
                  </a:cxn>
                  <a:cxn ang="0">
                    <a:pos x="242" y="57"/>
                  </a:cxn>
                  <a:cxn ang="0">
                    <a:pos x="290" y="33"/>
                  </a:cxn>
                  <a:cxn ang="0">
                    <a:pos x="338" y="17"/>
                  </a:cxn>
                  <a:cxn ang="0">
                    <a:pos x="382" y="6"/>
                  </a:cxn>
                  <a:cxn ang="0">
                    <a:pos x="425" y="0"/>
                  </a:cxn>
                  <a:cxn ang="0">
                    <a:pos x="460" y="1"/>
                  </a:cxn>
                  <a:cxn ang="0">
                    <a:pos x="490" y="7"/>
                  </a:cxn>
                  <a:cxn ang="0">
                    <a:pos x="513" y="21"/>
                  </a:cxn>
                  <a:cxn ang="0">
                    <a:pos x="527" y="38"/>
                  </a:cxn>
                  <a:cxn ang="0">
                    <a:pos x="533" y="63"/>
                  </a:cxn>
                  <a:cxn ang="0">
                    <a:pos x="530" y="88"/>
                  </a:cxn>
                  <a:cxn ang="0">
                    <a:pos x="517" y="120"/>
                  </a:cxn>
                  <a:cxn ang="0">
                    <a:pos x="498" y="152"/>
                  </a:cxn>
                  <a:cxn ang="0">
                    <a:pos x="470" y="186"/>
                  </a:cxn>
                </a:cxnLst>
                <a:rect l="0" t="0" r="r" b="b"/>
                <a:pathLst>
                  <a:path w="534" h="372">
                    <a:moveTo>
                      <a:pt x="470" y="186"/>
                    </a:moveTo>
                    <a:lnTo>
                      <a:pt x="453" y="201"/>
                    </a:lnTo>
                    <a:lnTo>
                      <a:pt x="434" y="219"/>
                    </a:lnTo>
                    <a:lnTo>
                      <a:pt x="416" y="236"/>
                    </a:lnTo>
                    <a:lnTo>
                      <a:pt x="395" y="251"/>
                    </a:lnTo>
                    <a:lnTo>
                      <a:pt x="373" y="265"/>
                    </a:lnTo>
                    <a:lnTo>
                      <a:pt x="351" y="281"/>
                    </a:lnTo>
                    <a:lnTo>
                      <a:pt x="326" y="296"/>
                    </a:lnTo>
                    <a:lnTo>
                      <a:pt x="304" y="308"/>
                    </a:lnTo>
                    <a:lnTo>
                      <a:pt x="279" y="321"/>
                    </a:lnTo>
                    <a:lnTo>
                      <a:pt x="255" y="333"/>
                    </a:lnTo>
                    <a:lnTo>
                      <a:pt x="230" y="340"/>
                    </a:lnTo>
                    <a:lnTo>
                      <a:pt x="207" y="350"/>
                    </a:lnTo>
                    <a:lnTo>
                      <a:pt x="183" y="357"/>
                    </a:lnTo>
                    <a:lnTo>
                      <a:pt x="161" y="361"/>
                    </a:lnTo>
                    <a:lnTo>
                      <a:pt x="139" y="367"/>
                    </a:lnTo>
                    <a:lnTo>
                      <a:pt x="117" y="370"/>
                    </a:lnTo>
                    <a:lnTo>
                      <a:pt x="99" y="371"/>
                    </a:lnTo>
                    <a:lnTo>
                      <a:pt x="81" y="371"/>
                    </a:lnTo>
                    <a:lnTo>
                      <a:pt x="64" y="367"/>
                    </a:lnTo>
                    <a:lnTo>
                      <a:pt x="49" y="365"/>
                    </a:lnTo>
                    <a:lnTo>
                      <a:pt x="35" y="360"/>
                    </a:lnTo>
                    <a:lnTo>
                      <a:pt x="25" y="354"/>
                    </a:lnTo>
                    <a:lnTo>
                      <a:pt x="15" y="346"/>
                    </a:lnTo>
                    <a:lnTo>
                      <a:pt x="8" y="338"/>
                    </a:lnTo>
                    <a:lnTo>
                      <a:pt x="3" y="327"/>
                    </a:lnTo>
                    <a:lnTo>
                      <a:pt x="0" y="314"/>
                    </a:lnTo>
                    <a:lnTo>
                      <a:pt x="0" y="302"/>
                    </a:lnTo>
                    <a:lnTo>
                      <a:pt x="1" y="289"/>
                    </a:lnTo>
                    <a:lnTo>
                      <a:pt x="6" y="274"/>
                    </a:lnTo>
                    <a:lnTo>
                      <a:pt x="11" y="258"/>
                    </a:lnTo>
                    <a:lnTo>
                      <a:pt x="20" y="244"/>
                    </a:lnTo>
                    <a:lnTo>
                      <a:pt x="30" y="227"/>
                    </a:lnTo>
                    <a:lnTo>
                      <a:pt x="42" y="210"/>
                    </a:lnTo>
                    <a:lnTo>
                      <a:pt x="56" y="194"/>
                    </a:lnTo>
                    <a:lnTo>
                      <a:pt x="71" y="176"/>
                    </a:lnTo>
                    <a:lnTo>
                      <a:pt x="88" y="161"/>
                    </a:lnTo>
                    <a:lnTo>
                      <a:pt x="108" y="143"/>
                    </a:lnTo>
                    <a:lnTo>
                      <a:pt x="127" y="127"/>
                    </a:lnTo>
                    <a:lnTo>
                      <a:pt x="148" y="112"/>
                    </a:lnTo>
                    <a:lnTo>
                      <a:pt x="171" y="96"/>
                    </a:lnTo>
                    <a:lnTo>
                      <a:pt x="193" y="82"/>
                    </a:lnTo>
                    <a:lnTo>
                      <a:pt x="218" y="69"/>
                    </a:lnTo>
                    <a:lnTo>
                      <a:pt x="242" y="57"/>
                    </a:lnTo>
                    <a:lnTo>
                      <a:pt x="266" y="44"/>
                    </a:lnTo>
                    <a:lnTo>
                      <a:pt x="290" y="33"/>
                    </a:lnTo>
                    <a:lnTo>
                      <a:pt x="314" y="25"/>
                    </a:lnTo>
                    <a:lnTo>
                      <a:pt x="338" y="17"/>
                    </a:lnTo>
                    <a:lnTo>
                      <a:pt x="361" y="10"/>
                    </a:lnTo>
                    <a:lnTo>
                      <a:pt x="382" y="6"/>
                    </a:lnTo>
                    <a:lnTo>
                      <a:pt x="405" y="2"/>
                    </a:lnTo>
                    <a:lnTo>
                      <a:pt x="425" y="0"/>
                    </a:lnTo>
                    <a:lnTo>
                      <a:pt x="444" y="0"/>
                    </a:lnTo>
                    <a:lnTo>
                      <a:pt x="460" y="1"/>
                    </a:lnTo>
                    <a:lnTo>
                      <a:pt x="477" y="4"/>
                    </a:lnTo>
                    <a:lnTo>
                      <a:pt x="490" y="7"/>
                    </a:lnTo>
                    <a:lnTo>
                      <a:pt x="503" y="14"/>
                    </a:lnTo>
                    <a:lnTo>
                      <a:pt x="513" y="21"/>
                    </a:lnTo>
                    <a:lnTo>
                      <a:pt x="522" y="28"/>
                    </a:lnTo>
                    <a:lnTo>
                      <a:pt x="527" y="38"/>
                    </a:lnTo>
                    <a:lnTo>
                      <a:pt x="532" y="50"/>
                    </a:lnTo>
                    <a:lnTo>
                      <a:pt x="533" y="63"/>
                    </a:lnTo>
                    <a:lnTo>
                      <a:pt x="533" y="75"/>
                    </a:lnTo>
                    <a:lnTo>
                      <a:pt x="530" y="88"/>
                    </a:lnTo>
                    <a:lnTo>
                      <a:pt x="526" y="103"/>
                    </a:lnTo>
                    <a:lnTo>
                      <a:pt x="517" y="120"/>
                    </a:lnTo>
                    <a:lnTo>
                      <a:pt x="509" y="135"/>
                    </a:lnTo>
                    <a:lnTo>
                      <a:pt x="498" y="152"/>
                    </a:lnTo>
                    <a:lnTo>
                      <a:pt x="485" y="168"/>
                    </a:lnTo>
                    <a:lnTo>
                      <a:pt x="470" y="186"/>
                    </a:lnTo>
                  </a:path>
                </a:pathLst>
              </a:custGeom>
              <a:gradFill rotWithShape="0">
                <a:gsLst>
                  <a:gs pos="0">
                    <a:srgbClr val="00FF00"/>
                  </a:gs>
                  <a:gs pos="100000">
                    <a:schemeClr val="tx1"/>
                  </a:gs>
                </a:gsLst>
                <a:path path="rect">
                  <a:fillToRect l="50000" t="50000" r="50000" b="5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l-BE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1471" y="905"/>
                <a:ext cx="356" cy="271"/>
              </a:xfrm>
              <a:custGeom>
                <a:avLst/>
                <a:gdLst/>
                <a:ahLst/>
                <a:cxnLst>
                  <a:cxn ang="0">
                    <a:pos x="483" y="201"/>
                  </a:cxn>
                  <a:cxn ang="0">
                    <a:pos x="508" y="236"/>
                  </a:cxn>
                  <a:cxn ang="0">
                    <a:pos x="525" y="268"/>
                  </a:cxn>
                  <a:cxn ang="0">
                    <a:pos x="532" y="296"/>
                  </a:cxn>
                  <a:cxn ang="0">
                    <a:pos x="531" y="321"/>
                  </a:cxn>
                  <a:cxn ang="0">
                    <a:pos x="522" y="342"/>
                  </a:cxn>
                  <a:cxn ang="0">
                    <a:pos x="503" y="357"/>
                  </a:cxn>
                  <a:cxn ang="0">
                    <a:pos x="477" y="367"/>
                  </a:cxn>
                  <a:cxn ang="0">
                    <a:pos x="444" y="371"/>
                  </a:cxn>
                  <a:cxn ang="0">
                    <a:pos x="406" y="367"/>
                  </a:cxn>
                  <a:cxn ang="0">
                    <a:pos x="362" y="361"/>
                  </a:cxn>
                  <a:cxn ang="0">
                    <a:pos x="316" y="346"/>
                  </a:cxn>
                  <a:cxn ang="0">
                    <a:pos x="266" y="327"/>
                  </a:cxn>
                  <a:cxn ang="0">
                    <a:pos x="218" y="302"/>
                  </a:cxn>
                  <a:cxn ang="0">
                    <a:pos x="172" y="275"/>
                  </a:cxn>
                  <a:cxn ang="0">
                    <a:pos x="128" y="244"/>
                  </a:cxn>
                  <a:cxn ang="0">
                    <a:pos x="89" y="210"/>
                  </a:cxn>
                  <a:cxn ang="0">
                    <a:pos x="56" y="176"/>
                  </a:cxn>
                  <a:cxn ang="0">
                    <a:pos x="30" y="143"/>
                  </a:cxn>
                  <a:cxn ang="0">
                    <a:pos x="11" y="111"/>
                  </a:cxn>
                  <a:cxn ang="0">
                    <a:pos x="1" y="82"/>
                  </a:cxn>
                  <a:cxn ang="0">
                    <a:pos x="0" y="57"/>
                  </a:cxn>
                  <a:cxn ang="0">
                    <a:pos x="8" y="33"/>
                  </a:cxn>
                  <a:cxn ang="0">
                    <a:pos x="25" y="16"/>
                  </a:cxn>
                  <a:cxn ang="0">
                    <a:pos x="47" y="5"/>
                  </a:cxn>
                  <a:cxn ang="0">
                    <a:pos x="79" y="0"/>
                  </a:cxn>
                  <a:cxn ang="0">
                    <a:pos x="117" y="1"/>
                  </a:cxn>
                  <a:cxn ang="0">
                    <a:pos x="160" y="7"/>
                  </a:cxn>
                  <a:cxn ang="0">
                    <a:pos x="205" y="20"/>
                  </a:cxn>
                  <a:cxn ang="0">
                    <a:pos x="253" y="38"/>
                  </a:cxn>
                  <a:cxn ang="0">
                    <a:pos x="302" y="63"/>
                  </a:cxn>
                  <a:cxn ang="0">
                    <a:pos x="349" y="88"/>
                  </a:cxn>
                  <a:cxn ang="0">
                    <a:pos x="393" y="120"/>
                  </a:cxn>
                  <a:cxn ang="0">
                    <a:pos x="434" y="152"/>
                  </a:cxn>
                  <a:cxn ang="0">
                    <a:pos x="469" y="186"/>
                  </a:cxn>
                </a:cxnLst>
                <a:rect l="0" t="0" r="r" b="b"/>
                <a:pathLst>
                  <a:path w="534" h="372">
                    <a:moveTo>
                      <a:pt x="469" y="186"/>
                    </a:moveTo>
                    <a:lnTo>
                      <a:pt x="483" y="201"/>
                    </a:lnTo>
                    <a:lnTo>
                      <a:pt x="497" y="219"/>
                    </a:lnTo>
                    <a:lnTo>
                      <a:pt x="508" y="236"/>
                    </a:lnTo>
                    <a:lnTo>
                      <a:pt x="517" y="251"/>
                    </a:lnTo>
                    <a:lnTo>
                      <a:pt x="525" y="268"/>
                    </a:lnTo>
                    <a:lnTo>
                      <a:pt x="528" y="281"/>
                    </a:lnTo>
                    <a:lnTo>
                      <a:pt x="532" y="296"/>
                    </a:lnTo>
                    <a:lnTo>
                      <a:pt x="533" y="308"/>
                    </a:lnTo>
                    <a:lnTo>
                      <a:pt x="531" y="321"/>
                    </a:lnTo>
                    <a:lnTo>
                      <a:pt x="526" y="333"/>
                    </a:lnTo>
                    <a:lnTo>
                      <a:pt x="522" y="342"/>
                    </a:lnTo>
                    <a:lnTo>
                      <a:pt x="514" y="350"/>
                    </a:lnTo>
                    <a:lnTo>
                      <a:pt x="503" y="357"/>
                    </a:lnTo>
                    <a:lnTo>
                      <a:pt x="490" y="364"/>
                    </a:lnTo>
                    <a:lnTo>
                      <a:pt x="477" y="367"/>
                    </a:lnTo>
                    <a:lnTo>
                      <a:pt x="461" y="370"/>
                    </a:lnTo>
                    <a:lnTo>
                      <a:pt x="444" y="371"/>
                    </a:lnTo>
                    <a:lnTo>
                      <a:pt x="425" y="371"/>
                    </a:lnTo>
                    <a:lnTo>
                      <a:pt x="406" y="367"/>
                    </a:lnTo>
                    <a:lnTo>
                      <a:pt x="384" y="366"/>
                    </a:lnTo>
                    <a:lnTo>
                      <a:pt x="362" y="361"/>
                    </a:lnTo>
                    <a:lnTo>
                      <a:pt x="338" y="354"/>
                    </a:lnTo>
                    <a:lnTo>
                      <a:pt x="316" y="346"/>
                    </a:lnTo>
                    <a:lnTo>
                      <a:pt x="291" y="338"/>
                    </a:lnTo>
                    <a:lnTo>
                      <a:pt x="266" y="327"/>
                    </a:lnTo>
                    <a:lnTo>
                      <a:pt x="242" y="314"/>
                    </a:lnTo>
                    <a:lnTo>
                      <a:pt x="218" y="302"/>
                    </a:lnTo>
                    <a:lnTo>
                      <a:pt x="196" y="289"/>
                    </a:lnTo>
                    <a:lnTo>
                      <a:pt x="172" y="275"/>
                    </a:lnTo>
                    <a:lnTo>
                      <a:pt x="150" y="258"/>
                    </a:lnTo>
                    <a:lnTo>
                      <a:pt x="128" y="244"/>
                    </a:lnTo>
                    <a:lnTo>
                      <a:pt x="109" y="227"/>
                    </a:lnTo>
                    <a:lnTo>
                      <a:pt x="89" y="210"/>
                    </a:lnTo>
                    <a:lnTo>
                      <a:pt x="72" y="194"/>
                    </a:lnTo>
                    <a:lnTo>
                      <a:pt x="56" y="176"/>
                    </a:lnTo>
                    <a:lnTo>
                      <a:pt x="43" y="161"/>
                    </a:lnTo>
                    <a:lnTo>
                      <a:pt x="30" y="143"/>
                    </a:lnTo>
                    <a:lnTo>
                      <a:pt x="19" y="127"/>
                    </a:lnTo>
                    <a:lnTo>
                      <a:pt x="11" y="111"/>
                    </a:lnTo>
                    <a:lnTo>
                      <a:pt x="7" y="96"/>
                    </a:lnTo>
                    <a:lnTo>
                      <a:pt x="1" y="82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3" y="44"/>
                    </a:lnTo>
                    <a:lnTo>
                      <a:pt x="8" y="33"/>
                    </a:lnTo>
                    <a:lnTo>
                      <a:pt x="15" y="25"/>
                    </a:lnTo>
                    <a:lnTo>
                      <a:pt x="25" y="16"/>
                    </a:lnTo>
                    <a:lnTo>
                      <a:pt x="36" y="10"/>
                    </a:lnTo>
                    <a:lnTo>
                      <a:pt x="47" y="5"/>
                    </a:lnTo>
                    <a:lnTo>
                      <a:pt x="63" y="2"/>
                    </a:lnTo>
                    <a:lnTo>
                      <a:pt x="79" y="0"/>
                    </a:lnTo>
                    <a:lnTo>
                      <a:pt x="98" y="0"/>
                    </a:lnTo>
                    <a:lnTo>
                      <a:pt x="117" y="1"/>
                    </a:lnTo>
                    <a:lnTo>
                      <a:pt x="137" y="4"/>
                    </a:lnTo>
                    <a:lnTo>
                      <a:pt x="160" y="7"/>
                    </a:lnTo>
                    <a:lnTo>
                      <a:pt x="182" y="14"/>
                    </a:lnTo>
                    <a:lnTo>
                      <a:pt x="205" y="20"/>
                    </a:lnTo>
                    <a:lnTo>
                      <a:pt x="229" y="28"/>
                    </a:lnTo>
                    <a:lnTo>
                      <a:pt x="253" y="38"/>
                    </a:lnTo>
                    <a:lnTo>
                      <a:pt x="279" y="50"/>
                    </a:lnTo>
                    <a:lnTo>
                      <a:pt x="302" y="63"/>
                    </a:lnTo>
                    <a:lnTo>
                      <a:pt x="325" y="75"/>
                    </a:lnTo>
                    <a:lnTo>
                      <a:pt x="349" y="88"/>
                    </a:lnTo>
                    <a:lnTo>
                      <a:pt x="372" y="103"/>
                    </a:lnTo>
                    <a:lnTo>
                      <a:pt x="393" y="120"/>
                    </a:lnTo>
                    <a:lnTo>
                      <a:pt x="414" y="135"/>
                    </a:lnTo>
                    <a:lnTo>
                      <a:pt x="434" y="152"/>
                    </a:lnTo>
                    <a:lnTo>
                      <a:pt x="452" y="168"/>
                    </a:lnTo>
                    <a:lnTo>
                      <a:pt x="469" y="186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97E2E"/>
                  </a:gs>
                </a:gsLst>
                <a:path path="rect">
                  <a:fillToRect l="50000" t="50000" r="50000" b="5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l-BE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1471" y="835"/>
                <a:ext cx="354" cy="271"/>
              </a:xfrm>
              <a:custGeom>
                <a:avLst/>
                <a:gdLst>
                  <a:gd name="T0" fmla="*/ 301 w 532"/>
                  <a:gd name="T1" fmla="*/ 147 h 373"/>
                  <a:gd name="T2" fmla="*/ 275 w 532"/>
                  <a:gd name="T3" fmla="*/ 172 h 373"/>
                  <a:gd name="T4" fmla="*/ 248 w 532"/>
                  <a:gd name="T5" fmla="*/ 194 h 373"/>
                  <a:gd name="T6" fmla="*/ 217 w 532"/>
                  <a:gd name="T7" fmla="*/ 216 h 373"/>
                  <a:gd name="T8" fmla="*/ 186 w 532"/>
                  <a:gd name="T9" fmla="*/ 233 h 373"/>
                  <a:gd name="T10" fmla="*/ 154 w 532"/>
                  <a:gd name="T11" fmla="*/ 248 h 373"/>
                  <a:gd name="T12" fmla="*/ 122 w 532"/>
                  <a:gd name="T13" fmla="*/ 260 h 373"/>
                  <a:gd name="T14" fmla="*/ 92 w 532"/>
                  <a:gd name="T15" fmla="*/ 267 h 373"/>
                  <a:gd name="T16" fmla="*/ 65 w 532"/>
                  <a:gd name="T17" fmla="*/ 270 h 373"/>
                  <a:gd name="T18" fmla="*/ 43 w 532"/>
                  <a:gd name="T19" fmla="*/ 267 h 373"/>
                  <a:gd name="T20" fmla="*/ 24 w 532"/>
                  <a:gd name="T21" fmla="*/ 262 h 373"/>
                  <a:gd name="T22" fmla="*/ 11 w 532"/>
                  <a:gd name="T23" fmla="*/ 252 h 373"/>
                  <a:gd name="T24" fmla="*/ 2 w 532"/>
                  <a:gd name="T25" fmla="*/ 238 h 373"/>
                  <a:gd name="T26" fmla="*/ 0 w 532"/>
                  <a:gd name="T27" fmla="*/ 220 h 373"/>
                  <a:gd name="T28" fmla="*/ 4 w 532"/>
                  <a:gd name="T29" fmla="*/ 200 h 373"/>
                  <a:gd name="T30" fmla="*/ 13 w 532"/>
                  <a:gd name="T31" fmla="*/ 178 h 373"/>
                  <a:gd name="T32" fmla="*/ 27 w 532"/>
                  <a:gd name="T33" fmla="*/ 153 h 373"/>
                  <a:gd name="T34" fmla="*/ 47 w 532"/>
                  <a:gd name="T35" fmla="*/ 129 h 373"/>
                  <a:gd name="T36" fmla="*/ 70 w 532"/>
                  <a:gd name="T37" fmla="*/ 104 h 373"/>
                  <a:gd name="T38" fmla="*/ 97 w 532"/>
                  <a:gd name="T39" fmla="*/ 81 h 373"/>
                  <a:gd name="T40" fmla="*/ 127 w 532"/>
                  <a:gd name="T41" fmla="*/ 60 h 373"/>
                  <a:gd name="T42" fmla="*/ 160 w 532"/>
                  <a:gd name="T43" fmla="*/ 41 h 373"/>
                  <a:gd name="T44" fmla="*/ 191 w 532"/>
                  <a:gd name="T45" fmla="*/ 24 h 373"/>
                  <a:gd name="T46" fmla="*/ 223 w 532"/>
                  <a:gd name="T47" fmla="*/ 12 h 373"/>
                  <a:gd name="T48" fmla="*/ 253 w 532"/>
                  <a:gd name="T49" fmla="*/ 4 h 373"/>
                  <a:gd name="T50" fmla="*/ 280 w 532"/>
                  <a:gd name="T51" fmla="*/ 0 h 373"/>
                  <a:gd name="T52" fmla="*/ 305 w 532"/>
                  <a:gd name="T53" fmla="*/ 1 h 373"/>
                  <a:gd name="T54" fmla="*/ 324 w 532"/>
                  <a:gd name="T55" fmla="*/ 5 h 373"/>
                  <a:gd name="T56" fmla="*/ 339 w 532"/>
                  <a:gd name="T57" fmla="*/ 15 h 373"/>
                  <a:gd name="T58" fmla="*/ 349 w 532"/>
                  <a:gd name="T59" fmla="*/ 28 h 373"/>
                  <a:gd name="T60" fmla="*/ 353 w 532"/>
                  <a:gd name="T61" fmla="*/ 46 h 373"/>
                  <a:gd name="T62" fmla="*/ 350 w 532"/>
                  <a:gd name="T63" fmla="*/ 65 h 373"/>
                  <a:gd name="T64" fmla="*/ 343 w 532"/>
                  <a:gd name="T65" fmla="*/ 88 h 373"/>
                  <a:gd name="T66" fmla="*/ 330 w 532"/>
                  <a:gd name="T67" fmla="*/ 111 h 373"/>
                  <a:gd name="T68" fmla="*/ 312 w 532"/>
                  <a:gd name="T69" fmla="*/ 135 h 3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2"/>
                  <a:gd name="T106" fmla="*/ 0 h 373"/>
                  <a:gd name="T107" fmla="*/ 532 w 532"/>
                  <a:gd name="T108" fmla="*/ 373 h 3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2" h="373">
                    <a:moveTo>
                      <a:pt x="469" y="186"/>
                    </a:moveTo>
                    <a:lnTo>
                      <a:pt x="452" y="202"/>
                    </a:lnTo>
                    <a:lnTo>
                      <a:pt x="434" y="219"/>
                    </a:lnTo>
                    <a:lnTo>
                      <a:pt x="414" y="237"/>
                    </a:lnTo>
                    <a:lnTo>
                      <a:pt x="395" y="251"/>
                    </a:lnTo>
                    <a:lnTo>
                      <a:pt x="372" y="267"/>
                    </a:lnTo>
                    <a:lnTo>
                      <a:pt x="350" y="282"/>
                    </a:lnTo>
                    <a:lnTo>
                      <a:pt x="326" y="297"/>
                    </a:lnTo>
                    <a:lnTo>
                      <a:pt x="304" y="309"/>
                    </a:lnTo>
                    <a:lnTo>
                      <a:pt x="279" y="321"/>
                    </a:lnTo>
                    <a:lnTo>
                      <a:pt x="254" y="334"/>
                    </a:lnTo>
                    <a:lnTo>
                      <a:pt x="231" y="341"/>
                    </a:lnTo>
                    <a:lnTo>
                      <a:pt x="208" y="351"/>
                    </a:lnTo>
                    <a:lnTo>
                      <a:pt x="184" y="358"/>
                    </a:lnTo>
                    <a:lnTo>
                      <a:pt x="162" y="362"/>
                    </a:lnTo>
                    <a:lnTo>
                      <a:pt x="139" y="368"/>
                    </a:lnTo>
                    <a:lnTo>
                      <a:pt x="119" y="371"/>
                    </a:lnTo>
                    <a:lnTo>
                      <a:pt x="98" y="372"/>
                    </a:lnTo>
                    <a:lnTo>
                      <a:pt x="82" y="371"/>
                    </a:lnTo>
                    <a:lnTo>
                      <a:pt x="64" y="368"/>
                    </a:lnTo>
                    <a:lnTo>
                      <a:pt x="49" y="366"/>
                    </a:lnTo>
                    <a:lnTo>
                      <a:pt x="36" y="361"/>
                    </a:lnTo>
                    <a:lnTo>
                      <a:pt x="25" y="355"/>
                    </a:lnTo>
                    <a:lnTo>
                      <a:pt x="16" y="347"/>
                    </a:lnTo>
                    <a:lnTo>
                      <a:pt x="8" y="339"/>
                    </a:lnTo>
                    <a:lnTo>
                      <a:pt x="3" y="328"/>
                    </a:lnTo>
                    <a:lnTo>
                      <a:pt x="1" y="315"/>
                    </a:lnTo>
                    <a:lnTo>
                      <a:pt x="0" y="303"/>
                    </a:lnTo>
                    <a:lnTo>
                      <a:pt x="1" y="289"/>
                    </a:lnTo>
                    <a:lnTo>
                      <a:pt x="6" y="275"/>
                    </a:lnTo>
                    <a:lnTo>
                      <a:pt x="11" y="259"/>
                    </a:lnTo>
                    <a:lnTo>
                      <a:pt x="19" y="245"/>
                    </a:lnTo>
                    <a:lnTo>
                      <a:pt x="28" y="227"/>
                    </a:lnTo>
                    <a:lnTo>
                      <a:pt x="40" y="211"/>
                    </a:lnTo>
                    <a:lnTo>
                      <a:pt x="54" y="195"/>
                    </a:lnTo>
                    <a:lnTo>
                      <a:pt x="70" y="177"/>
                    </a:lnTo>
                    <a:lnTo>
                      <a:pt x="87" y="161"/>
                    </a:lnTo>
                    <a:lnTo>
                      <a:pt x="105" y="143"/>
                    </a:lnTo>
                    <a:lnTo>
                      <a:pt x="125" y="127"/>
                    </a:lnTo>
                    <a:lnTo>
                      <a:pt x="146" y="111"/>
                    </a:lnTo>
                    <a:lnTo>
                      <a:pt x="168" y="96"/>
                    </a:lnTo>
                    <a:lnTo>
                      <a:pt x="191" y="83"/>
                    </a:lnTo>
                    <a:lnTo>
                      <a:pt x="215" y="69"/>
                    </a:lnTo>
                    <a:lnTo>
                      <a:pt x="240" y="57"/>
                    </a:lnTo>
                    <a:lnTo>
                      <a:pt x="263" y="44"/>
                    </a:lnTo>
                    <a:lnTo>
                      <a:pt x="287" y="33"/>
                    </a:lnTo>
                    <a:lnTo>
                      <a:pt x="310" y="25"/>
                    </a:lnTo>
                    <a:lnTo>
                      <a:pt x="335" y="16"/>
                    </a:lnTo>
                    <a:lnTo>
                      <a:pt x="357" y="10"/>
                    </a:lnTo>
                    <a:lnTo>
                      <a:pt x="380" y="5"/>
                    </a:lnTo>
                    <a:lnTo>
                      <a:pt x="400" y="2"/>
                    </a:lnTo>
                    <a:lnTo>
                      <a:pt x="421" y="0"/>
                    </a:lnTo>
                    <a:lnTo>
                      <a:pt x="440" y="0"/>
                    </a:lnTo>
                    <a:lnTo>
                      <a:pt x="458" y="1"/>
                    </a:lnTo>
                    <a:lnTo>
                      <a:pt x="474" y="4"/>
                    </a:lnTo>
                    <a:lnTo>
                      <a:pt x="487" y="7"/>
                    </a:lnTo>
                    <a:lnTo>
                      <a:pt x="499" y="14"/>
                    </a:lnTo>
                    <a:lnTo>
                      <a:pt x="510" y="20"/>
                    </a:lnTo>
                    <a:lnTo>
                      <a:pt x="519" y="28"/>
                    </a:lnTo>
                    <a:lnTo>
                      <a:pt x="524" y="38"/>
                    </a:lnTo>
                    <a:lnTo>
                      <a:pt x="528" y="51"/>
                    </a:lnTo>
                    <a:lnTo>
                      <a:pt x="531" y="63"/>
                    </a:lnTo>
                    <a:lnTo>
                      <a:pt x="529" y="75"/>
                    </a:lnTo>
                    <a:lnTo>
                      <a:pt x="526" y="89"/>
                    </a:lnTo>
                    <a:lnTo>
                      <a:pt x="523" y="103"/>
                    </a:lnTo>
                    <a:lnTo>
                      <a:pt x="515" y="121"/>
                    </a:lnTo>
                    <a:lnTo>
                      <a:pt x="507" y="135"/>
                    </a:lnTo>
                    <a:lnTo>
                      <a:pt x="496" y="153"/>
                    </a:lnTo>
                    <a:lnTo>
                      <a:pt x="484" y="169"/>
                    </a:lnTo>
                    <a:lnTo>
                      <a:pt x="469" y="186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BE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1867" y="835"/>
                <a:ext cx="357" cy="272"/>
              </a:xfrm>
              <a:custGeom>
                <a:avLst/>
                <a:gdLst/>
                <a:ahLst/>
                <a:cxnLst>
                  <a:cxn ang="0">
                    <a:pos x="486" y="203"/>
                  </a:cxn>
                  <a:cxn ang="0">
                    <a:pos x="509" y="237"/>
                  </a:cxn>
                  <a:cxn ang="0">
                    <a:pos x="526" y="267"/>
                  </a:cxn>
                  <a:cxn ang="0">
                    <a:pos x="533" y="297"/>
                  </a:cxn>
                  <a:cxn ang="0">
                    <a:pos x="532" y="321"/>
                  </a:cxn>
                  <a:cxn ang="0">
                    <a:pos x="522" y="341"/>
                  </a:cxn>
                  <a:cxn ang="0">
                    <a:pos x="503" y="358"/>
                  </a:cxn>
                  <a:cxn ang="0">
                    <a:pos x="476" y="368"/>
                  </a:cxn>
                  <a:cxn ang="0">
                    <a:pos x="443" y="372"/>
                  </a:cxn>
                  <a:cxn ang="0">
                    <a:pos x="405" y="370"/>
                  </a:cxn>
                  <a:cxn ang="0">
                    <a:pos x="359" y="361"/>
                  </a:cxn>
                  <a:cxn ang="0">
                    <a:pos x="313" y="347"/>
                  </a:cxn>
                  <a:cxn ang="0">
                    <a:pos x="265" y="328"/>
                  </a:cxn>
                  <a:cxn ang="0">
                    <a:pos x="217" y="303"/>
                  </a:cxn>
                  <a:cxn ang="0">
                    <a:pos x="170" y="275"/>
                  </a:cxn>
                  <a:cxn ang="0">
                    <a:pos x="127" y="245"/>
                  </a:cxn>
                  <a:cxn ang="0">
                    <a:pos x="88" y="211"/>
                  </a:cxn>
                  <a:cxn ang="0">
                    <a:pos x="54" y="177"/>
                  </a:cxn>
                  <a:cxn ang="0">
                    <a:pos x="28" y="143"/>
                  </a:cxn>
                  <a:cxn ang="0">
                    <a:pos x="11" y="111"/>
                  </a:cxn>
                  <a:cxn ang="0">
                    <a:pos x="1" y="83"/>
                  </a:cxn>
                  <a:cxn ang="0">
                    <a:pos x="0" y="57"/>
                  </a:cxn>
                  <a:cxn ang="0">
                    <a:pos x="8" y="33"/>
                  </a:cxn>
                  <a:cxn ang="0">
                    <a:pos x="25" y="17"/>
                  </a:cxn>
                  <a:cxn ang="0">
                    <a:pos x="49" y="5"/>
                  </a:cxn>
                  <a:cxn ang="0">
                    <a:pos x="82" y="0"/>
                  </a:cxn>
                  <a:cxn ang="0">
                    <a:pos x="119" y="1"/>
                  </a:cxn>
                  <a:cxn ang="0">
                    <a:pos x="162" y="7"/>
                  </a:cxn>
                  <a:cxn ang="0">
                    <a:pos x="208" y="20"/>
                  </a:cxn>
                  <a:cxn ang="0">
                    <a:pos x="256" y="38"/>
                  </a:cxn>
                  <a:cxn ang="0">
                    <a:pos x="305" y="63"/>
                  </a:cxn>
                  <a:cxn ang="0">
                    <a:pos x="352" y="89"/>
                  </a:cxn>
                  <a:cxn ang="0">
                    <a:pos x="396" y="121"/>
                  </a:cxn>
                  <a:cxn ang="0">
                    <a:pos x="436" y="153"/>
                  </a:cxn>
                  <a:cxn ang="0">
                    <a:pos x="471" y="186"/>
                  </a:cxn>
                </a:cxnLst>
                <a:rect l="0" t="0" r="r" b="b"/>
                <a:pathLst>
                  <a:path w="534" h="373">
                    <a:moveTo>
                      <a:pt x="471" y="186"/>
                    </a:moveTo>
                    <a:lnTo>
                      <a:pt x="486" y="203"/>
                    </a:lnTo>
                    <a:lnTo>
                      <a:pt x="498" y="219"/>
                    </a:lnTo>
                    <a:lnTo>
                      <a:pt x="509" y="237"/>
                    </a:lnTo>
                    <a:lnTo>
                      <a:pt x="519" y="251"/>
                    </a:lnTo>
                    <a:lnTo>
                      <a:pt x="526" y="267"/>
                    </a:lnTo>
                    <a:lnTo>
                      <a:pt x="530" y="282"/>
                    </a:lnTo>
                    <a:lnTo>
                      <a:pt x="533" y="297"/>
                    </a:lnTo>
                    <a:lnTo>
                      <a:pt x="533" y="309"/>
                    </a:lnTo>
                    <a:lnTo>
                      <a:pt x="532" y="321"/>
                    </a:lnTo>
                    <a:lnTo>
                      <a:pt x="527" y="334"/>
                    </a:lnTo>
                    <a:lnTo>
                      <a:pt x="522" y="341"/>
                    </a:lnTo>
                    <a:lnTo>
                      <a:pt x="513" y="351"/>
                    </a:lnTo>
                    <a:lnTo>
                      <a:pt x="503" y="358"/>
                    </a:lnTo>
                    <a:lnTo>
                      <a:pt x="490" y="363"/>
                    </a:lnTo>
                    <a:lnTo>
                      <a:pt x="476" y="368"/>
                    </a:lnTo>
                    <a:lnTo>
                      <a:pt x="460" y="371"/>
                    </a:lnTo>
                    <a:lnTo>
                      <a:pt x="443" y="372"/>
                    </a:lnTo>
                    <a:lnTo>
                      <a:pt x="424" y="371"/>
                    </a:lnTo>
                    <a:lnTo>
                      <a:pt x="405" y="370"/>
                    </a:lnTo>
                    <a:lnTo>
                      <a:pt x="381" y="366"/>
                    </a:lnTo>
                    <a:lnTo>
                      <a:pt x="359" y="361"/>
                    </a:lnTo>
                    <a:lnTo>
                      <a:pt x="337" y="355"/>
                    </a:lnTo>
                    <a:lnTo>
                      <a:pt x="313" y="347"/>
                    </a:lnTo>
                    <a:lnTo>
                      <a:pt x="288" y="339"/>
                    </a:lnTo>
                    <a:lnTo>
                      <a:pt x="265" y="328"/>
                    </a:lnTo>
                    <a:lnTo>
                      <a:pt x="241" y="315"/>
                    </a:lnTo>
                    <a:lnTo>
                      <a:pt x="217" y="303"/>
                    </a:lnTo>
                    <a:lnTo>
                      <a:pt x="193" y="289"/>
                    </a:lnTo>
                    <a:lnTo>
                      <a:pt x="170" y="275"/>
                    </a:lnTo>
                    <a:lnTo>
                      <a:pt x="147" y="260"/>
                    </a:lnTo>
                    <a:lnTo>
                      <a:pt x="127" y="245"/>
                    </a:lnTo>
                    <a:lnTo>
                      <a:pt x="107" y="227"/>
                    </a:lnTo>
                    <a:lnTo>
                      <a:pt x="88" y="211"/>
                    </a:lnTo>
                    <a:lnTo>
                      <a:pt x="71" y="195"/>
                    </a:lnTo>
                    <a:lnTo>
                      <a:pt x="54" y="177"/>
                    </a:lnTo>
                    <a:lnTo>
                      <a:pt x="40" y="161"/>
                    </a:lnTo>
                    <a:lnTo>
                      <a:pt x="28" y="143"/>
                    </a:lnTo>
                    <a:lnTo>
                      <a:pt x="19" y="127"/>
                    </a:lnTo>
                    <a:lnTo>
                      <a:pt x="11" y="111"/>
                    </a:lnTo>
                    <a:lnTo>
                      <a:pt x="6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3" y="44"/>
                    </a:lnTo>
                    <a:lnTo>
                      <a:pt x="8" y="33"/>
                    </a:lnTo>
                    <a:lnTo>
                      <a:pt x="16" y="25"/>
                    </a:lnTo>
                    <a:lnTo>
                      <a:pt x="25" y="17"/>
                    </a:lnTo>
                    <a:lnTo>
                      <a:pt x="35" y="10"/>
                    </a:lnTo>
                    <a:lnTo>
                      <a:pt x="49" y="5"/>
                    </a:lnTo>
                    <a:lnTo>
                      <a:pt x="64" y="4"/>
                    </a:lnTo>
                    <a:lnTo>
                      <a:pt x="82" y="0"/>
                    </a:lnTo>
                    <a:lnTo>
                      <a:pt x="99" y="0"/>
                    </a:lnTo>
                    <a:lnTo>
                      <a:pt x="119" y="1"/>
                    </a:lnTo>
                    <a:lnTo>
                      <a:pt x="139" y="4"/>
                    </a:lnTo>
                    <a:lnTo>
                      <a:pt x="162" y="7"/>
                    </a:lnTo>
                    <a:lnTo>
                      <a:pt x="184" y="14"/>
                    </a:lnTo>
                    <a:lnTo>
                      <a:pt x="208" y="20"/>
                    </a:lnTo>
                    <a:lnTo>
                      <a:pt x="232" y="30"/>
                    </a:lnTo>
                    <a:lnTo>
                      <a:pt x="256" y="38"/>
                    </a:lnTo>
                    <a:lnTo>
                      <a:pt x="280" y="51"/>
                    </a:lnTo>
                    <a:lnTo>
                      <a:pt x="305" y="63"/>
                    </a:lnTo>
                    <a:lnTo>
                      <a:pt x="328" y="75"/>
                    </a:lnTo>
                    <a:lnTo>
                      <a:pt x="352" y="89"/>
                    </a:lnTo>
                    <a:lnTo>
                      <a:pt x="374" y="103"/>
                    </a:lnTo>
                    <a:lnTo>
                      <a:pt x="396" y="121"/>
                    </a:lnTo>
                    <a:lnTo>
                      <a:pt x="418" y="135"/>
                    </a:lnTo>
                    <a:lnTo>
                      <a:pt x="436" y="153"/>
                    </a:lnTo>
                    <a:lnTo>
                      <a:pt x="455" y="169"/>
                    </a:lnTo>
                    <a:lnTo>
                      <a:pt x="471" y="186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76078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l-BE"/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 rot="19611867">
                <a:off x="1486" y="873"/>
                <a:ext cx="32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400">
                    <a:solidFill>
                      <a:srgbClr val="5F604A"/>
                    </a:solidFill>
                  </a:rPr>
                  <a:t>CH1</a:t>
                </a: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 rot="2001649">
                <a:off x="1901" y="882"/>
                <a:ext cx="28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r>
                  <a:rPr lang="en-US" sz="1400">
                    <a:solidFill>
                      <a:srgbClr val="5F604A"/>
                    </a:solidFill>
                  </a:rPr>
                  <a:t>VH</a:t>
                </a:r>
              </a:p>
            </p:txBody>
          </p:sp>
        </p:grp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964" y="905"/>
              <a:ext cx="356" cy="271"/>
            </a:xfrm>
            <a:custGeom>
              <a:avLst/>
              <a:gdLst/>
              <a:ahLst/>
              <a:cxnLst>
                <a:cxn ang="0">
                  <a:pos x="453" y="201"/>
                </a:cxn>
                <a:cxn ang="0">
                  <a:pos x="417" y="236"/>
                </a:cxn>
                <a:cxn ang="0">
                  <a:pos x="374" y="265"/>
                </a:cxn>
                <a:cxn ang="0">
                  <a:pos x="329" y="296"/>
                </a:cxn>
                <a:cxn ang="0">
                  <a:pos x="280" y="321"/>
                </a:cxn>
                <a:cxn ang="0">
                  <a:pos x="231" y="340"/>
                </a:cxn>
                <a:cxn ang="0">
                  <a:pos x="185" y="357"/>
                </a:cxn>
                <a:cxn ang="0">
                  <a:pos x="140" y="367"/>
                </a:cxn>
                <a:cxn ang="0">
                  <a:pos x="99" y="371"/>
                </a:cxn>
                <a:cxn ang="0">
                  <a:pos x="64" y="367"/>
                </a:cxn>
                <a:cxn ang="0">
                  <a:pos x="36" y="360"/>
                </a:cxn>
                <a:cxn ang="0">
                  <a:pos x="16" y="346"/>
                </a:cxn>
                <a:cxn ang="0">
                  <a:pos x="5" y="327"/>
                </a:cxn>
                <a:cxn ang="0">
                  <a:pos x="0" y="302"/>
                </a:cxn>
                <a:cxn ang="0">
                  <a:pos x="7" y="274"/>
                </a:cxn>
                <a:cxn ang="0">
                  <a:pos x="19" y="244"/>
                </a:cxn>
                <a:cxn ang="0">
                  <a:pos x="43" y="210"/>
                </a:cxn>
                <a:cxn ang="0">
                  <a:pos x="72" y="176"/>
                </a:cxn>
                <a:cxn ang="0">
                  <a:pos x="108" y="143"/>
                </a:cxn>
                <a:cxn ang="0">
                  <a:pos x="149" y="112"/>
                </a:cxn>
                <a:cxn ang="0">
                  <a:pos x="195" y="82"/>
                </a:cxn>
                <a:cxn ang="0">
                  <a:pos x="241" y="57"/>
                </a:cxn>
                <a:cxn ang="0">
                  <a:pos x="291" y="33"/>
                </a:cxn>
                <a:cxn ang="0">
                  <a:pos x="338" y="17"/>
                </a:cxn>
                <a:cxn ang="0">
                  <a:pos x="384" y="6"/>
                </a:cxn>
                <a:cxn ang="0">
                  <a:pos x="425" y="0"/>
                </a:cxn>
                <a:cxn ang="0">
                  <a:pos x="462" y="1"/>
                </a:cxn>
                <a:cxn ang="0">
                  <a:pos x="490" y="7"/>
                </a:cxn>
                <a:cxn ang="0">
                  <a:pos x="515" y="21"/>
                </a:cxn>
                <a:cxn ang="0">
                  <a:pos x="527" y="38"/>
                </a:cxn>
                <a:cxn ang="0">
                  <a:pos x="534" y="63"/>
                </a:cxn>
                <a:cxn ang="0">
                  <a:pos x="530" y="88"/>
                </a:cxn>
                <a:cxn ang="0">
                  <a:pos x="518" y="120"/>
                </a:cxn>
                <a:cxn ang="0">
                  <a:pos x="498" y="152"/>
                </a:cxn>
                <a:cxn ang="0">
                  <a:pos x="471" y="186"/>
                </a:cxn>
              </a:cxnLst>
              <a:rect l="0" t="0" r="r" b="b"/>
              <a:pathLst>
                <a:path w="535" h="372">
                  <a:moveTo>
                    <a:pt x="471" y="186"/>
                  </a:moveTo>
                  <a:lnTo>
                    <a:pt x="453" y="201"/>
                  </a:lnTo>
                  <a:lnTo>
                    <a:pt x="436" y="219"/>
                  </a:lnTo>
                  <a:lnTo>
                    <a:pt x="417" y="236"/>
                  </a:lnTo>
                  <a:lnTo>
                    <a:pt x="395" y="251"/>
                  </a:lnTo>
                  <a:lnTo>
                    <a:pt x="374" y="265"/>
                  </a:lnTo>
                  <a:lnTo>
                    <a:pt x="350" y="281"/>
                  </a:lnTo>
                  <a:lnTo>
                    <a:pt x="329" y="296"/>
                  </a:lnTo>
                  <a:lnTo>
                    <a:pt x="304" y="308"/>
                  </a:lnTo>
                  <a:lnTo>
                    <a:pt x="280" y="321"/>
                  </a:lnTo>
                  <a:lnTo>
                    <a:pt x="255" y="333"/>
                  </a:lnTo>
                  <a:lnTo>
                    <a:pt x="231" y="340"/>
                  </a:lnTo>
                  <a:lnTo>
                    <a:pt x="207" y="350"/>
                  </a:lnTo>
                  <a:lnTo>
                    <a:pt x="185" y="357"/>
                  </a:lnTo>
                  <a:lnTo>
                    <a:pt x="161" y="361"/>
                  </a:lnTo>
                  <a:lnTo>
                    <a:pt x="140" y="367"/>
                  </a:lnTo>
                  <a:lnTo>
                    <a:pt x="119" y="370"/>
                  </a:lnTo>
                  <a:lnTo>
                    <a:pt x="99" y="371"/>
                  </a:lnTo>
                  <a:lnTo>
                    <a:pt x="81" y="371"/>
                  </a:lnTo>
                  <a:lnTo>
                    <a:pt x="64" y="367"/>
                  </a:lnTo>
                  <a:lnTo>
                    <a:pt x="50" y="365"/>
                  </a:lnTo>
                  <a:lnTo>
                    <a:pt x="36" y="360"/>
                  </a:lnTo>
                  <a:lnTo>
                    <a:pt x="25" y="354"/>
                  </a:lnTo>
                  <a:lnTo>
                    <a:pt x="16" y="346"/>
                  </a:lnTo>
                  <a:lnTo>
                    <a:pt x="8" y="338"/>
                  </a:lnTo>
                  <a:lnTo>
                    <a:pt x="5" y="327"/>
                  </a:lnTo>
                  <a:lnTo>
                    <a:pt x="1" y="314"/>
                  </a:lnTo>
                  <a:lnTo>
                    <a:pt x="0" y="302"/>
                  </a:lnTo>
                  <a:lnTo>
                    <a:pt x="2" y="289"/>
                  </a:lnTo>
                  <a:lnTo>
                    <a:pt x="7" y="274"/>
                  </a:lnTo>
                  <a:lnTo>
                    <a:pt x="11" y="258"/>
                  </a:lnTo>
                  <a:lnTo>
                    <a:pt x="19" y="244"/>
                  </a:lnTo>
                  <a:lnTo>
                    <a:pt x="30" y="227"/>
                  </a:lnTo>
                  <a:lnTo>
                    <a:pt x="43" y="210"/>
                  </a:lnTo>
                  <a:lnTo>
                    <a:pt x="56" y="194"/>
                  </a:lnTo>
                  <a:lnTo>
                    <a:pt x="72" y="176"/>
                  </a:lnTo>
                  <a:lnTo>
                    <a:pt x="89" y="161"/>
                  </a:lnTo>
                  <a:lnTo>
                    <a:pt x="108" y="143"/>
                  </a:lnTo>
                  <a:lnTo>
                    <a:pt x="127" y="127"/>
                  </a:lnTo>
                  <a:lnTo>
                    <a:pt x="149" y="112"/>
                  </a:lnTo>
                  <a:lnTo>
                    <a:pt x="171" y="96"/>
                  </a:lnTo>
                  <a:lnTo>
                    <a:pt x="195" y="82"/>
                  </a:lnTo>
                  <a:lnTo>
                    <a:pt x="217" y="69"/>
                  </a:lnTo>
                  <a:lnTo>
                    <a:pt x="241" y="57"/>
                  </a:lnTo>
                  <a:lnTo>
                    <a:pt x="267" y="44"/>
                  </a:lnTo>
                  <a:lnTo>
                    <a:pt x="291" y="33"/>
                  </a:lnTo>
                  <a:lnTo>
                    <a:pt x="315" y="25"/>
                  </a:lnTo>
                  <a:lnTo>
                    <a:pt x="338" y="17"/>
                  </a:lnTo>
                  <a:lnTo>
                    <a:pt x="362" y="10"/>
                  </a:lnTo>
                  <a:lnTo>
                    <a:pt x="384" y="6"/>
                  </a:lnTo>
                  <a:lnTo>
                    <a:pt x="405" y="2"/>
                  </a:lnTo>
                  <a:lnTo>
                    <a:pt x="425" y="0"/>
                  </a:lnTo>
                  <a:lnTo>
                    <a:pt x="444" y="0"/>
                  </a:lnTo>
                  <a:lnTo>
                    <a:pt x="462" y="1"/>
                  </a:lnTo>
                  <a:lnTo>
                    <a:pt x="476" y="4"/>
                  </a:lnTo>
                  <a:lnTo>
                    <a:pt x="490" y="7"/>
                  </a:lnTo>
                  <a:lnTo>
                    <a:pt x="502" y="14"/>
                  </a:lnTo>
                  <a:lnTo>
                    <a:pt x="515" y="21"/>
                  </a:lnTo>
                  <a:lnTo>
                    <a:pt x="521" y="28"/>
                  </a:lnTo>
                  <a:lnTo>
                    <a:pt x="527" y="38"/>
                  </a:lnTo>
                  <a:lnTo>
                    <a:pt x="532" y="50"/>
                  </a:lnTo>
                  <a:lnTo>
                    <a:pt x="534" y="63"/>
                  </a:lnTo>
                  <a:lnTo>
                    <a:pt x="533" y="75"/>
                  </a:lnTo>
                  <a:lnTo>
                    <a:pt x="530" y="88"/>
                  </a:lnTo>
                  <a:lnTo>
                    <a:pt x="526" y="103"/>
                  </a:lnTo>
                  <a:lnTo>
                    <a:pt x="518" y="120"/>
                  </a:lnTo>
                  <a:lnTo>
                    <a:pt x="509" y="135"/>
                  </a:lnTo>
                  <a:lnTo>
                    <a:pt x="498" y="152"/>
                  </a:lnTo>
                  <a:lnTo>
                    <a:pt x="485" y="168"/>
                  </a:lnTo>
                  <a:lnTo>
                    <a:pt x="471" y="18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97E2E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567" y="905"/>
              <a:ext cx="356" cy="271"/>
            </a:xfrm>
            <a:custGeom>
              <a:avLst/>
              <a:gdLst/>
              <a:ahLst/>
              <a:cxnLst>
                <a:cxn ang="0">
                  <a:pos x="484" y="201"/>
                </a:cxn>
                <a:cxn ang="0">
                  <a:pos x="509" y="236"/>
                </a:cxn>
                <a:cxn ang="0">
                  <a:pos x="526" y="268"/>
                </a:cxn>
                <a:cxn ang="0">
                  <a:pos x="534" y="296"/>
                </a:cxn>
                <a:cxn ang="0">
                  <a:pos x="533" y="321"/>
                </a:cxn>
                <a:cxn ang="0">
                  <a:pos x="523" y="342"/>
                </a:cxn>
                <a:cxn ang="0">
                  <a:pos x="503" y="357"/>
                </a:cxn>
                <a:cxn ang="0">
                  <a:pos x="478" y="367"/>
                </a:cxn>
                <a:cxn ang="0">
                  <a:pos x="446" y="371"/>
                </a:cxn>
                <a:cxn ang="0">
                  <a:pos x="407" y="367"/>
                </a:cxn>
                <a:cxn ang="0">
                  <a:pos x="363" y="361"/>
                </a:cxn>
                <a:cxn ang="0">
                  <a:pos x="316" y="346"/>
                </a:cxn>
                <a:cxn ang="0">
                  <a:pos x="267" y="327"/>
                </a:cxn>
                <a:cxn ang="0">
                  <a:pos x="220" y="302"/>
                </a:cxn>
                <a:cxn ang="0">
                  <a:pos x="172" y="275"/>
                </a:cxn>
                <a:cxn ang="0">
                  <a:pos x="128" y="244"/>
                </a:cxn>
                <a:cxn ang="0">
                  <a:pos x="90" y="210"/>
                </a:cxn>
                <a:cxn ang="0">
                  <a:pos x="57" y="176"/>
                </a:cxn>
                <a:cxn ang="0">
                  <a:pos x="32" y="143"/>
                </a:cxn>
                <a:cxn ang="0">
                  <a:pos x="12" y="111"/>
                </a:cxn>
                <a:cxn ang="0">
                  <a:pos x="2" y="82"/>
                </a:cxn>
                <a:cxn ang="0">
                  <a:pos x="1" y="57"/>
                </a:cxn>
                <a:cxn ang="0">
                  <a:pos x="8" y="33"/>
                </a:cxn>
                <a:cxn ang="0">
                  <a:pos x="25" y="16"/>
                </a:cxn>
                <a:cxn ang="0">
                  <a:pos x="48" y="5"/>
                </a:cxn>
                <a:cxn ang="0">
                  <a:pos x="81" y="0"/>
                </a:cxn>
                <a:cxn ang="0">
                  <a:pos x="118" y="1"/>
                </a:cxn>
                <a:cxn ang="0">
                  <a:pos x="160" y="7"/>
                </a:cxn>
                <a:cxn ang="0">
                  <a:pos x="207" y="20"/>
                </a:cxn>
                <a:cxn ang="0">
                  <a:pos x="253" y="38"/>
                </a:cxn>
                <a:cxn ang="0">
                  <a:pos x="304" y="63"/>
                </a:cxn>
                <a:cxn ang="0">
                  <a:pos x="350" y="88"/>
                </a:cxn>
                <a:cxn ang="0">
                  <a:pos x="395" y="120"/>
                </a:cxn>
                <a:cxn ang="0">
                  <a:pos x="436" y="152"/>
                </a:cxn>
                <a:cxn ang="0">
                  <a:pos x="470" y="186"/>
                </a:cxn>
              </a:cxnLst>
              <a:rect l="0" t="0" r="r" b="b"/>
              <a:pathLst>
                <a:path w="535" h="372">
                  <a:moveTo>
                    <a:pt x="470" y="186"/>
                  </a:moveTo>
                  <a:lnTo>
                    <a:pt x="484" y="201"/>
                  </a:lnTo>
                  <a:lnTo>
                    <a:pt x="498" y="219"/>
                  </a:lnTo>
                  <a:lnTo>
                    <a:pt x="509" y="236"/>
                  </a:lnTo>
                  <a:lnTo>
                    <a:pt x="519" y="251"/>
                  </a:lnTo>
                  <a:lnTo>
                    <a:pt x="526" y="268"/>
                  </a:lnTo>
                  <a:lnTo>
                    <a:pt x="530" y="281"/>
                  </a:lnTo>
                  <a:lnTo>
                    <a:pt x="534" y="296"/>
                  </a:lnTo>
                  <a:lnTo>
                    <a:pt x="534" y="308"/>
                  </a:lnTo>
                  <a:lnTo>
                    <a:pt x="533" y="321"/>
                  </a:lnTo>
                  <a:lnTo>
                    <a:pt x="528" y="333"/>
                  </a:lnTo>
                  <a:lnTo>
                    <a:pt x="523" y="342"/>
                  </a:lnTo>
                  <a:lnTo>
                    <a:pt x="515" y="350"/>
                  </a:lnTo>
                  <a:lnTo>
                    <a:pt x="503" y="357"/>
                  </a:lnTo>
                  <a:lnTo>
                    <a:pt x="492" y="364"/>
                  </a:lnTo>
                  <a:lnTo>
                    <a:pt x="478" y="367"/>
                  </a:lnTo>
                  <a:lnTo>
                    <a:pt x="463" y="370"/>
                  </a:lnTo>
                  <a:lnTo>
                    <a:pt x="446" y="371"/>
                  </a:lnTo>
                  <a:lnTo>
                    <a:pt x="426" y="371"/>
                  </a:lnTo>
                  <a:lnTo>
                    <a:pt x="407" y="367"/>
                  </a:lnTo>
                  <a:lnTo>
                    <a:pt x="385" y="366"/>
                  </a:lnTo>
                  <a:lnTo>
                    <a:pt x="363" y="361"/>
                  </a:lnTo>
                  <a:lnTo>
                    <a:pt x="339" y="354"/>
                  </a:lnTo>
                  <a:lnTo>
                    <a:pt x="316" y="346"/>
                  </a:lnTo>
                  <a:lnTo>
                    <a:pt x="293" y="338"/>
                  </a:lnTo>
                  <a:lnTo>
                    <a:pt x="267" y="327"/>
                  </a:lnTo>
                  <a:lnTo>
                    <a:pt x="243" y="314"/>
                  </a:lnTo>
                  <a:lnTo>
                    <a:pt x="220" y="302"/>
                  </a:lnTo>
                  <a:lnTo>
                    <a:pt x="196" y="289"/>
                  </a:lnTo>
                  <a:lnTo>
                    <a:pt x="172" y="275"/>
                  </a:lnTo>
                  <a:lnTo>
                    <a:pt x="150" y="258"/>
                  </a:lnTo>
                  <a:lnTo>
                    <a:pt x="128" y="244"/>
                  </a:lnTo>
                  <a:lnTo>
                    <a:pt x="109" y="227"/>
                  </a:lnTo>
                  <a:lnTo>
                    <a:pt x="90" y="210"/>
                  </a:lnTo>
                  <a:lnTo>
                    <a:pt x="72" y="194"/>
                  </a:lnTo>
                  <a:lnTo>
                    <a:pt x="57" y="176"/>
                  </a:lnTo>
                  <a:lnTo>
                    <a:pt x="43" y="161"/>
                  </a:lnTo>
                  <a:lnTo>
                    <a:pt x="32" y="143"/>
                  </a:lnTo>
                  <a:lnTo>
                    <a:pt x="19" y="127"/>
                  </a:lnTo>
                  <a:lnTo>
                    <a:pt x="12" y="111"/>
                  </a:lnTo>
                  <a:lnTo>
                    <a:pt x="7" y="96"/>
                  </a:lnTo>
                  <a:lnTo>
                    <a:pt x="2" y="82"/>
                  </a:lnTo>
                  <a:lnTo>
                    <a:pt x="0" y="69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8" y="33"/>
                  </a:lnTo>
                  <a:lnTo>
                    <a:pt x="17" y="25"/>
                  </a:lnTo>
                  <a:lnTo>
                    <a:pt x="25" y="16"/>
                  </a:lnTo>
                  <a:lnTo>
                    <a:pt x="36" y="10"/>
                  </a:lnTo>
                  <a:lnTo>
                    <a:pt x="48" y="5"/>
                  </a:lnTo>
                  <a:lnTo>
                    <a:pt x="63" y="2"/>
                  </a:lnTo>
                  <a:lnTo>
                    <a:pt x="81" y="0"/>
                  </a:lnTo>
                  <a:lnTo>
                    <a:pt x="98" y="0"/>
                  </a:lnTo>
                  <a:lnTo>
                    <a:pt x="118" y="1"/>
                  </a:lnTo>
                  <a:lnTo>
                    <a:pt x="139" y="4"/>
                  </a:lnTo>
                  <a:lnTo>
                    <a:pt x="160" y="7"/>
                  </a:lnTo>
                  <a:lnTo>
                    <a:pt x="184" y="14"/>
                  </a:lnTo>
                  <a:lnTo>
                    <a:pt x="207" y="20"/>
                  </a:lnTo>
                  <a:lnTo>
                    <a:pt x="230" y="28"/>
                  </a:lnTo>
                  <a:lnTo>
                    <a:pt x="253" y="38"/>
                  </a:lnTo>
                  <a:lnTo>
                    <a:pt x="279" y="50"/>
                  </a:lnTo>
                  <a:lnTo>
                    <a:pt x="304" y="63"/>
                  </a:lnTo>
                  <a:lnTo>
                    <a:pt x="328" y="75"/>
                  </a:lnTo>
                  <a:lnTo>
                    <a:pt x="350" y="88"/>
                  </a:lnTo>
                  <a:lnTo>
                    <a:pt x="373" y="103"/>
                  </a:lnTo>
                  <a:lnTo>
                    <a:pt x="395" y="120"/>
                  </a:lnTo>
                  <a:lnTo>
                    <a:pt x="417" y="135"/>
                  </a:lnTo>
                  <a:lnTo>
                    <a:pt x="436" y="152"/>
                  </a:lnTo>
                  <a:lnTo>
                    <a:pt x="453" y="168"/>
                  </a:lnTo>
                  <a:lnTo>
                    <a:pt x="470" y="186"/>
                  </a:lnTo>
                </a:path>
              </a:pathLst>
            </a:custGeom>
            <a:gradFill rotWithShape="1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 rot="19404383">
              <a:off x="1025" y="951"/>
              <a:ext cx="2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CL</a:t>
              </a:r>
              <a:endParaRPr lang="en-US" sz="1400" b="1">
                <a:solidFill>
                  <a:srgbClr val="5F604A"/>
                </a:solidFill>
              </a:endParaRPr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 rot="2092657">
              <a:off x="614" y="951"/>
              <a:ext cx="26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VL</a:t>
              </a:r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1175" y="1242"/>
              <a:ext cx="192" cy="426"/>
            </a:xfrm>
            <a:custGeom>
              <a:avLst/>
              <a:gdLst/>
              <a:ahLst/>
              <a:cxnLst>
                <a:cxn ang="0">
                  <a:pos x="268" y="319"/>
                </a:cxn>
                <a:cxn ang="0">
                  <a:pos x="251" y="370"/>
                </a:cxn>
                <a:cxn ang="0">
                  <a:pos x="232" y="421"/>
                </a:cxn>
                <a:cxn ang="0">
                  <a:pos x="210" y="466"/>
                </a:cxn>
                <a:cxn ang="0">
                  <a:pos x="186" y="507"/>
                </a:cxn>
                <a:cxn ang="0">
                  <a:pos x="160" y="540"/>
                </a:cxn>
                <a:cxn ang="0">
                  <a:pos x="134" y="563"/>
                </a:cxn>
                <a:cxn ang="0">
                  <a:pos x="108" y="580"/>
                </a:cxn>
                <a:cxn ang="0">
                  <a:pos x="83" y="585"/>
                </a:cxn>
                <a:cxn ang="0">
                  <a:pos x="60" y="581"/>
                </a:cxn>
                <a:cxn ang="0">
                  <a:pos x="40" y="568"/>
                </a:cxn>
                <a:cxn ang="0">
                  <a:pos x="22" y="547"/>
                </a:cxn>
                <a:cxn ang="0">
                  <a:pos x="10" y="515"/>
                </a:cxn>
                <a:cxn ang="0">
                  <a:pos x="3" y="477"/>
                </a:cxn>
                <a:cxn ang="0">
                  <a:pos x="0" y="433"/>
                </a:cxn>
                <a:cxn ang="0">
                  <a:pos x="1" y="384"/>
                </a:cxn>
                <a:cxn ang="0">
                  <a:pos x="7" y="332"/>
                </a:cxn>
                <a:cxn ang="0">
                  <a:pos x="19" y="280"/>
                </a:cxn>
                <a:cxn ang="0">
                  <a:pos x="33" y="227"/>
                </a:cxn>
                <a:cxn ang="0">
                  <a:pos x="51" y="177"/>
                </a:cxn>
                <a:cxn ang="0">
                  <a:pos x="72" y="129"/>
                </a:cxn>
                <a:cxn ang="0">
                  <a:pos x="97" y="88"/>
                </a:cxn>
                <a:cxn ang="0">
                  <a:pos x="123" y="54"/>
                </a:cxn>
                <a:cxn ang="0">
                  <a:pos x="148" y="27"/>
                </a:cxn>
                <a:cxn ang="0">
                  <a:pos x="174" y="10"/>
                </a:cxn>
                <a:cxn ang="0">
                  <a:pos x="199" y="0"/>
                </a:cxn>
                <a:cxn ang="0">
                  <a:pos x="223" y="1"/>
                </a:cxn>
                <a:cxn ang="0">
                  <a:pos x="243" y="12"/>
                </a:cxn>
                <a:cxn ang="0">
                  <a:pos x="261" y="32"/>
                </a:cxn>
                <a:cxn ang="0">
                  <a:pos x="274" y="61"/>
                </a:cxn>
                <a:cxn ang="0">
                  <a:pos x="282" y="98"/>
                </a:cxn>
                <a:cxn ang="0">
                  <a:pos x="288" y="140"/>
                </a:cxn>
                <a:cxn ang="0">
                  <a:pos x="288" y="189"/>
                </a:cxn>
                <a:cxn ang="0">
                  <a:pos x="282" y="240"/>
                </a:cxn>
                <a:cxn ang="0">
                  <a:pos x="273" y="293"/>
                </a:cxn>
              </a:cxnLst>
              <a:rect l="0" t="0" r="r" b="b"/>
              <a:pathLst>
                <a:path w="289" h="586">
                  <a:moveTo>
                    <a:pt x="273" y="293"/>
                  </a:moveTo>
                  <a:lnTo>
                    <a:pt x="268" y="319"/>
                  </a:lnTo>
                  <a:lnTo>
                    <a:pt x="260" y="345"/>
                  </a:lnTo>
                  <a:lnTo>
                    <a:pt x="251" y="370"/>
                  </a:lnTo>
                  <a:lnTo>
                    <a:pt x="242" y="397"/>
                  </a:lnTo>
                  <a:lnTo>
                    <a:pt x="232" y="421"/>
                  </a:lnTo>
                  <a:lnTo>
                    <a:pt x="222" y="445"/>
                  </a:lnTo>
                  <a:lnTo>
                    <a:pt x="210" y="466"/>
                  </a:lnTo>
                  <a:lnTo>
                    <a:pt x="198" y="488"/>
                  </a:lnTo>
                  <a:lnTo>
                    <a:pt x="186" y="507"/>
                  </a:lnTo>
                  <a:lnTo>
                    <a:pt x="173" y="524"/>
                  </a:lnTo>
                  <a:lnTo>
                    <a:pt x="160" y="540"/>
                  </a:lnTo>
                  <a:lnTo>
                    <a:pt x="147" y="553"/>
                  </a:lnTo>
                  <a:lnTo>
                    <a:pt x="134" y="563"/>
                  </a:lnTo>
                  <a:lnTo>
                    <a:pt x="121" y="573"/>
                  </a:lnTo>
                  <a:lnTo>
                    <a:pt x="108" y="580"/>
                  </a:lnTo>
                  <a:lnTo>
                    <a:pt x="96" y="584"/>
                  </a:lnTo>
                  <a:lnTo>
                    <a:pt x="83" y="585"/>
                  </a:lnTo>
                  <a:lnTo>
                    <a:pt x="72" y="585"/>
                  </a:lnTo>
                  <a:lnTo>
                    <a:pt x="60" y="581"/>
                  </a:lnTo>
                  <a:lnTo>
                    <a:pt x="51" y="575"/>
                  </a:lnTo>
                  <a:lnTo>
                    <a:pt x="40" y="568"/>
                  </a:lnTo>
                  <a:lnTo>
                    <a:pt x="33" y="559"/>
                  </a:lnTo>
                  <a:lnTo>
                    <a:pt x="22" y="547"/>
                  </a:lnTo>
                  <a:lnTo>
                    <a:pt x="17" y="531"/>
                  </a:lnTo>
                  <a:lnTo>
                    <a:pt x="10" y="515"/>
                  </a:lnTo>
                  <a:lnTo>
                    <a:pt x="7" y="497"/>
                  </a:lnTo>
                  <a:lnTo>
                    <a:pt x="3" y="477"/>
                  </a:lnTo>
                  <a:lnTo>
                    <a:pt x="1" y="456"/>
                  </a:lnTo>
                  <a:lnTo>
                    <a:pt x="0" y="433"/>
                  </a:lnTo>
                  <a:lnTo>
                    <a:pt x="0" y="410"/>
                  </a:lnTo>
                  <a:lnTo>
                    <a:pt x="1" y="384"/>
                  </a:lnTo>
                  <a:lnTo>
                    <a:pt x="3" y="358"/>
                  </a:lnTo>
                  <a:lnTo>
                    <a:pt x="7" y="332"/>
                  </a:lnTo>
                  <a:lnTo>
                    <a:pt x="12" y="305"/>
                  </a:lnTo>
                  <a:lnTo>
                    <a:pt x="19" y="280"/>
                  </a:lnTo>
                  <a:lnTo>
                    <a:pt x="25" y="254"/>
                  </a:lnTo>
                  <a:lnTo>
                    <a:pt x="33" y="227"/>
                  </a:lnTo>
                  <a:lnTo>
                    <a:pt x="42" y="201"/>
                  </a:lnTo>
                  <a:lnTo>
                    <a:pt x="51" y="177"/>
                  </a:lnTo>
                  <a:lnTo>
                    <a:pt x="61" y="152"/>
                  </a:lnTo>
                  <a:lnTo>
                    <a:pt x="72" y="129"/>
                  </a:lnTo>
                  <a:lnTo>
                    <a:pt x="84" y="108"/>
                  </a:lnTo>
                  <a:lnTo>
                    <a:pt x="97" y="88"/>
                  </a:lnTo>
                  <a:lnTo>
                    <a:pt x="109" y="70"/>
                  </a:lnTo>
                  <a:lnTo>
                    <a:pt x="123" y="54"/>
                  </a:lnTo>
                  <a:lnTo>
                    <a:pt x="135" y="38"/>
                  </a:lnTo>
                  <a:lnTo>
                    <a:pt x="148" y="27"/>
                  </a:lnTo>
                  <a:lnTo>
                    <a:pt x="162" y="17"/>
                  </a:lnTo>
                  <a:lnTo>
                    <a:pt x="174" y="10"/>
                  </a:lnTo>
                  <a:lnTo>
                    <a:pt x="187" y="4"/>
                  </a:lnTo>
                  <a:lnTo>
                    <a:pt x="199" y="0"/>
                  </a:lnTo>
                  <a:lnTo>
                    <a:pt x="211" y="0"/>
                  </a:lnTo>
                  <a:lnTo>
                    <a:pt x="223" y="1"/>
                  </a:lnTo>
                  <a:lnTo>
                    <a:pt x="234" y="6"/>
                  </a:lnTo>
                  <a:lnTo>
                    <a:pt x="243" y="12"/>
                  </a:lnTo>
                  <a:lnTo>
                    <a:pt x="253" y="22"/>
                  </a:lnTo>
                  <a:lnTo>
                    <a:pt x="261" y="32"/>
                  </a:lnTo>
                  <a:lnTo>
                    <a:pt x="269" y="45"/>
                  </a:lnTo>
                  <a:lnTo>
                    <a:pt x="274" y="61"/>
                  </a:lnTo>
                  <a:lnTo>
                    <a:pt x="280" y="78"/>
                  </a:lnTo>
                  <a:lnTo>
                    <a:pt x="282" y="98"/>
                  </a:lnTo>
                  <a:lnTo>
                    <a:pt x="287" y="119"/>
                  </a:lnTo>
                  <a:lnTo>
                    <a:pt x="288" y="140"/>
                  </a:lnTo>
                  <a:lnTo>
                    <a:pt x="288" y="164"/>
                  </a:lnTo>
                  <a:lnTo>
                    <a:pt x="288" y="189"/>
                  </a:lnTo>
                  <a:lnTo>
                    <a:pt x="286" y="215"/>
                  </a:lnTo>
                  <a:lnTo>
                    <a:pt x="282" y="240"/>
                  </a:lnTo>
                  <a:lnTo>
                    <a:pt x="279" y="266"/>
                  </a:lnTo>
                  <a:lnTo>
                    <a:pt x="273" y="29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1533" y="1861"/>
              <a:ext cx="34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CH3</a:t>
              </a:r>
            </a:p>
          </p:txBody>
        </p:sp>
        <p:sp>
          <p:nvSpPr>
            <p:cNvPr id="60" name="Freeform 74"/>
            <p:cNvSpPr>
              <a:spLocks/>
            </p:cNvSpPr>
            <p:nvPr/>
          </p:nvSpPr>
          <p:spPr bwMode="auto">
            <a:xfrm>
              <a:off x="1424" y="1242"/>
              <a:ext cx="192" cy="423"/>
            </a:xfrm>
            <a:custGeom>
              <a:avLst/>
              <a:gdLst/>
              <a:ahLst/>
              <a:cxnLst>
                <a:cxn ang="0">
                  <a:pos x="279" y="317"/>
                </a:cxn>
                <a:cxn ang="0">
                  <a:pos x="285" y="369"/>
                </a:cxn>
                <a:cxn ang="0">
                  <a:pos x="287" y="419"/>
                </a:cxn>
                <a:cxn ang="0">
                  <a:pos x="285" y="463"/>
                </a:cxn>
                <a:cxn ang="0">
                  <a:pos x="279" y="504"/>
                </a:cxn>
                <a:cxn ang="0">
                  <a:pos x="267" y="536"/>
                </a:cxn>
                <a:cxn ang="0">
                  <a:pos x="251" y="560"/>
                </a:cxn>
                <a:cxn ang="0">
                  <a:pos x="231" y="577"/>
                </a:cxn>
                <a:cxn ang="0">
                  <a:pos x="209" y="581"/>
                </a:cxn>
                <a:cxn ang="0">
                  <a:pos x="186" y="577"/>
                </a:cxn>
                <a:cxn ang="0">
                  <a:pos x="160" y="565"/>
                </a:cxn>
                <a:cxn ang="0">
                  <a:pos x="134" y="543"/>
                </a:cxn>
                <a:cxn ang="0">
                  <a:pos x="108" y="511"/>
                </a:cxn>
                <a:cxn ang="0">
                  <a:pos x="83" y="476"/>
                </a:cxn>
                <a:cxn ang="0">
                  <a:pos x="60" y="430"/>
                </a:cxn>
                <a:cxn ang="0">
                  <a:pos x="40" y="381"/>
                </a:cxn>
                <a:cxn ang="0">
                  <a:pos x="25" y="331"/>
                </a:cxn>
                <a:cxn ang="0">
                  <a:pos x="10" y="278"/>
                </a:cxn>
                <a:cxn ang="0">
                  <a:pos x="3" y="227"/>
                </a:cxn>
                <a:cxn ang="0">
                  <a:pos x="0" y="175"/>
                </a:cxn>
                <a:cxn ang="0">
                  <a:pos x="1" y="129"/>
                </a:cxn>
                <a:cxn ang="0">
                  <a:pos x="7" y="88"/>
                </a:cxn>
                <a:cxn ang="0">
                  <a:pos x="17" y="54"/>
                </a:cxn>
                <a:cxn ang="0">
                  <a:pos x="33" y="26"/>
                </a:cxn>
                <a:cxn ang="0">
                  <a:pos x="51" y="10"/>
                </a:cxn>
                <a:cxn ang="0">
                  <a:pos x="72" y="0"/>
                </a:cxn>
                <a:cxn ang="0">
                  <a:pos x="96" y="1"/>
                </a:cxn>
                <a:cxn ang="0">
                  <a:pos x="121" y="12"/>
                </a:cxn>
                <a:cxn ang="0">
                  <a:pos x="147" y="32"/>
                </a:cxn>
                <a:cxn ang="0">
                  <a:pos x="173" y="61"/>
                </a:cxn>
                <a:cxn ang="0">
                  <a:pos x="198" y="97"/>
                </a:cxn>
                <a:cxn ang="0">
                  <a:pos x="222" y="140"/>
                </a:cxn>
                <a:cxn ang="0">
                  <a:pos x="242" y="188"/>
                </a:cxn>
                <a:cxn ang="0">
                  <a:pos x="260" y="239"/>
                </a:cxn>
                <a:cxn ang="0">
                  <a:pos x="273" y="292"/>
                </a:cxn>
              </a:cxnLst>
              <a:rect l="0" t="0" r="r" b="b"/>
              <a:pathLst>
                <a:path w="288" h="582">
                  <a:moveTo>
                    <a:pt x="273" y="292"/>
                  </a:moveTo>
                  <a:lnTo>
                    <a:pt x="279" y="317"/>
                  </a:lnTo>
                  <a:lnTo>
                    <a:pt x="281" y="343"/>
                  </a:lnTo>
                  <a:lnTo>
                    <a:pt x="285" y="369"/>
                  </a:lnTo>
                  <a:lnTo>
                    <a:pt x="287" y="395"/>
                  </a:lnTo>
                  <a:lnTo>
                    <a:pt x="287" y="419"/>
                  </a:lnTo>
                  <a:lnTo>
                    <a:pt x="287" y="442"/>
                  </a:lnTo>
                  <a:lnTo>
                    <a:pt x="285" y="463"/>
                  </a:lnTo>
                  <a:lnTo>
                    <a:pt x="281" y="484"/>
                  </a:lnTo>
                  <a:lnTo>
                    <a:pt x="279" y="504"/>
                  </a:lnTo>
                  <a:lnTo>
                    <a:pt x="272" y="521"/>
                  </a:lnTo>
                  <a:lnTo>
                    <a:pt x="267" y="536"/>
                  </a:lnTo>
                  <a:lnTo>
                    <a:pt x="259" y="549"/>
                  </a:lnTo>
                  <a:lnTo>
                    <a:pt x="251" y="560"/>
                  </a:lnTo>
                  <a:lnTo>
                    <a:pt x="241" y="569"/>
                  </a:lnTo>
                  <a:lnTo>
                    <a:pt x="231" y="577"/>
                  </a:lnTo>
                  <a:lnTo>
                    <a:pt x="219" y="580"/>
                  </a:lnTo>
                  <a:lnTo>
                    <a:pt x="209" y="581"/>
                  </a:lnTo>
                  <a:lnTo>
                    <a:pt x="198" y="581"/>
                  </a:lnTo>
                  <a:lnTo>
                    <a:pt x="186" y="577"/>
                  </a:lnTo>
                  <a:lnTo>
                    <a:pt x="172" y="572"/>
                  </a:lnTo>
                  <a:lnTo>
                    <a:pt x="160" y="565"/>
                  </a:lnTo>
                  <a:lnTo>
                    <a:pt x="147" y="555"/>
                  </a:lnTo>
                  <a:lnTo>
                    <a:pt x="134" y="543"/>
                  </a:lnTo>
                  <a:lnTo>
                    <a:pt x="120" y="528"/>
                  </a:lnTo>
                  <a:lnTo>
                    <a:pt x="108" y="511"/>
                  </a:lnTo>
                  <a:lnTo>
                    <a:pt x="96" y="495"/>
                  </a:lnTo>
                  <a:lnTo>
                    <a:pt x="83" y="476"/>
                  </a:lnTo>
                  <a:lnTo>
                    <a:pt x="72" y="454"/>
                  </a:lnTo>
                  <a:lnTo>
                    <a:pt x="60" y="430"/>
                  </a:lnTo>
                  <a:lnTo>
                    <a:pt x="51" y="407"/>
                  </a:lnTo>
                  <a:lnTo>
                    <a:pt x="40" y="381"/>
                  </a:lnTo>
                  <a:lnTo>
                    <a:pt x="33" y="357"/>
                  </a:lnTo>
                  <a:lnTo>
                    <a:pt x="25" y="331"/>
                  </a:lnTo>
                  <a:lnTo>
                    <a:pt x="17" y="304"/>
                  </a:lnTo>
                  <a:lnTo>
                    <a:pt x="10" y="278"/>
                  </a:lnTo>
                  <a:lnTo>
                    <a:pt x="7" y="253"/>
                  </a:lnTo>
                  <a:lnTo>
                    <a:pt x="3" y="227"/>
                  </a:lnTo>
                  <a:lnTo>
                    <a:pt x="1" y="200"/>
                  </a:lnTo>
                  <a:lnTo>
                    <a:pt x="0" y="175"/>
                  </a:lnTo>
                  <a:lnTo>
                    <a:pt x="0" y="152"/>
                  </a:lnTo>
                  <a:lnTo>
                    <a:pt x="1" y="129"/>
                  </a:lnTo>
                  <a:lnTo>
                    <a:pt x="3" y="107"/>
                  </a:lnTo>
                  <a:lnTo>
                    <a:pt x="7" y="88"/>
                  </a:lnTo>
                  <a:lnTo>
                    <a:pt x="12" y="70"/>
                  </a:lnTo>
                  <a:lnTo>
                    <a:pt x="17" y="54"/>
                  </a:lnTo>
                  <a:lnTo>
                    <a:pt x="25" y="38"/>
                  </a:lnTo>
                  <a:lnTo>
                    <a:pt x="33" y="26"/>
                  </a:lnTo>
                  <a:lnTo>
                    <a:pt x="40" y="17"/>
                  </a:lnTo>
                  <a:lnTo>
                    <a:pt x="51" y="10"/>
                  </a:lnTo>
                  <a:lnTo>
                    <a:pt x="60" y="4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1"/>
                  </a:lnTo>
                  <a:lnTo>
                    <a:pt x="109" y="6"/>
                  </a:lnTo>
                  <a:lnTo>
                    <a:pt x="121" y="12"/>
                  </a:lnTo>
                  <a:lnTo>
                    <a:pt x="134" y="22"/>
                  </a:lnTo>
                  <a:lnTo>
                    <a:pt x="147" y="32"/>
                  </a:lnTo>
                  <a:lnTo>
                    <a:pt x="161" y="45"/>
                  </a:lnTo>
                  <a:lnTo>
                    <a:pt x="173" y="61"/>
                  </a:lnTo>
                  <a:lnTo>
                    <a:pt x="186" y="77"/>
                  </a:lnTo>
                  <a:lnTo>
                    <a:pt x="198" y="97"/>
                  </a:lnTo>
                  <a:lnTo>
                    <a:pt x="210" y="118"/>
                  </a:lnTo>
                  <a:lnTo>
                    <a:pt x="222" y="140"/>
                  </a:lnTo>
                  <a:lnTo>
                    <a:pt x="232" y="163"/>
                  </a:lnTo>
                  <a:lnTo>
                    <a:pt x="242" y="188"/>
                  </a:lnTo>
                  <a:lnTo>
                    <a:pt x="251" y="212"/>
                  </a:lnTo>
                  <a:lnTo>
                    <a:pt x="260" y="239"/>
                  </a:lnTo>
                  <a:lnTo>
                    <a:pt x="268" y="265"/>
                  </a:lnTo>
                  <a:lnTo>
                    <a:pt x="273" y="292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1535" y="1368"/>
              <a:ext cx="4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5F604A"/>
                  </a:solidFill>
                </a:rPr>
                <a:t>CH2</a:t>
              </a:r>
            </a:p>
          </p:txBody>
        </p:sp>
        <p:sp>
          <p:nvSpPr>
            <p:cNvPr id="62" name="Text Box 76"/>
            <p:cNvSpPr txBox="1">
              <a:spLocks noChangeArrowheads="1"/>
            </p:cNvSpPr>
            <p:nvPr/>
          </p:nvSpPr>
          <p:spPr bwMode="auto">
            <a:xfrm>
              <a:off x="857" y="1552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1600">
                  <a:solidFill>
                    <a:srgbClr val="5F604A"/>
                  </a:solidFill>
                </a:rPr>
                <a:t>Fc</a:t>
              </a:r>
            </a:p>
          </p:txBody>
        </p:sp>
        <p:sp>
          <p:nvSpPr>
            <p:cNvPr id="63" name="AutoShape 77"/>
            <p:cNvSpPr>
              <a:spLocks noChangeArrowheads="1"/>
            </p:cNvSpPr>
            <p:nvPr/>
          </p:nvSpPr>
          <p:spPr bwMode="auto">
            <a:xfrm>
              <a:off x="1293" y="1473"/>
              <a:ext cx="113" cy="137"/>
            </a:xfrm>
            <a:prstGeom prst="irregularSeal1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BE"/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1501537" y="4208269"/>
            <a:ext cx="1684331" cy="2120906"/>
            <a:chOff x="857" y="2455"/>
            <a:chExt cx="1061" cy="1336"/>
          </a:xfrm>
        </p:grpSpPr>
        <p:sp>
          <p:nvSpPr>
            <p:cNvPr id="24" name="AutoShape 79"/>
            <p:cNvSpPr>
              <a:spLocks noChangeArrowheads="1"/>
            </p:cNvSpPr>
            <p:nvPr/>
          </p:nvSpPr>
          <p:spPr bwMode="auto">
            <a:xfrm>
              <a:off x="1337" y="3159"/>
              <a:ext cx="113" cy="137"/>
            </a:xfrm>
            <a:prstGeom prst="irregularSeal1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BE"/>
            </a:p>
          </p:txBody>
        </p:sp>
        <p:sp>
          <p:nvSpPr>
            <p:cNvPr id="25" name="Line 80"/>
            <p:cNvSpPr>
              <a:spLocks noChangeShapeType="1"/>
            </p:cNvSpPr>
            <p:nvPr/>
          </p:nvSpPr>
          <p:spPr bwMode="auto">
            <a:xfrm>
              <a:off x="1519" y="3283"/>
              <a:ext cx="0" cy="1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81"/>
            <p:cNvSpPr>
              <a:spLocks noChangeShapeType="1"/>
            </p:cNvSpPr>
            <p:nvPr/>
          </p:nvSpPr>
          <p:spPr bwMode="auto">
            <a:xfrm>
              <a:off x="1190" y="3277"/>
              <a:ext cx="0" cy="1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82"/>
            <p:cNvSpPr>
              <a:spLocks noChangeShapeType="1"/>
            </p:cNvSpPr>
            <p:nvPr/>
          </p:nvSpPr>
          <p:spPr bwMode="auto">
            <a:xfrm rot="19018138" flipH="1">
              <a:off x="1326" y="2654"/>
              <a:ext cx="0" cy="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83"/>
            <p:cNvSpPr>
              <a:spLocks noChangeShapeType="1"/>
            </p:cNvSpPr>
            <p:nvPr/>
          </p:nvSpPr>
          <p:spPr bwMode="auto">
            <a:xfrm rot="2581862" flipH="1">
              <a:off x="1387" y="2654"/>
              <a:ext cx="5" cy="3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1151" y="3401"/>
              <a:ext cx="249" cy="390"/>
            </a:xfrm>
            <a:custGeom>
              <a:avLst/>
              <a:gdLst/>
              <a:ahLst/>
              <a:cxnLst>
                <a:cxn ang="0">
                  <a:pos x="339" y="291"/>
                </a:cxn>
                <a:cxn ang="0">
                  <a:pos x="356" y="341"/>
                </a:cxn>
                <a:cxn ang="0">
                  <a:pos x="367" y="386"/>
                </a:cxn>
                <a:cxn ang="0">
                  <a:pos x="372" y="428"/>
                </a:cxn>
                <a:cxn ang="0">
                  <a:pos x="371" y="464"/>
                </a:cxn>
                <a:cxn ang="0">
                  <a:pos x="365" y="493"/>
                </a:cxn>
                <a:cxn ang="0">
                  <a:pos x="352" y="517"/>
                </a:cxn>
                <a:cxn ang="0">
                  <a:pos x="332" y="530"/>
                </a:cxn>
                <a:cxn ang="0">
                  <a:pos x="311" y="535"/>
                </a:cxn>
                <a:cxn ang="0">
                  <a:pos x="283" y="533"/>
                </a:cxn>
                <a:cxn ang="0">
                  <a:pos x="252" y="520"/>
                </a:cxn>
                <a:cxn ang="0">
                  <a:pos x="220" y="499"/>
                </a:cxn>
                <a:cxn ang="0">
                  <a:pos x="185" y="471"/>
                </a:cxn>
                <a:cxn ang="0">
                  <a:pos x="152" y="437"/>
                </a:cxn>
                <a:cxn ang="0">
                  <a:pos x="118" y="396"/>
                </a:cxn>
                <a:cxn ang="0">
                  <a:pos x="88" y="352"/>
                </a:cxn>
                <a:cxn ang="0">
                  <a:pos x="61" y="305"/>
                </a:cxn>
                <a:cxn ang="0">
                  <a:pos x="38" y="256"/>
                </a:cxn>
                <a:cxn ang="0">
                  <a:pos x="20" y="209"/>
                </a:cxn>
                <a:cxn ang="0">
                  <a:pos x="7" y="161"/>
                </a:cxn>
                <a:cxn ang="0">
                  <a:pos x="0" y="119"/>
                </a:cxn>
                <a:cxn ang="0">
                  <a:pos x="0" y="81"/>
                </a:cxn>
                <a:cxn ang="0">
                  <a:pos x="6" y="50"/>
                </a:cxn>
                <a:cxn ang="0">
                  <a:pos x="18" y="25"/>
                </a:cxn>
                <a:cxn ang="0">
                  <a:pos x="33" y="10"/>
                </a:cxn>
                <a:cxn ang="0">
                  <a:pos x="56" y="2"/>
                </a:cxn>
                <a:cxn ang="0">
                  <a:pos x="82" y="4"/>
                </a:cxn>
                <a:cxn ang="0">
                  <a:pos x="113" y="12"/>
                </a:cxn>
                <a:cxn ang="0">
                  <a:pos x="144" y="31"/>
                </a:cxn>
                <a:cxn ang="0">
                  <a:pos x="178" y="57"/>
                </a:cxn>
                <a:cxn ang="0">
                  <a:pos x="212" y="90"/>
                </a:cxn>
                <a:cxn ang="0">
                  <a:pos x="246" y="129"/>
                </a:cxn>
                <a:cxn ang="0">
                  <a:pos x="276" y="175"/>
                </a:cxn>
                <a:cxn ang="0">
                  <a:pos x="304" y="220"/>
                </a:cxn>
                <a:cxn ang="0">
                  <a:pos x="329" y="268"/>
                </a:cxn>
              </a:cxnLst>
              <a:rect l="0" t="0" r="r" b="b"/>
              <a:pathLst>
                <a:path w="373" h="536">
                  <a:moveTo>
                    <a:pt x="329" y="268"/>
                  </a:moveTo>
                  <a:lnTo>
                    <a:pt x="339" y="291"/>
                  </a:lnTo>
                  <a:lnTo>
                    <a:pt x="348" y="317"/>
                  </a:lnTo>
                  <a:lnTo>
                    <a:pt x="356" y="341"/>
                  </a:lnTo>
                  <a:lnTo>
                    <a:pt x="363" y="363"/>
                  </a:lnTo>
                  <a:lnTo>
                    <a:pt x="367" y="386"/>
                  </a:lnTo>
                  <a:lnTo>
                    <a:pt x="370" y="407"/>
                  </a:lnTo>
                  <a:lnTo>
                    <a:pt x="372" y="428"/>
                  </a:lnTo>
                  <a:lnTo>
                    <a:pt x="372" y="446"/>
                  </a:lnTo>
                  <a:lnTo>
                    <a:pt x="371" y="464"/>
                  </a:lnTo>
                  <a:lnTo>
                    <a:pt x="368" y="478"/>
                  </a:lnTo>
                  <a:lnTo>
                    <a:pt x="365" y="493"/>
                  </a:lnTo>
                  <a:lnTo>
                    <a:pt x="358" y="504"/>
                  </a:lnTo>
                  <a:lnTo>
                    <a:pt x="352" y="517"/>
                  </a:lnTo>
                  <a:lnTo>
                    <a:pt x="343" y="524"/>
                  </a:lnTo>
                  <a:lnTo>
                    <a:pt x="332" y="530"/>
                  </a:lnTo>
                  <a:lnTo>
                    <a:pt x="321" y="534"/>
                  </a:lnTo>
                  <a:lnTo>
                    <a:pt x="311" y="535"/>
                  </a:lnTo>
                  <a:lnTo>
                    <a:pt x="297" y="535"/>
                  </a:lnTo>
                  <a:lnTo>
                    <a:pt x="283" y="533"/>
                  </a:lnTo>
                  <a:lnTo>
                    <a:pt x="268" y="528"/>
                  </a:lnTo>
                  <a:lnTo>
                    <a:pt x="252" y="520"/>
                  </a:lnTo>
                  <a:lnTo>
                    <a:pt x="235" y="510"/>
                  </a:lnTo>
                  <a:lnTo>
                    <a:pt x="220" y="499"/>
                  </a:lnTo>
                  <a:lnTo>
                    <a:pt x="203" y="486"/>
                  </a:lnTo>
                  <a:lnTo>
                    <a:pt x="185" y="471"/>
                  </a:lnTo>
                  <a:lnTo>
                    <a:pt x="167" y="455"/>
                  </a:lnTo>
                  <a:lnTo>
                    <a:pt x="152" y="437"/>
                  </a:lnTo>
                  <a:lnTo>
                    <a:pt x="134" y="418"/>
                  </a:lnTo>
                  <a:lnTo>
                    <a:pt x="118" y="396"/>
                  </a:lnTo>
                  <a:lnTo>
                    <a:pt x="103" y="374"/>
                  </a:lnTo>
                  <a:lnTo>
                    <a:pt x="88" y="352"/>
                  </a:lnTo>
                  <a:lnTo>
                    <a:pt x="74" y="328"/>
                  </a:lnTo>
                  <a:lnTo>
                    <a:pt x="61" y="305"/>
                  </a:lnTo>
                  <a:lnTo>
                    <a:pt x="48" y="280"/>
                  </a:lnTo>
                  <a:lnTo>
                    <a:pt x="38" y="256"/>
                  </a:lnTo>
                  <a:lnTo>
                    <a:pt x="29" y="232"/>
                  </a:lnTo>
                  <a:lnTo>
                    <a:pt x="20" y="209"/>
                  </a:lnTo>
                  <a:lnTo>
                    <a:pt x="12" y="184"/>
                  </a:lnTo>
                  <a:lnTo>
                    <a:pt x="7" y="161"/>
                  </a:lnTo>
                  <a:lnTo>
                    <a:pt x="5" y="140"/>
                  </a:lnTo>
                  <a:lnTo>
                    <a:pt x="0" y="119"/>
                  </a:lnTo>
                  <a:lnTo>
                    <a:pt x="0" y="100"/>
                  </a:lnTo>
                  <a:lnTo>
                    <a:pt x="0" y="81"/>
                  </a:lnTo>
                  <a:lnTo>
                    <a:pt x="2" y="65"/>
                  </a:lnTo>
                  <a:lnTo>
                    <a:pt x="6" y="50"/>
                  </a:lnTo>
                  <a:lnTo>
                    <a:pt x="10" y="37"/>
                  </a:lnTo>
                  <a:lnTo>
                    <a:pt x="18" y="25"/>
                  </a:lnTo>
                  <a:lnTo>
                    <a:pt x="25" y="17"/>
                  </a:lnTo>
                  <a:lnTo>
                    <a:pt x="33" y="10"/>
                  </a:lnTo>
                  <a:lnTo>
                    <a:pt x="45" y="4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82" y="4"/>
                  </a:lnTo>
                  <a:lnTo>
                    <a:pt x="97" y="6"/>
                  </a:lnTo>
                  <a:lnTo>
                    <a:pt x="113" y="12"/>
                  </a:lnTo>
                  <a:lnTo>
                    <a:pt x="127" y="21"/>
                  </a:lnTo>
                  <a:lnTo>
                    <a:pt x="144" y="31"/>
                  </a:lnTo>
                  <a:lnTo>
                    <a:pt x="161" y="43"/>
                  </a:lnTo>
                  <a:lnTo>
                    <a:pt x="178" y="57"/>
                  </a:lnTo>
                  <a:lnTo>
                    <a:pt x="196" y="73"/>
                  </a:lnTo>
                  <a:lnTo>
                    <a:pt x="212" y="90"/>
                  </a:lnTo>
                  <a:lnTo>
                    <a:pt x="230" y="108"/>
                  </a:lnTo>
                  <a:lnTo>
                    <a:pt x="246" y="129"/>
                  </a:lnTo>
                  <a:lnTo>
                    <a:pt x="261" y="151"/>
                  </a:lnTo>
                  <a:lnTo>
                    <a:pt x="276" y="175"/>
                  </a:lnTo>
                  <a:lnTo>
                    <a:pt x="292" y="196"/>
                  </a:lnTo>
                  <a:lnTo>
                    <a:pt x="304" y="220"/>
                  </a:lnTo>
                  <a:lnTo>
                    <a:pt x="318" y="244"/>
                  </a:lnTo>
                  <a:lnTo>
                    <a:pt x="329" y="268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1316" y="3401"/>
              <a:ext cx="246" cy="390"/>
            </a:xfrm>
            <a:custGeom>
              <a:avLst/>
              <a:gdLst/>
              <a:ahLst/>
              <a:cxnLst>
                <a:cxn ang="0">
                  <a:pos x="316" y="293"/>
                </a:cxn>
                <a:cxn ang="0">
                  <a:pos x="290" y="341"/>
                </a:cxn>
                <a:cxn ang="0">
                  <a:pos x="260" y="387"/>
                </a:cxn>
                <a:cxn ang="0">
                  <a:pos x="228" y="428"/>
                </a:cxn>
                <a:cxn ang="0">
                  <a:pos x="194" y="463"/>
                </a:cxn>
                <a:cxn ang="0">
                  <a:pos x="161" y="493"/>
                </a:cxn>
                <a:cxn ang="0">
                  <a:pos x="127" y="516"/>
                </a:cxn>
                <a:cxn ang="0">
                  <a:pos x="97" y="531"/>
                </a:cxn>
                <a:cxn ang="0">
                  <a:pos x="69" y="536"/>
                </a:cxn>
                <a:cxn ang="0">
                  <a:pos x="45" y="534"/>
                </a:cxn>
                <a:cxn ang="0">
                  <a:pos x="25" y="521"/>
                </a:cxn>
                <a:cxn ang="0">
                  <a:pos x="11" y="502"/>
                </a:cxn>
                <a:cxn ang="0">
                  <a:pos x="2" y="472"/>
                </a:cxn>
                <a:cxn ang="0">
                  <a:pos x="0" y="438"/>
                </a:cxn>
                <a:cxn ang="0">
                  <a:pos x="4" y="396"/>
                </a:cxn>
                <a:cxn ang="0">
                  <a:pos x="13" y="352"/>
                </a:cxn>
                <a:cxn ang="0">
                  <a:pos x="28" y="305"/>
                </a:cxn>
                <a:cxn ang="0">
                  <a:pos x="49" y="256"/>
                </a:cxn>
                <a:cxn ang="0">
                  <a:pos x="74" y="208"/>
                </a:cxn>
                <a:cxn ang="0">
                  <a:pos x="102" y="161"/>
                </a:cxn>
                <a:cxn ang="0">
                  <a:pos x="135" y="119"/>
                </a:cxn>
                <a:cxn ang="0">
                  <a:pos x="168" y="80"/>
                </a:cxn>
                <a:cxn ang="0">
                  <a:pos x="202" y="49"/>
                </a:cxn>
                <a:cxn ang="0">
                  <a:pos x="235" y="25"/>
                </a:cxn>
                <a:cxn ang="0">
                  <a:pos x="266" y="9"/>
                </a:cxn>
                <a:cxn ang="0">
                  <a:pos x="297" y="0"/>
                </a:cxn>
                <a:cxn ang="0">
                  <a:pos x="322" y="2"/>
                </a:cxn>
                <a:cxn ang="0">
                  <a:pos x="342" y="11"/>
                </a:cxn>
                <a:cxn ang="0">
                  <a:pos x="356" y="31"/>
                </a:cxn>
                <a:cxn ang="0">
                  <a:pos x="367" y="57"/>
                </a:cxn>
                <a:cxn ang="0">
                  <a:pos x="370" y="89"/>
                </a:cxn>
                <a:cxn ang="0">
                  <a:pos x="369" y="129"/>
                </a:cxn>
                <a:cxn ang="0">
                  <a:pos x="361" y="172"/>
                </a:cxn>
                <a:cxn ang="0">
                  <a:pos x="347" y="220"/>
                </a:cxn>
                <a:cxn ang="0">
                  <a:pos x="326" y="268"/>
                </a:cxn>
              </a:cxnLst>
              <a:rect l="0" t="0" r="r" b="b"/>
              <a:pathLst>
                <a:path w="371" h="537">
                  <a:moveTo>
                    <a:pt x="326" y="268"/>
                  </a:moveTo>
                  <a:lnTo>
                    <a:pt x="316" y="293"/>
                  </a:lnTo>
                  <a:lnTo>
                    <a:pt x="304" y="317"/>
                  </a:lnTo>
                  <a:lnTo>
                    <a:pt x="290" y="341"/>
                  </a:lnTo>
                  <a:lnTo>
                    <a:pt x="274" y="364"/>
                  </a:lnTo>
                  <a:lnTo>
                    <a:pt x="260" y="387"/>
                  </a:lnTo>
                  <a:lnTo>
                    <a:pt x="244" y="408"/>
                  </a:lnTo>
                  <a:lnTo>
                    <a:pt x="228" y="428"/>
                  </a:lnTo>
                  <a:lnTo>
                    <a:pt x="211" y="446"/>
                  </a:lnTo>
                  <a:lnTo>
                    <a:pt x="194" y="463"/>
                  </a:lnTo>
                  <a:lnTo>
                    <a:pt x="178" y="479"/>
                  </a:lnTo>
                  <a:lnTo>
                    <a:pt x="161" y="493"/>
                  </a:lnTo>
                  <a:lnTo>
                    <a:pt x="144" y="505"/>
                  </a:lnTo>
                  <a:lnTo>
                    <a:pt x="127" y="516"/>
                  </a:lnTo>
                  <a:lnTo>
                    <a:pt x="112" y="525"/>
                  </a:lnTo>
                  <a:lnTo>
                    <a:pt x="97" y="531"/>
                  </a:lnTo>
                  <a:lnTo>
                    <a:pt x="82" y="535"/>
                  </a:lnTo>
                  <a:lnTo>
                    <a:pt x="69" y="536"/>
                  </a:lnTo>
                  <a:lnTo>
                    <a:pt x="56" y="536"/>
                  </a:lnTo>
                  <a:lnTo>
                    <a:pt x="45" y="534"/>
                  </a:lnTo>
                  <a:lnTo>
                    <a:pt x="34" y="529"/>
                  </a:lnTo>
                  <a:lnTo>
                    <a:pt x="25" y="521"/>
                  </a:lnTo>
                  <a:lnTo>
                    <a:pt x="18" y="511"/>
                  </a:lnTo>
                  <a:lnTo>
                    <a:pt x="11" y="502"/>
                  </a:lnTo>
                  <a:lnTo>
                    <a:pt x="7" y="488"/>
                  </a:lnTo>
                  <a:lnTo>
                    <a:pt x="2" y="472"/>
                  </a:lnTo>
                  <a:lnTo>
                    <a:pt x="0" y="457"/>
                  </a:lnTo>
                  <a:lnTo>
                    <a:pt x="0" y="438"/>
                  </a:lnTo>
                  <a:lnTo>
                    <a:pt x="1" y="418"/>
                  </a:lnTo>
                  <a:lnTo>
                    <a:pt x="4" y="396"/>
                  </a:lnTo>
                  <a:lnTo>
                    <a:pt x="7" y="375"/>
                  </a:lnTo>
                  <a:lnTo>
                    <a:pt x="13" y="352"/>
                  </a:lnTo>
                  <a:lnTo>
                    <a:pt x="20" y="329"/>
                  </a:lnTo>
                  <a:lnTo>
                    <a:pt x="28" y="305"/>
                  </a:lnTo>
                  <a:lnTo>
                    <a:pt x="38" y="280"/>
                  </a:lnTo>
                  <a:lnTo>
                    <a:pt x="49" y="256"/>
                  </a:lnTo>
                  <a:lnTo>
                    <a:pt x="62" y="232"/>
                  </a:lnTo>
                  <a:lnTo>
                    <a:pt x="74" y="208"/>
                  </a:lnTo>
                  <a:lnTo>
                    <a:pt x="88" y="183"/>
                  </a:lnTo>
                  <a:lnTo>
                    <a:pt x="102" y="161"/>
                  </a:lnTo>
                  <a:lnTo>
                    <a:pt x="119" y="139"/>
                  </a:lnTo>
                  <a:lnTo>
                    <a:pt x="135" y="119"/>
                  </a:lnTo>
                  <a:lnTo>
                    <a:pt x="152" y="100"/>
                  </a:lnTo>
                  <a:lnTo>
                    <a:pt x="168" y="80"/>
                  </a:lnTo>
                  <a:lnTo>
                    <a:pt x="184" y="64"/>
                  </a:lnTo>
                  <a:lnTo>
                    <a:pt x="202" y="49"/>
                  </a:lnTo>
                  <a:lnTo>
                    <a:pt x="218" y="36"/>
                  </a:lnTo>
                  <a:lnTo>
                    <a:pt x="235" y="25"/>
                  </a:lnTo>
                  <a:lnTo>
                    <a:pt x="252" y="16"/>
                  </a:lnTo>
                  <a:lnTo>
                    <a:pt x="266" y="9"/>
                  </a:lnTo>
                  <a:lnTo>
                    <a:pt x="281" y="4"/>
                  </a:lnTo>
                  <a:lnTo>
                    <a:pt x="297" y="0"/>
                  </a:lnTo>
                  <a:lnTo>
                    <a:pt x="309" y="0"/>
                  </a:lnTo>
                  <a:lnTo>
                    <a:pt x="322" y="2"/>
                  </a:lnTo>
                  <a:lnTo>
                    <a:pt x="332" y="5"/>
                  </a:lnTo>
                  <a:lnTo>
                    <a:pt x="342" y="11"/>
                  </a:lnTo>
                  <a:lnTo>
                    <a:pt x="350" y="18"/>
                  </a:lnTo>
                  <a:lnTo>
                    <a:pt x="356" y="31"/>
                  </a:lnTo>
                  <a:lnTo>
                    <a:pt x="363" y="42"/>
                  </a:lnTo>
                  <a:lnTo>
                    <a:pt x="367" y="57"/>
                  </a:lnTo>
                  <a:lnTo>
                    <a:pt x="370" y="73"/>
                  </a:lnTo>
                  <a:lnTo>
                    <a:pt x="370" y="89"/>
                  </a:lnTo>
                  <a:lnTo>
                    <a:pt x="370" y="108"/>
                  </a:lnTo>
                  <a:lnTo>
                    <a:pt x="369" y="129"/>
                  </a:lnTo>
                  <a:lnTo>
                    <a:pt x="365" y="150"/>
                  </a:lnTo>
                  <a:lnTo>
                    <a:pt x="361" y="172"/>
                  </a:lnTo>
                  <a:lnTo>
                    <a:pt x="354" y="195"/>
                  </a:lnTo>
                  <a:lnTo>
                    <a:pt x="347" y="220"/>
                  </a:lnTo>
                  <a:lnTo>
                    <a:pt x="337" y="243"/>
                  </a:lnTo>
                  <a:lnTo>
                    <a:pt x="326" y="268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31" name="Freeform 86"/>
            <p:cNvSpPr>
              <a:spLocks/>
            </p:cNvSpPr>
            <p:nvPr/>
          </p:nvSpPr>
          <p:spPr bwMode="auto">
            <a:xfrm>
              <a:off x="1484" y="2455"/>
              <a:ext cx="355" cy="270"/>
            </a:xfrm>
            <a:custGeom>
              <a:avLst/>
              <a:gdLst/>
              <a:ahLst/>
              <a:cxnLst>
                <a:cxn ang="0">
                  <a:pos x="453" y="203"/>
                </a:cxn>
                <a:cxn ang="0">
                  <a:pos x="416" y="236"/>
                </a:cxn>
                <a:cxn ang="0">
                  <a:pos x="373" y="267"/>
                </a:cxn>
                <a:cxn ang="0">
                  <a:pos x="328" y="297"/>
                </a:cxn>
                <a:cxn ang="0">
                  <a:pos x="279" y="322"/>
                </a:cxn>
                <a:cxn ang="0">
                  <a:pos x="232" y="342"/>
                </a:cxn>
                <a:cxn ang="0">
                  <a:pos x="184" y="357"/>
                </a:cxn>
                <a:cxn ang="0">
                  <a:pos x="139" y="367"/>
                </a:cxn>
                <a:cxn ang="0">
                  <a:pos x="99" y="371"/>
                </a:cxn>
                <a:cxn ang="0">
                  <a:pos x="64" y="369"/>
                </a:cxn>
                <a:cxn ang="0">
                  <a:pos x="37" y="361"/>
                </a:cxn>
                <a:cxn ang="0">
                  <a:pos x="17" y="346"/>
                </a:cxn>
                <a:cxn ang="0">
                  <a:pos x="4" y="327"/>
                </a:cxn>
                <a:cxn ang="0">
                  <a:pos x="0" y="303"/>
                </a:cxn>
                <a:cxn ang="0">
                  <a:pos x="6" y="274"/>
                </a:cxn>
                <a:cxn ang="0">
                  <a:pos x="19" y="244"/>
                </a:cxn>
                <a:cxn ang="0">
                  <a:pos x="40" y="210"/>
                </a:cxn>
                <a:cxn ang="0">
                  <a:pos x="71" y="177"/>
                </a:cxn>
                <a:cxn ang="0">
                  <a:pos x="106" y="144"/>
                </a:cxn>
                <a:cxn ang="0">
                  <a:pos x="147" y="112"/>
                </a:cxn>
                <a:cxn ang="0">
                  <a:pos x="191" y="82"/>
                </a:cxn>
                <a:cxn ang="0">
                  <a:pos x="240" y="57"/>
                </a:cxn>
                <a:cxn ang="0">
                  <a:pos x="287" y="34"/>
                </a:cxn>
                <a:cxn ang="0">
                  <a:pos x="335" y="17"/>
                </a:cxn>
                <a:cxn ang="0">
                  <a:pos x="380" y="5"/>
                </a:cxn>
                <a:cxn ang="0">
                  <a:pos x="422" y="0"/>
                </a:cxn>
                <a:cxn ang="0">
                  <a:pos x="458" y="2"/>
                </a:cxn>
                <a:cxn ang="0">
                  <a:pos x="487" y="9"/>
                </a:cxn>
                <a:cxn ang="0">
                  <a:pos x="511" y="21"/>
                </a:cxn>
                <a:cxn ang="0">
                  <a:pos x="524" y="39"/>
                </a:cxn>
                <a:cxn ang="0">
                  <a:pos x="531" y="63"/>
                </a:cxn>
                <a:cxn ang="0">
                  <a:pos x="528" y="88"/>
                </a:cxn>
                <a:cxn ang="0">
                  <a:pos x="516" y="120"/>
                </a:cxn>
                <a:cxn ang="0">
                  <a:pos x="496" y="152"/>
                </a:cxn>
                <a:cxn ang="0">
                  <a:pos x="469" y="186"/>
                </a:cxn>
              </a:cxnLst>
              <a:rect l="0" t="0" r="r" b="b"/>
              <a:pathLst>
                <a:path w="532" h="372">
                  <a:moveTo>
                    <a:pt x="469" y="186"/>
                  </a:moveTo>
                  <a:lnTo>
                    <a:pt x="453" y="203"/>
                  </a:lnTo>
                  <a:lnTo>
                    <a:pt x="434" y="220"/>
                  </a:lnTo>
                  <a:lnTo>
                    <a:pt x="416" y="236"/>
                  </a:lnTo>
                  <a:lnTo>
                    <a:pt x="395" y="252"/>
                  </a:lnTo>
                  <a:lnTo>
                    <a:pt x="373" y="267"/>
                  </a:lnTo>
                  <a:lnTo>
                    <a:pt x="350" y="281"/>
                  </a:lnTo>
                  <a:lnTo>
                    <a:pt x="328" y="297"/>
                  </a:lnTo>
                  <a:lnTo>
                    <a:pt x="304" y="310"/>
                  </a:lnTo>
                  <a:lnTo>
                    <a:pt x="279" y="322"/>
                  </a:lnTo>
                  <a:lnTo>
                    <a:pt x="254" y="333"/>
                  </a:lnTo>
                  <a:lnTo>
                    <a:pt x="232" y="342"/>
                  </a:lnTo>
                  <a:lnTo>
                    <a:pt x="208" y="350"/>
                  </a:lnTo>
                  <a:lnTo>
                    <a:pt x="184" y="357"/>
                  </a:lnTo>
                  <a:lnTo>
                    <a:pt x="162" y="362"/>
                  </a:lnTo>
                  <a:lnTo>
                    <a:pt x="139" y="367"/>
                  </a:lnTo>
                  <a:lnTo>
                    <a:pt x="119" y="370"/>
                  </a:lnTo>
                  <a:lnTo>
                    <a:pt x="99" y="371"/>
                  </a:lnTo>
                  <a:lnTo>
                    <a:pt x="82" y="371"/>
                  </a:lnTo>
                  <a:lnTo>
                    <a:pt x="64" y="369"/>
                  </a:lnTo>
                  <a:lnTo>
                    <a:pt x="49" y="365"/>
                  </a:lnTo>
                  <a:lnTo>
                    <a:pt x="37" y="361"/>
                  </a:lnTo>
                  <a:lnTo>
                    <a:pt x="25" y="354"/>
                  </a:lnTo>
                  <a:lnTo>
                    <a:pt x="17" y="346"/>
                  </a:lnTo>
                  <a:lnTo>
                    <a:pt x="8" y="338"/>
                  </a:lnTo>
                  <a:lnTo>
                    <a:pt x="4" y="327"/>
                  </a:lnTo>
                  <a:lnTo>
                    <a:pt x="1" y="316"/>
                  </a:lnTo>
                  <a:lnTo>
                    <a:pt x="0" y="303"/>
                  </a:lnTo>
                  <a:lnTo>
                    <a:pt x="1" y="290"/>
                  </a:lnTo>
                  <a:lnTo>
                    <a:pt x="6" y="274"/>
                  </a:lnTo>
                  <a:lnTo>
                    <a:pt x="11" y="259"/>
                  </a:lnTo>
                  <a:lnTo>
                    <a:pt x="19" y="244"/>
                  </a:lnTo>
                  <a:lnTo>
                    <a:pt x="29" y="227"/>
                  </a:lnTo>
                  <a:lnTo>
                    <a:pt x="40" y="210"/>
                  </a:lnTo>
                  <a:lnTo>
                    <a:pt x="55" y="195"/>
                  </a:lnTo>
                  <a:lnTo>
                    <a:pt x="71" y="177"/>
                  </a:lnTo>
                  <a:lnTo>
                    <a:pt x="87" y="161"/>
                  </a:lnTo>
                  <a:lnTo>
                    <a:pt x="106" y="144"/>
                  </a:lnTo>
                  <a:lnTo>
                    <a:pt x="126" y="127"/>
                  </a:lnTo>
                  <a:lnTo>
                    <a:pt x="147" y="112"/>
                  </a:lnTo>
                  <a:lnTo>
                    <a:pt x="169" y="96"/>
                  </a:lnTo>
                  <a:lnTo>
                    <a:pt x="191" y="82"/>
                  </a:lnTo>
                  <a:lnTo>
                    <a:pt x="215" y="69"/>
                  </a:lnTo>
                  <a:lnTo>
                    <a:pt x="240" y="57"/>
                  </a:lnTo>
                  <a:lnTo>
                    <a:pt x="264" y="44"/>
                  </a:lnTo>
                  <a:lnTo>
                    <a:pt x="287" y="34"/>
                  </a:lnTo>
                  <a:lnTo>
                    <a:pt x="312" y="25"/>
                  </a:lnTo>
                  <a:lnTo>
                    <a:pt x="335" y="17"/>
                  </a:lnTo>
                  <a:lnTo>
                    <a:pt x="357" y="10"/>
                  </a:lnTo>
                  <a:lnTo>
                    <a:pt x="380" y="5"/>
                  </a:lnTo>
                  <a:lnTo>
                    <a:pt x="400" y="4"/>
                  </a:lnTo>
                  <a:lnTo>
                    <a:pt x="422" y="0"/>
                  </a:lnTo>
                  <a:lnTo>
                    <a:pt x="441" y="0"/>
                  </a:lnTo>
                  <a:lnTo>
                    <a:pt x="458" y="2"/>
                  </a:lnTo>
                  <a:lnTo>
                    <a:pt x="474" y="4"/>
                  </a:lnTo>
                  <a:lnTo>
                    <a:pt x="487" y="9"/>
                  </a:lnTo>
                  <a:lnTo>
                    <a:pt x="499" y="15"/>
                  </a:lnTo>
                  <a:lnTo>
                    <a:pt x="511" y="21"/>
                  </a:lnTo>
                  <a:lnTo>
                    <a:pt x="519" y="29"/>
                  </a:lnTo>
                  <a:lnTo>
                    <a:pt x="524" y="39"/>
                  </a:lnTo>
                  <a:lnTo>
                    <a:pt x="528" y="50"/>
                  </a:lnTo>
                  <a:lnTo>
                    <a:pt x="531" y="63"/>
                  </a:lnTo>
                  <a:lnTo>
                    <a:pt x="531" y="75"/>
                  </a:lnTo>
                  <a:lnTo>
                    <a:pt x="528" y="88"/>
                  </a:lnTo>
                  <a:lnTo>
                    <a:pt x="524" y="104"/>
                  </a:lnTo>
                  <a:lnTo>
                    <a:pt x="516" y="120"/>
                  </a:lnTo>
                  <a:lnTo>
                    <a:pt x="507" y="136"/>
                  </a:lnTo>
                  <a:lnTo>
                    <a:pt x="496" y="152"/>
                  </a:lnTo>
                  <a:lnTo>
                    <a:pt x="484" y="168"/>
                  </a:lnTo>
                  <a:lnTo>
                    <a:pt x="469" y="18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32" name="Freeform 87"/>
            <p:cNvSpPr>
              <a:spLocks/>
            </p:cNvSpPr>
            <p:nvPr/>
          </p:nvSpPr>
          <p:spPr bwMode="auto">
            <a:xfrm>
              <a:off x="872" y="2455"/>
              <a:ext cx="357" cy="270"/>
            </a:xfrm>
            <a:custGeom>
              <a:avLst/>
              <a:gdLst/>
              <a:ahLst/>
              <a:cxnLst>
                <a:cxn ang="0">
                  <a:pos x="488" y="202"/>
                </a:cxn>
                <a:cxn ang="0">
                  <a:pos x="511" y="235"/>
                </a:cxn>
                <a:cxn ang="0">
                  <a:pos x="527" y="266"/>
                </a:cxn>
                <a:cxn ang="0">
                  <a:pos x="534" y="296"/>
                </a:cxn>
                <a:cxn ang="0">
                  <a:pos x="533" y="321"/>
                </a:cxn>
                <a:cxn ang="0">
                  <a:pos x="521" y="340"/>
                </a:cxn>
                <a:cxn ang="0">
                  <a:pos x="503" y="356"/>
                </a:cxn>
                <a:cxn ang="0">
                  <a:pos x="476" y="366"/>
                </a:cxn>
                <a:cxn ang="0">
                  <a:pos x="444" y="370"/>
                </a:cxn>
                <a:cxn ang="0">
                  <a:pos x="404" y="368"/>
                </a:cxn>
                <a:cxn ang="0">
                  <a:pos x="360" y="360"/>
                </a:cxn>
                <a:cxn ang="0">
                  <a:pos x="314" y="345"/>
                </a:cxn>
                <a:cxn ang="0">
                  <a:pos x="266" y="326"/>
                </a:cxn>
                <a:cxn ang="0">
                  <a:pos x="216" y="302"/>
                </a:cxn>
                <a:cxn ang="0">
                  <a:pos x="171" y="273"/>
                </a:cxn>
                <a:cxn ang="0">
                  <a:pos x="126" y="243"/>
                </a:cxn>
                <a:cxn ang="0">
                  <a:pos x="88" y="209"/>
                </a:cxn>
                <a:cxn ang="0">
                  <a:pos x="56" y="176"/>
                </a:cxn>
                <a:cxn ang="0">
                  <a:pos x="30" y="143"/>
                </a:cxn>
                <a:cxn ang="0">
                  <a:pos x="11" y="111"/>
                </a:cxn>
                <a:cxn ang="0">
                  <a:pos x="1" y="81"/>
                </a:cxn>
                <a:cxn ang="0">
                  <a:pos x="1" y="55"/>
                </a:cxn>
                <a:cxn ang="0">
                  <a:pos x="9" y="33"/>
                </a:cxn>
                <a:cxn ang="0">
                  <a:pos x="26" y="17"/>
                </a:cxn>
                <a:cxn ang="0">
                  <a:pos x="51" y="4"/>
                </a:cxn>
                <a:cxn ang="0">
                  <a:pos x="82" y="0"/>
                </a:cxn>
                <a:cxn ang="0">
                  <a:pos x="121" y="1"/>
                </a:cxn>
                <a:cxn ang="0">
                  <a:pos x="163" y="7"/>
                </a:cxn>
                <a:cxn ang="0">
                  <a:pos x="209" y="21"/>
                </a:cxn>
                <a:cxn ang="0">
                  <a:pos x="257" y="38"/>
                </a:cxn>
                <a:cxn ang="0">
                  <a:pos x="306" y="61"/>
                </a:cxn>
                <a:cxn ang="0">
                  <a:pos x="354" y="87"/>
                </a:cxn>
                <a:cxn ang="0">
                  <a:pos x="398" y="119"/>
                </a:cxn>
                <a:cxn ang="0">
                  <a:pos x="437" y="151"/>
                </a:cxn>
                <a:cxn ang="0">
                  <a:pos x="473" y="184"/>
                </a:cxn>
              </a:cxnLst>
              <a:rect l="0" t="0" r="r" b="b"/>
              <a:pathLst>
                <a:path w="535" h="371">
                  <a:moveTo>
                    <a:pt x="473" y="184"/>
                  </a:moveTo>
                  <a:lnTo>
                    <a:pt x="488" y="202"/>
                  </a:lnTo>
                  <a:lnTo>
                    <a:pt x="500" y="219"/>
                  </a:lnTo>
                  <a:lnTo>
                    <a:pt x="511" y="235"/>
                  </a:lnTo>
                  <a:lnTo>
                    <a:pt x="519" y="251"/>
                  </a:lnTo>
                  <a:lnTo>
                    <a:pt x="527" y="266"/>
                  </a:lnTo>
                  <a:lnTo>
                    <a:pt x="532" y="280"/>
                  </a:lnTo>
                  <a:lnTo>
                    <a:pt x="534" y="296"/>
                  </a:lnTo>
                  <a:lnTo>
                    <a:pt x="534" y="309"/>
                  </a:lnTo>
                  <a:lnTo>
                    <a:pt x="533" y="321"/>
                  </a:lnTo>
                  <a:lnTo>
                    <a:pt x="527" y="332"/>
                  </a:lnTo>
                  <a:lnTo>
                    <a:pt x="521" y="340"/>
                  </a:lnTo>
                  <a:lnTo>
                    <a:pt x="515" y="349"/>
                  </a:lnTo>
                  <a:lnTo>
                    <a:pt x="503" y="356"/>
                  </a:lnTo>
                  <a:lnTo>
                    <a:pt x="491" y="361"/>
                  </a:lnTo>
                  <a:lnTo>
                    <a:pt x="476" y="366"/>
                  </a:lnTo>
                  <a:lnTo>
                    <a:pt x="462" y="369"/>
                  </a:lnTo>
                  <a:lnTo>
                    <a:pt x="444" y="370"/>
                  </a:lnTo>
                  <a:lnTo>
                    <a:pt x="425" y="370"/>
                  </a:lnTo>
                  <a:lnTo>
                    <a:pt x="404" y="368"/>
                  </a:lnTo>
                  <a:lnTo>
                    <a:pt x="384" y="364"/>
                  </a:lnTo>
                  <a:lnTo>
                    <a:pt x="360" y="360"/>
                  </a:lnTo>
                  <a:lnTo>
                    <a:pt x="337" y="353"/>
                  </a:lnTo>
                  <a:lnTo>
                    <a:pt x="314" y="345"/>
                  </a:lnTo>
                  <a:lnTo>
                    <a:pt x="291" y="337"/>
                  </a:lnTo>
                  <a:lnTo>
                    <a:pt x="266" y="326"/>
                  </a:lnTo>
                  <a:lnTo>
                    <a:pt x="241" y="315"/>
                  </a:lnTo>
                  <a:lnTo>
                    <a:pt x="216" y="302"/>
                  </a:lnTo>
                  <a:lnTo>
                    <a:pt x="194" y="289"/>
                  </a:lnTo>
                  <a:lnTo>
                    <a:pt x="171" y="273"/>
                  </a:lnTo>
                  <a:lnTo>
                    <a:pt x="150" y="258"/>
                  </a:lnTo>
                  <a:lnTo>
                    <a:pt x="126" y="243"/>
                  </a:lnTo>
                  <a:lnTo>
                    <a:pt x="107" y="226"/>
                  </a:lnTo>
                  <a:lnTo>
                    <a:pt x="88" y="209"/>
                  </a:lnTo>
                  <a:lnTo>
                    <a:pt x="71" y="194"/>
                  </a:lnTo>
                  <a:lnTo>
                    <a:pt x="56" y="176"/>
                  </a:lnTo>
                  <a:lnTo>
                    <a:pt x="42" y="161"/>
                  </a:lnTo>
                  <a:lnTo>
                    <a:pt x="30" y="143"/>
                  </a:lnTo>
                  <a:lnTo>
                    <a:pt x="19" y="127"/>
                  </a:lnTo>
                  <a:lnTo>
                    <a:pt x="11" y="111"/>
                  </a:lnTo>
                  <a:lnTo>
                    <a:pt x="6" y="95"/>
                  </a:lnTo>
                  <a:lnTo>
                    <a:pt x="1" y="81"/>
                  </a:lnTo>
                  <a:lnTo>
                    <a:pt x="0" y="68"/>
                  </a:lnTo>
                  <a:lnTo>
                    <a:pt x="1" y="55"/>
                  </a:lnTo>
                  <a:lnTo>
                    <a:pt x="5" y="43"/>
                  </a:lnTo>
                  <a:lnTo>
                    <a:pt x="9" y="33"/>
                  </a:lnTo>
                  <a:lnTo>
                    <a:pt x="17" y="25"/>
                  </a:lnTo>
                  <a:lnTo>
                    <a:pt x="26" y="17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21" y="1"/>
                  </a:lnTo>
                  <a:lnTo>
                    <a:pt x="141" y="4"/>
                  </a:lnTo>
                  <a:lnTo>
                    <a:pt x="163" y="7"/>
                  </a:lnTo>
                  <a:lnTo>
                    <a:pt x="187" y="14"/>
                  </a:lnTo>
                  <a:lnTo>
                    <a:pt x="209" y="21"/>
                  </a:lnTo>
                  <a:lnTo>
                    <a:pt x="233" y="28"/>
                  </a:lnTo>
                  <a:lnTo>
                    <a:pt x="257" y="38"/>
                  </a:lnTo>
                  <a:lnTo>
                    <a:pt x="282" y="49"/>
                  </a:lnTo>
                  <a:lnTo>
                    <a:pt x="306" y="61"/>
                  </a:lnTo>
                  <a:lnTo>
                    <a:pt x="330" y="74"/>
                  </a:lnTo>
                  <a:lnTo>
                    <a:pt x="354" y="87"/>
                  </a:lnTo>
                  <a:lnTo>
                    <a:pt x="375" y="103"/>
                  </a:lnTo>
                  <a:lnTo>
                    <a:pt x="398" y="119"/>
                  </a:lnTo>
                  <a:lnTo>
                    <a:pt x="418" y="135"/>
                  </a:lnTo>
                  <a:lnTo>
                    <a:pt x="437" y="151"/>
                  </a:lnTo>
                  <a:lnTo>
                    <a:pt x="455" y="168"/>
                  </a:lnTo>
                  <a:lnTo>
                    <a:pt x="473" y="1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33" name="Freeform 88"/>
            <p:cNvSpPr>
              <a:spLocks/>
            </p:cNvSpPr>
            <p:nvPr/>
          </p:nvSpPr>
          <p:spPr bwMode="auto">
            <a:xfrm>
              <a:off x="1137" y="2926"/>
              <a:ext cx="191" cy="424"/>
            </a:xfrm>
            <a:custGeom>
              <a:avLst/>
              <a:gdLst/>
              <a:ahLst/>
              <a:cxnLst>
                <a:cxn ang="0">
                  <a:pos x="264" y="318"/>
                </a:cxn>
                <a:cxn ang="0">
                  <a:pos x="249" y="370"/>
                </a:cxn>
                <a:cxn ang="0">
                  <a:pos x="230" y="420"/>
                </a:cxn>
                <a:cxn ang="0">
                  <a:pos x="207" y="464"/>
                </a:cxn>
                <a:cxn ang="0">
                  <a:pos x="185" y="503"/>
                </a:cxn>
                <a:cxn ang="0">
                  <a:pos x="159" y="537"/>
                </a:cxn>
                <a:cxn ang="0">
                  <a:pos x="132" y="561"/>
                </a:cxn>
                <a:cxn ang="0">
                  <a:pos x="108" y="576"/>
                </a:cxn>
                <a:cxn ang="0">
                  <a:pos x="83" y="582"/>
                </a:cxn>
                <a:cxn ang="0">
                  <a:pos x="60" y="578"/>
                </a:cxn>
                <a:cxn ang="0">
                  <a:pos x="41" y="565"/>
                </a:cxn>
                <a:cxn ang="0">
                  <a:pos x="24" y="544"/>
                </a:cxn>
                <a:cxn ang="0">
                  <a:pos x="10" y="512"/>
                </a:cxn>
                <a:cxn ang="0">
                  <a:pos x="3" y="476"/>
                </a:cxn>
                <a:cxn ang="0">
                  <a:pos x="0" y="431"/>
                </a:cxn>
                <a:cxn ang="0">
                  <a:pos x="1" y="382"/>
                </a:cxn>
                <a:cxn ang="0">
                  <a:pos x="7" y="332"/>
                </a:cxn>
                <a:cxn ang="0">
                  <a:pos x="17" y="277"/>
                </a:cxn>
                <a:cxn ang="0">
                  <a:pos x="33" y="225"/>
                </a:cxn>
                <a:cxn ang="0">
                  <a:pos x="51" y="176"/>
                </a:cxn>
                <a:cxn ang="0">
                  <a:pos x="72" y="129"/>
                </a:cxn>
                <a:cxn ang="0">
                  <a:pos x="96" y="88"/>
                </a:cxn>
                <a:cxn ang="0">
                  <a:pos x="119" y="54"/>
                </a:cxn>
                <a:cxn ang="0">
                  <a:pos x="146" y="28"/>
                </a:cxn>
                <a:cxn ang="0">
                  <a:pos x="172" y="10"/>
                </a:cxn>
                <a:cxn ang="0">
                  <a:pos x="197" y="1"/>
                </a:cxn>
                <a:cxn ang="0">
                  <a:pos x="219" y="4"/>
                </a:cxn>
                <a:cxn ang="0">
                  <a:pos x="240" y="12"/>
                </a:cxn>
                <a:cxn ang="0">
                  <a:pos x="257" y="33"/>
                </a:cxn>
                <a:cxn ang="0">
                  <a:pos x="270" y="61"/>
                </a:cxn>
                <a:cxn ang="0">
                  <a:pos x="279" y="97"/>
                </a:cxn>
                <a:cxn ang="0">
                  <a:pos x="284" y="140"/>
                </a:cxn>
                <a:cxn ang="0">
                  <a:pos x="284" y="188"/>
                </a:cxn>
                <a:cxn ang="0">
                  <a:pos x="279" y="239"/>
                </a:cxn>
                <a:cxn ang="0">
                  <a:pos x="270" y="291"/>
                </a:cxn>
              </a:cxnLst>
              <a:rect l="0" t="0" r="r" b="b"/>
              <a:pathLst>
                <a:path w="287" h="583">
                  <a:moveTo>
                    <a:pt x="270" y="291"/>
                  </a:moveTo>
                  <a:lnTo>
                    <a:pt x="264" y="318"/>
                  </a:lnTo>
                  <a:lnTo>
                    <a:pt x="257" y="344"/>
                  </a:lnTo>
                  <a:lnTo>
                    <a:pt x="249" y="370"/>
                  </a:lnTo>
                  <a:lnTo>
                    <a:pt x="240" y="394"/>
                  </a:lnTo>
                  <a:lnTo>
                    <a:pt x="230" y="420"/>
                  </a:lnTo>
                  <a:lnTo>
                    <a:pt x="218" y="442"/>
                  </a:lnTo>
                  <a:lnTo>
                    <a:pt x="207" y="464"/>
                  </a:lnTo>
                  <a:lnTo>
                    <a:pt x="197" y="485"/>
                  </a:lnTo>
                  <a:lnTo>
                    <a:pt x="185" y="503"/>
                  </a:lnTo>
                  <a:lnTo>
                    <a:pt x="172" y="522"/>
                  </a:lnTo>
                  <a:lnTo>
                    <a:pt x="159" y="537"/>
                  </a:lnTo>
                  <a:lnTo>
                    <a:pt x="146" y="550"/>
                  </a:lnTo>
                  <a:lnTo>
                    <a:pt x="132" y="561"/>
                  </a:lnTo>
                  <a:lnTo>
                    <a:pt x="119" y="570"/>
                  </a:lnTo>
                  <a:lnTo>
                    <a:pt x="108" y="576"/>
                  </a:lnTo>
                  <a:lnTo>
                    <a:pt x="96" y="580"/>
                  </a:lnTo>
                  <a:lnTo>
                    <a:pt x="83" y="582"/>
                  </a:lnTo>
                  <a:lnTo>
                    <a:pt x="71" y="581"/>
                  </a:lnTo>
                  <a:lnTo>
                    <a:pt x="60" y="578"/>
                  </a:lnTo>
                  <a:lnTo>
                    <a:pt x="48" y="573"/>
                  </a:lnTo>
                  <a:lnTo>
                    <a:pt x="41" y="565"/>
                  </a:lnTo>
                  <a:lnTo>
                    <a:pt x="33" y="555"/>
                  </a:lnTo>
                  <a:lnTo>
                    <a:pt x="24" y="544"/>
                  </a:lnTo>
                  <a:lnTo>
                    <a:pt x="17" y="529"/>
                  </a:lnTo>
                  <a:lnTo>
                    <a:pt x="10" y="512"/>
                  </a:lnTo>
                  <a:lnTo>
                    <a:pt x="7" y="496"/>
                  </a:lnTo>
                  <a:lnTo>
                    <a:pt x="3" y="476"/>
                  </a:lnTo>
                  <a:lnTo>
                    <a:pt x="1" y="454"/>
                  </a:lnTo>
                  <a:lnTo>
                    <a:pt x="0" y="431"/>
                  </a:lnTo>
                  <a:lnTo>
                    <a:pt x="0" y="408"/>
                  </a:lnTo>
                  <a:lnTo>
                    <a:pt x="1" y="382"/>
                  </a:lnTo>
                  <a:lnTo>
                    <a:pt x="3" y="357"/>
                  </a:lnTo>
                  <a:lnTo>
                    <a:pt x="7" y="332"/>
                  </a:lnTo>
                  <a:lnTo>
                    <a:pt x="11" y="305"/>
                  </a:lnTo>
                  <a:lnTo>
                    <a:pt x="17" y="277"/>
                  </a:lnTo>
                  <a:lnTo>
                    <a:pt x="24" y="252"/>
                  </a:lnTo>
                  <a:lnTo>
                    <a:pt x="33" y="225"/>
                  </a:lnTo>
                  <a:lnTo>
                    <a:pt x="41" y="201"/>
                  </a:lnTo>
                  <a:lnTo>
                    <a:pt x="51" y="176"/>
                  </a:lnTo>
                  <a:lnTo>
                    <a:pt x="60" y="152"/>
                  </a:lnTo>
                  <a:lnTo>
                    <a:pt x="72" y="129"/>
                  </a:lnTo>
                  <a:lnTo>
                    <a:pt x="83" y="108"/>
                  </a:lnTo>
                  <a:lnTo>
                    <a:pt x="96" y="88"/>
                  </a:lnTo>
                  <a:lnTo>
                    <a:pt x="108" y="70"/>
                  </a:lnTo>
                  <a:lnTo>
                    <a:pt x="119" y="54"/>
                  </a:lnTo>
                  <a:lnTo>
                    <a:pt x="134" y="39"/>
                  </a:lnTo>
                  <a:lnTo>
                    <a:pt x="146" y="28"/>
                  </a:lnTo>
                  <a:lnTo>
                    <a:pt x="160" y="17"/>
                  </a:lnTo>
                  <a:lnTo>
                    <a:pt x="172" y="10"/>
                  </a:lnTo>
                  <a:lnTo>
                    <a:pt x="185" y="4"/>
                  </a:lnTo>
                  <a:lnTo>
                    <a:pt x="197" y="1"/>
                  </a:lnTo>
                  <a:lnTo>
                    <a:pt x="209" y="0"/>
                  </a:lnTo>
                  <a:lnTo>
                    <a:pt x="219" y="4"/>
                  </a:lnTo>
                  <a:lnTo>
                    <a:pt x="230" y="6"/>
                  </a:lnTo>
                  <a:lnTo>
                    <a:pt x="240" y="12"/>
                  </a:lnTo>
                  <a:lnTo>
                    <a:pt x="249" y="23"/>
                  </a:lnTo>
                  <a:lnTo>
                    <a:pt x="257" y="33"/>
                  </a:lnTo>
                  <a:lnTo>
                    <a:pt x="264" y="45"/>
                  </a:lnTo>
                  <a:lnTo>
                    <a:pt x="270" y="61"/>
                  </a:lnTo>
                  <a:lnTo>
                    <a:pt x="276" y="79"/>
                  </a:lnTo>
                  <a:lnTo>
                    <a:pt x="279" y="97"/>
                  </a:lnTo>
                  <a:lnTo>
                    <a:pt x="282" y="119"/>
                  </a:lnTo>
                  <a:lnTo>
                    <a:pt x="284" y="140"/>
                  </a:lnTo>
                  <a:lnTo>
                    <a:pt x="286" y="163"/>
                  </a:lnTo>
                  <a:lnTo>
                    <a:pt x="284" y="188"/>
                  </a:lnTo>
                  <a:lnTo>
                    <a:pt x="282" y="212"/>
                  </a:lnTo>
                  <a:lnTo>
                    <a:pt x="279" y="239"/>
                  </a:lnTo>
                  <a:lnTo>
                    <a:pt x="276" y="265"/>
                  </a:lnTo>
                  <a:lnTo>
                    <a:pt x="270" y="291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34" name="Freeform 89"/>
            <p:cNvSpPr>
              <a:spLocks/>
            </p:cNvSpPr>
            <p:nvPr/>
          </p:nvSpPr>
          <p:spPr bwMode="auto">
            <a:xfrm>
              <a:off x="1387" y="2925"/>
              <a:ext cx="193" cy="424"/>
            </a:xfrm>
            <a:custGeom>
              <a:avLst/>
              <a:gdLst/>
              <a:ahLst/>
              <a:cxnLst>
                <a:cxn ang="0">
                  <a:pos x="280" y="318"/>
                </a:cxn>
                <a:cxn ang="0">
                  <a:pos x="286" y="370"/>
                </a:cxn>
                <a:cxn ang="0">
                  <a:pos x="288" y="420"/>
                </a:cxn>
                <a:cxn ang="0">
                  <a:pos x="286" y="464"/>
                </a:cxn>
                <a:cxn ang="0">
                  <a:pos x="278" y="503"/>
                </a:cxn>
                <a:cxn ang="0">
                  <a:pos x="268" y="537"/>
                </a:cxn>
                <a:cxn ang="0">
                  <a:pos x="251" y="561"/>
                </a:cxn>
                <a:cxn ang="0">
                  <a:pos x="230" y="576"/>
                </a:cxn>
                <a:cxn ang="0">
                  <a:pos x="209" y="582"/>
                </a:cxn>
                <a:cxn ang="0">
                  <a:pos x="185" y="578"/>
                </a:cxn>
                <a:cxn ang="0">
                  <a:pos x="160" y="565"/>
                </a:cxn>
                <a:cxn ang="0">
                  <a:pos x="133" y="544"/>
                </a:cxn>
                <a:cxn ang="0">
                  <a:pos x="107" y="512"/>
                </a:cxn>
                <a:cxn ang="0">
                  <a:pos x="82" y="475"/>
                </a:cxn>
                <a:cxn ang="0">
                  <a:pos x="58" y="430"/>
                </a:cxn>
                <a:cxn ang="0">
                  <a:pos x="39" y="382"/>
                </a:cxn>
                <a:cxn ang="0">
                  <a:pos x="22" y="332"/>
                </a:cxn>
                <a:cxn ang="0">
                  <a:pos x="10" y="277"/>
                </a:cxn>
                <a:cxn ang="0">
                  <a:pos x="2" y="225"/>
                </a:cxn>
                <a:cxn ang="0">
                  <a:pos x="0" y="174"/>
                </a:cxn>
                <a:cxn ang="0">
                  <a:pos x="1" y="129"/>
                </a:cxn>
                <a:cxn ang="0">
                  <a:pos x="7" y="88"/>
                </a:cxn>
                <a:cxn ang="0">
                  <a:pos x="17" y="53"/>
                </a:cxn>
                <a:cxn ang="0">
                  <a:pos x="33" y="27"/>
                </a:cxn>
                <a:cxn ang="0">
                  <a:pos x="51" y="9"/>
                </a:cxn>
                <a:cxn ang="0">
                  <a:pos x="72" y="1"/>
                </a:cxn>
                <a:cxn ang="0">
                  <a:pos x="97" y="2"/>
                </a:cxn>
                <a:cxn ang="0">
                  <a:pos x="121" y="12"/>
                </a:cxn>
                <a:cxn ang="0">
                  <a:pos x="148" y="32"/>
                </a:cxn>
                <a:cxn ang="0">
                  <a:pos x="174" y="61"/>
                </a:cxn>
                <a:cxn ang="0">
                  <a:pos x="199" y="97"/>
                </a:cxn>
                <a:cxn ang="0">
                  <a:pos x="223" y="140"/>
                </a:cxn>
                <a:cxn ang="0">
                  <a:pos x="243" y="188"/>
                </a:cxn>
                <a:cxn ang="0">
                  <a:pos x="261" y="238"/>
                </a:cxn>
                <a:cxn ang="0">
                  <a:pos x="273" y="291"/>
                </a:cxn>
              </a:cxnLst>
              <a:rect l="0" t="0" r="r" b="b"/>
              <a:pathLst>
                <a:path w="289" h="583">
                  <a:moveTo>
                    <a:pt x="273" y="291"/>
                  </a:moveTo>
                  <a:lnTo>
                    <a:pt x="280" y="318"/>
                  </a:lnTo>
                  <a:lnTo>
                    <a:pt x="282" y="344"/>
                  </a:lnTo>
                  <a:lnTo>
                    <a:pt x="286" y="370"/>
                  </a:lnTo>
                  <a:lnTo>
                    <a:pt x="288" y="394"/>
                  </a:lnTo>
                  <a:lnTo>
                    <a:pt x="288" y="420"/>
                  </a:lnTo>
                  <a:lnTo>
                    <a:pt x="287" y="442"/>
                  </a:lnTo>
                  <a:lnTo>
                    <a:pt x="286" y="464"/>
                  </a:lnTo>
                  <a:lnTo>
                    <a:pt x="281" y="485"/>
                  </a:lnTo>
                  <a:lnTo>
                    <a:pt x="278" y="503"/>
                  </a:lnTo>
                  <a:lnTo>
                    <a:pt x="273" y="522"/>
                  </a:lnTo>
                  <a:lnTo>
                    <a:pt x="268" y="537"/>
                  </a:lnTo>
                  <a:lnTo>
                    <a:pt x="260" y="550"/>
                  </a:lnTo>
                  <a:lnTo>
                    <a:pt x="251" y="561"/>
                  </a:lnTo>
                  <a:lnTo>
                    <a:pt x="242" y="570"/>
                  </a:lnTo>
                  <a:lnTo>
                    <a:pt x="230" y="576"/>
                  </a:lnTo>
                  <a:lnTo>
                    <a:pt x="220" y="581"/>
                  </a:lnTo>
                  <a:lnTo>
                    <a:pt x="209" y="582"/>
                  </a:lnTo>
                  <a:lnTo>
                    <a:pt x="198" y="582"/>
                  </a:lnTo>
                  <a:lnTo>
                    <a:pt x="185" y="578"/>
                  </a:lnTo>
                  <a:lnTo>
                    <a:pt x="173" y="573"/>
                  </a:lnTo>
                  <a:lnTo>
                    <a:pt x="160" y="565"/>
                  </a:lnTo>
                  <a:lnTo>
                    <a:pt x="147" y="556"/>
                  </a:lnTo>
                  <a:lnTo>
                    <a:pt x="133" y="544"/>
                  </a:lnTo>
                  <a:lnTo>
                    <a:pt x="120" y="529"/>
                  </a:lnTo>
                  <a:lnTo>
                    <a:pt x="107" y="512"/>
                  </a:lnTo>
                  <a:lnTo>
                    <a:pt x="94" y="495"/>
                  </a:lnTo>
                  <a:lnTo>
                    <a:pt x="82" y="475"/>
                  </a:lnTo>
                  <a:lnTo>
                    <a:pt x="71" y="454"/>
                  </a:lnTo>
                  <a:lnTo>
                    <a:pt x="58" y="430"/>
                  </a:lnTo>
                  <a:lnTo>
                    <a:pt x="49" y="408"/>
                  </a:lnTo>
                  <a:lnTo>
                    <a:pt x="39" y="382"/>
                  </a:lnTo>
                  <a:lnTo>
                    <a:pt x="31" y="357"/>
                  </a:lnTo>
                  <a:lnTo>
                    <a:pt x="22" y="332"/>
                  </a:lnTo>
                  <a:lnTo>
                    <a:pt x="17" y="305"/>
                  </a:lnTo>
                  <a:lnTo>
                    <a:pt x="10" y="277"/>
                  </a:lnTo>
                  <a:lnTo>
                    <a:pt x="7" y="250"/>
                  </a:lnTo>
                  <a:lnTo>
                    <a:pt x="2" y="225"/>
                  </a:lnTo>
                  <a:lnTo>
                    <a:pt x="1" y="200"/>
                  </a:lnTo>
                  <a:lnTo>
                    <a:pt x="0" y="174"/>
                  </a:lnTo>
                  <a:lnTo>
                    <a:pt x="0" y="152"/>
                  </a:lnTo>
                  <a:lnTo>
                    <a:pt x="1" y="129"/>
                  </a:lnTo>
                  <a:lnTo>
                    <a:pt x="3" y="107"/>
                  </a:lnTo>
                  <a:lnTo>
                    <a:pt x="7" y="88"/>
                  </a:lnTo>
                  <a:lnTo>
                    <a:pt x="12" y="70"/>
                  </a:lnTo>
                  <a:lnTo>
                    <a:pt x="17" y="53"/>
                  </a:lnTo>
                  <a:lnTo>
                    <a:pt x="25" y="39"/>
                  </a:lnTo>
                  <a:lnTo>
                    <a:pt x="33" y="27"/>
                  </a:lnTo>
                  <a:lnTo>
                    <a:pt x="40" y="17"/>
                  </a:lnTo>
                  <a:lnTo>
                    <a:pt x="51" y="9"/>
                  </a:lnTo>
                  <a:lnTo>
                    <a:pt x="60" y="4"/>
                  </a:lnTo>
                  <a:lnTo>
                    <a:pt x="72" y="1"/>
                  </a:lnTo>
                  <a:lnTo>
                    <a:pt x="84" y="0"/>
                  </a:lnTo>
                  <a:lnTo>
                    <a:pt x="97" y="2"/>
                  </a:lnTo>
                  <a:lnTo>
                    <a:pt x="109" y="6"/>
                  </a:lnTo>
                  <a:lnTo>
                    <a:pt x="121" y="12"/>
                  </a:lnTo>
                  <a:lnTo>
                    <a:pt x="135" y="21"/>
                  </a:lnTo>
                  <a:lnTo>
                    <a:pt x="148" y="32"/>
                  </a:lnTo>
                  <a:lnTo>
                    <a:pt x="162" y="45"/>
                  </a:lnTo>
                  <a:lnTo>
                    <a:pt x="174" y="61"/>
                  </a:lnTo>
                  <a:lnTo>
                    <a:pt x="187" y="79"/>
                  </a:lnTo>
                  <a:lnTo>
                    <a:pt x="199" y="97"/>
                  </a:lnTo>
                  <a:lnTo>
                    <a:pt x="211" y="119"/>
                  </a:lnTo>
                  <a:lnTo>
                    <a:pt x="223" y="140"/>
                  </a:lnTo>
                  <a:lnTo>
                    <a:pt x="233" y="163"/>
                  </a:lnTo>
                  <a:lnTo>
                    <a:pt x="243" y="188"/>
                  </a:lnTo>
                  <a:lnTo>
                    <a:pt x="252" y="212"/>
                  </a:lnTo>
                  <a:lnTo>
                    <a:pt x="261" y="238"/>
                  </a:lnTo>
                  <a:lnTo>
                    <a:pt x="268" y="264"/>
                  </a:lnTo>
                  <a:lnTo>
                    <a:pt x="273" y="291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35" name="Rectangle 90"/>
            <p:cNvSpPr>
              <a:spLocks noChangeArrowheads="1"/>
            </p:cNvSpPr>
            <p:nvPr/>
          </p:nvSpPr>
          <p:spPr bwMode="auto">
            <a:xfrm rot="19350020">
              <a:off x="1404" y="2486"/>
              <a:ext cx="51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5F604A"/>
                  </a:solidFill>
                </a:rPr>
                <a:t>VHH</a:t>
              </a:r>
            </a:p>
          </p:txBody>
        </p:sp>
        <p:sp>
          <p:nvSpPr>
            <p:cNvPr id="36" name="Rectangle 91"/>
            <p:cNvSpPr>
              <a:spLocks noChangeArrowheads="1"/>
            </p:cNvSpPr>
            <p:nvPr/>
          </p:nvSpPr>
          <p:spPr bwMode="auto">
            <a:xfrm>
              <a:off x="1548" y="3047"/>
              <a:ext cx="3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CH2</a:t>
              </a:r>
            </a:p>
          </p:txBody>
        </p:sp>
        <p:sp>
          <p:nvSpPr>
            <p:cNvPr id="37" name="Rectangle 92"/>
            <p:cNvSpPr>
              <a:spLocks noChangeArrowheads="1"/>
            </p:cNvSpPr>
            <p:nvPr/>
          </p:nvSpPr>
          <p:spPr bwMode="auto">
            <a:xfrm>
              <a:off x="1428" y="3535"/>
              <a:ext cx="49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CH3</a:t>
              </a:r>
            </a:p>
          </p:txBody>
        </p:sp>
        <p:sp>
          <p:nvSpPr>
            <p:cNvPr id="38" name="Text Box 93"/>
            <p:cNvSpPr txBox="1">
              <a:spLocks noChangeArrowheads="1"/>
            </p:cNvSpPr>
            <p:nvPr/>
          </p:nvSpPr>
          <p:spPr bwMode="auto">
            <a:xfrm>
              <a:off x="857" y="3244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GB" sz="1600">
                  <a:solidFill>
                    <a:srgbClr val="5F604A"/>
                  </a:solidFill>
                </a:rPr>
                <a:t>Fc</a:t>
              </a:r>
            </a:p>
          </p:txBody>
        </p:sp>
        <p:sp>
          <p:nvSpPr>
            <p:cNvPr id="39" name="AutoShape 94"/>
            <p:cNvSpPr>
              <a:spLocks noChangeArrowheads="1"/>
            </p:cNvSpPr>
            <p:nvPr/>
          </p:nvSpPr>
          <p:spPr bwMode="auto">
            <a:xfrm>
              <a:off x="1247" y="3158"/>
              <a:ext cx="113" cy="137"/>
            </a:xfrm>
            <a:prstGeom prst="irregularSeal1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BE"/>
            </a:p>
          </p:txBody>
        </p:sp>
      </p:grpSp>
      <p:sp>
        <p:nvSpPr>
          <p:cNvPr id="14" name="Line 98"/>
          <p:cNvSpPr>
            <a:spLocks noChangeShapeType="1"/>
          </p:cNvSpPr>
          <p:nvPr/>
        </p:nvSpPr>
        <p:spPr bwMode="auto">
          <a:xfrm rot="-5400000">
            <a:off x="4103968" y="1873506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>
            <a:off x="3275856" y="4465432"/>
            <a:ext cx="46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88"/>
          <p:cNvSpPr>
            <a:spLocks noChangeArrowheads="1"/>
          </p:cNvSpPr>
          <p:nvPr/>
        </p:nvSpPr>
        <p:spPr bwMode="auto">
          <a:xfrm>
            <a:off x="467544" y="2579332"/>
            <a:ext cx="1512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fr-BE" sz="1400" b="1" dirty="0" err="1">
                <a:latin typeface="Calibri" pitchFamily="34" charset="0"/>
              </a:rPr>
              <a:t>Classical</a:t>
            </a:r>
            <a:r>
              <a:rPr lang="fr-BE" sz="1400" b="1" dirty="0">
                <a:latin typeface="Calibri" pitchFamily="34" charset="0"/>
              </a:rPr>
              <a:t> </a:t>
            </a:r>
            <a:r>
              <a:rPr lang="fr-BE" sz="1400" b="1" dirty="0" err="1" smtClean="0">
                <a:latin typeface="Calibri" pitchFamily="34" charset="0"/>
              </a:rPr>
              <a:t>antibody</a:t>
            </a:r>
            <a:endParaRPr lang="fr-BE" sz="1400" b="1" dirty="0">
              <a:latin typeface="Calibri" pitchFamily="34" charset="0"/>
            </a:endParaRPr>
          </a:p>
        </p:txBody>
      </p:sp>
      <p:sp>
        <p:nvSpPr>
          <p:cNvPr id="18" name="Rectangle 89"/>
          <p:cNvSpPr>
            <a:spLocks noChangeArrowheads="1"/>
          </p:cNvSpPr>
          <p:nvPr/>
        </p:nvSpPr>
        <p:spPr bwMode="auto">
          <a:xfrm>
            <a:off x="107504" y="4725144"/>
            <a:ext cx="257941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fr-BE" sz="1400" b="1" dirty="0">
                <a:latin typeface="Calibri" pitchFamily="34" charset="0"/>
              </a:rPr>
              <a:t>Camel Heavy-Chain </a:t>
            </a:r>
            <a:endParaRPr lang="fr-BE" sz="1400" b="1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r>
              <a:rPr lang="fr-BE" sz="1400" b="1" dirty="0" err="1" smtClean="0">
                <a:latin typeface="Calibri" pitchFamily="34" charset="0"/>
              </a:rPr>
              <a:t>antibody</a:t>
            </a:r>
            <a:endParaRPr lang="fr-BE" sz="1400" b="1" dirty="0">
              <a:latin typeface="Calibri" pitchFamily="34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556689" y="4954396"/>
            <a:ext cx="1664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400" dirty="0" smtClean="0">
                <a:latin typeface="Calibri" pitchFamily="34" charset="0"/>
              </a:rPr>
              <a:t>Monomeric : 15 kDa</a:t>
            </a:r>
          </a:p>
          <a:p>
            <a:r>
              <a:rPr lang="nl-BE" sz="1400" dirty="0" smtClean="0">
                <a:latin typeface="Calibri" pitchFamily="34" charset="0"/>
              </a:rPr>
              <a:t>Diameter </a:t>
            </a:r>
            <a:r>
              <a:rPr lang="nl-BE" sz="1400" dirty="0">
                <a:latin typeface="Calibri" pitchFamily="34" charset="0"/>
              </a:rPr>
              <a:t>2.4 </a:t>
            </a:r>
            <a:r>
              <a:rPr lang="nl-BE" sz="1400" dirty="0" smtClean="0">
                <a:latin typeface="Calibri" pitchFamily="34" charset="0"/>
              </a:rPr>
              <a:t>nm</a:t>
            </a:r>
          </a:p>
          <a:p>
            <a:r>
              <a:rPr lang="nl-BE" sz="1400" dirty="0" smtClean="0">
                <a:latin typeface="Calibri" pitchFamily="34" charset="0"/>
              </a:rPr>
              <a:t>Height </a:t>
            </a:r>
            <a:r>
              <a:rPr lang="nl-BE" sz="1400" dirty="0">
                <a:latin typeface="Calibri" pitchFamily="34" charset="0"/>
              </a:rPr>
              <a:t>4 nm </a:t>
            </a:r>
          </a:p>
        </p:txBody>
      </p:sp>
      <p:sp>
        <p:nvSpPr>
          <p:cNvPr id="21" name="TextBox 108"/>
          <p:cNvSpPr txBox="1"/>
          <p:nvPr/>
        </p:nvSpPr>
        <p:spPr>
          <a:xfrm>
            <a:off x="691034" y="6424184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 err="1" smtClean="0"/>
              <a:t>Hamers</a:t>
            </a:r>
            <a:r>
              <a:rPr lang="da-DK" sz="1200" dirty="0" smtClean="0"/>
              <a:t> et al., Nature, 1993</a:t>
            </a:r>
            <a:endParaRPr lang="da-DK" sz="1200" dirty="0"/>
          </a:p>
        </p:txBody>
      </p:sp>
      <p:sp>
        <p:nvSpPr>
          <p:cNvPr id="23" name="TextBox 98"/>
          <p:cNvSpPr txBox="1"/>
          <p:nvPr/>
        </p:nvSpPr>
        <p:spPr>
          <a:xfrm>
            <a:off x="3203848" y="5714672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alibri" pitchFamily="34" charset="0"/>
              </a:rPr>
              <a:t>S</a:t>
            </a:r>
            <a:r>
              <a:rPr lang="en-US" sz="1400" dirty="0" smtClean="0">
                <a:latin typeface="Calibri" pitchFamily="34" charset="0"/>
              </a:rPr>
              <a:t>mallest intact antigen-binding fragment derived from a functional immunoglobulin</a:t>
            </a:r>
            <a:endParaRPr lang="da-DK" sz="1400" dirty="0">
              <a:latin typeface="Calibri" pitchFamily="34" charset="0"/>
            </a:endParaRPr>
          </a:p>
        </p:txBody>
      </p:sp>
      <p:sp>
        <p:nvSpPr>
          <p:cNvPr id="102" name="Onlinelager 101"/>
          <p:cNvSpPr/>
          <p:nvPr/>
        </p:nvSpPr>
        <p:spPr>
          <a:xfrm>
            <a:off x="467544" y="1796515"/>
            <a:ext cx="864000" cy="406014"/>
          </a:xfrm>
          <a:prstGeom prst="flowChartOnlineStorag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smtClean="0">
                <a:latin typeface="Calibri" pitchFamily="34" charset="0"/>
              </a:rPr>
              <a:t>antigen</a:t>
            </a:r>
            <a:endParaRPr lang="da-DK" sz="1000" dirty="0">
              <a:latin typeface="Calibri" pitchFamily="34" charset="0"/>
            </a:endParaRPr>
          </a:p>
        </p:txBody>
      </p:sp>
      <p:sp>
        <p:nvSpPr>
          <p:cNvPr id="103" name="Onlinelager 102"/>
          <p:cNvSpPr/>
          <p:nvPr/>
        </p:nvSpPr>
        <p:spPr>
          <a:xfrm>
            <a:off x="755576" y="4103106"/>
            <a:ext cx="864000" cy="406014"/>
          </a:xfrm>
          <a:prstGeom prst="flowChartOnlineStorag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 smtClean="0">
                <a:latin typeface="Calibri" pitchFamily="34" charset="0"/>
              </a:rPr>
              <a:t>antigen</a:t>
            </a:r>
            <a:endParaRPr lang="da-DK" sz="1000" dirty="0">
              <a:latin typeface="Calibri" pitchFamily="34" charset="0"/>
            </a:endParaRPr>
          </a:p>
        </p:txBody>
      </p:sp>
      <p:grpSp>
        <p:nvGrpSpPr>
          <p:cNvPr id="106" name="Group 32"/>
          <p:cNvGrpSpPr>
            <a:grpSpLocks/>
          </p:cNvGrpSpPr>
          <p:nvPr/>
        </p:nvGrpSpPr>
        <p:grpSpPr bwMode="auto">
          <a:xfrm rot="2230213">
            <a:off x="3901876" y="4253031"/>
            <a:ext cx="817563" cy="428625"/>
            <a:chOff x="1996" y="2455"/>
            <a:chExt cx="515" cy="270"/>
          </a:xfrm>
        </p:grpSpPr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2081" y="2455"/>
              <a:ext cx="354" cy="270"/>
            </a:xfrm>
            <a:custGeom>
              <a:avLst/>
              <a:gdLst/>
              <a:ahLst/>
              <a:cxnLst>
                <a:cxn ang="0">
                  <a:pos x="453" y="203"/>
                </a:cxn>
                <a:cxn ang="0">
                  <a:pos x="416" y="236"/>
                </a:cxn>
                <a:cxn ang="0">
                  <a:pos x="373" y="267"/>
                </a:cxn>
                <a:cxn ang="0">
                  <a:pos x="328" y="297"/>
                </a:cxn>
                <a:cxn ang="0">
                  <a:pos x="279" y="322"/>
                </a:cxn>
                <a:cxn ang="0">
                  <a:pos x="232" y="342"/>
                </a:cxn>
                <a:cxn ang="0">
                  <a:pos x="184" y="357"/>
                </a:cxn>
                <a:cxn ang="0">
                  <a:pos x="139" y="367"/>
                </a:cxn>
                <a:cxn ang="0">
                  <a:pos x="99" y="371"/>
                </a:cxn>
                <a:cxn ang="0">
                  <a:pos x="64" y="369"/>
                </a:cxn>
                <a:cxn ang="0">
                  <a:pos x="37" y="361"/>
                </a:cxn>
                <a:cxn ang="0">
                  <a:pos x="17" y="346"/>
                </a:cxn>
                <a:cxn ang="0">
                  <a:pos x="4" y="327"/>
                </a:cxn>
                <a:cxn ang="0">
                  <a:pos x="0" y="303"/>
                </a:cxn>
                <a:cxn ang="0">
                  <a:pos x="6" y="274"/>
                </a:cxn>
                <a:cxn ang="0">
                  <a:pos x="19" y="244"/>
                </a:cxn>
                <a:cxn ang="0">
                  <a:pos x="40" y="210"/>
                </a:cxn>
                <a:cxn ang="0">
                  <a:pos x="71" y="177"/>
                </a:cxn>
                <a:cxn ang="0">
                  <a:pos x="106" y="144"/>
                </a:cxn>
                <a:cxn ang="0">
                  <a:pos x="147" y="112"/>
                </a:cxn>
                <a:cxn ang="0">
                  <a:pos x="191" y="82"/>
                </a:cxn>
                <a:cxn ang="0">
                  <a:pos x="240" y="57"/>
                </a:cxn>
                <a:cxn ang="0">
                  <a:pos x="287" y="34"/>
                </a:cxn>
                <a:cxn ang="0">
                  <a:pos x="335" y="17"/>
                </a:cxn>
                <a:cxn ang="0">
                  <a:pos x="380" y="5"/>
                </a:cxn>
                <a:cxn ang="0">
                  <a:pos x="422" y="0"/>
                </a:cxn>
                <a:cxn ang="0">
                  <a:pos x="458" y="2"/>
                </a:cxn>
                <a:cxn ang="0">
                  <a:pos x="487" y="9"/>
                </a:cxn>
                <a:cxn ang="0">
                  <a:pos x="511" y="21"/>
                </a:cxn>
                <a:cxn ang="0">
                  <a:pos x="524" y="39"/>
                </a:cxn>
                <a:cxn ang="0">
                  <a:pos x="531" y="63"/>
                </a:cxn>
                <a:cxn ang="0">
                  <a:pos x="528" y="88"/>
                </a:cxn>
                <a:cxn ang="0">
                  <a:pos x="516" y="120"/>
                </a:cxn>
                <a:cxn ang="0">
                  <a:pos x="496" y="152"/>
                </a:cxn>
                <a:cxn ang="0">
                  <a:pos x="469" y="186"/>
                </a:cxn>
              </a:cxnLst>
              <a:rect l="0" t="0" r="r" b="b"/>
              <a:pathLst>
                <a:path w="532" h="372">
                  <a:moveTo>
                    <a:pt x="469" y="186"/>
                  </a:moveTo>
                  <a:lnTo>
                    <a:pt x="453" y="203"/>
                  </a:lnTo>
                  <a:lnTo>
                    <a:pt x="434" y="220"/>
                  </a:lnTo>
                  <a:lnTo>
                    <a:pt x="416" y="236"/>
                  </a:lnTo>
                  <a:lnTo>
                    <a:pt x="395" y="252"/>
                  </a:lnTo>
                  <a:lnTo>
                    <a:pt x="373" y="267"/>
                  </a:lnTo>
                  <a:lnTo>
                    <a:pt x="350" y="281"/>
                  </a:lnTo>
                  <a:lnTo>
                    <a:pt x="328" y="297"/>
                  </a:lnTo>
                  <a:lnTo>
                    <a:pt x="304" y="310"/>
                  </a:lnTo>
                  <a:lnTo>
                    <a:pt x="279" y="322"/>
                  </a:lnTo>
                  <a:lnTo>
                    <a:pt x="254" y="333"/>
                  </a:lnTo>
                  <a:lnTo>
                    <a:pt x="232" y="342"/>
                  </a:lnTo>
                  <a:lnTo>
                    <a:pt x="208" y="350"/>
                  </a:lnTo>
                  <a:lnTo>
                    <a:pt x="184" y="357"/>
                  </a:lnTo>
                  <a:lnTo>
                    <a:pt x="162" y="362"/>
                  </a:lnTo>
                  <a:lnTo>
                    <a:pt x="139" y="367"/>
                  </a:lnTo>
                  <a:lnTo>
                    <a:pt x="119" y="370"/>
                  </a:lnTo>
                  <a:lnTo>
                    <a:pt x="99" y="371"/>
                  </a:lnTo>
                  <a:lnTo>
                    <a:pt x="82" y="371"/>
                  </a:lnTo>
                  <a:lnTo>
                    <a:pt x="64" y="369"/>
                  </a:lnTo>
                  <a:lnTo>
                    <a:pt x="49" y="365"/>
                  </a:lnTo>
                  <a:lnTo>
                    <a:pt x="37" y="361"/>
                  </a:lnTo>
                  <a:lnTo>
                    <a:pt x="25" y="354"/>
                  </a:lnTo>
                  <a:lnTo>
                    <a:pt x="17" y="346"/>
                  </a:lnTo>
                  <a:lnTo>
                    <a:pt x="8" y="338"/>
                  </a:lnTo>
                  <a:lnTo>
                    <a:pt x="4" y="327"/>
                  </a:lnTo>
                  <a:lnTo>
                    <a:pt x="1" y="316"/>
                  </a:lnTo>
                  <a:lnTo>
                    <a:pt x="0" y="303"/>
                  </a:lnTo>
                  <a:lnTo>
                    <a:pt x="1" y="290"/>
                  </a:lnTo>
                  <a:lnTo>
                    <a:pt x="6" y="274"/>
                  </a:lnTo>
                  <a:lnTo>
                    <a:pt x="11" y="259"/>
                  </a:lnTo>
                  <a:lnTo>
                    <a:pt x="19" y="244"/>
                  </a:lnTo>
                  <a:lnTo>
                    <a:pt x="29" y="227"/>
                  </a:lnTo>
                  <a:lnTo>
                    <a:pt x="40" y="210"/>
                  </a:lnTo>
                  <a:lnTo>
                    <a:pt x="55" y="195"/>
                  </a:lnTo>
                  <a:lnTo>
                    <a:pt x="71" y="177"/>
                  </a:lnTo>
                  <a:lnTo>
                    <a:pt x="87" y="161"/>
                  </a:lnTo>
                  <a:lnTo>
                    <a:pt x="106" y="144"/>
                  </a:lnTo>
                  <a:lnTo>
                    <a:pt x="126" y="127"/>
                  </a:lnTo>
                  <a:lnTo>
                    <a:pt x="147" y="112"/>
                  </a:lnTo>
                  <a:lnTo>
                    <a:pt x="169" y="96"/>
                  </a:lnTo>
                  <a:lnTo>
                    <a:pt x="191" y="82"/>
                  </a:lnTo>
                  <a:lnTo>
                    <a:pt x="215" y="69"/>
                  </a:lnTo>
                  <a:lnTo>
                    <a:pt x="240" y="57"/>
                  </a:lnTo>
                  <a:lnTo>
                    <a:pt x="264" y="44"/>
                  </a:lnTo>
                  <a:lnTo>
                    <a:pt x="287" y="34"/>
                  </a:lnTo>
                  <a:lnTo>
                    <a:pt x="312" y="25"/>
                  </a:lnTo>
                  <a:lnTo>
                    <a:pt x="335" y="17"/>
                  </a:lnTo>
                  <a:lnTo>
                    <a:pt x="357" y="10"/>
                  </a:lnTo>
                  <a:lnTo>
                    <a:pt x="380" y="5"/>
                  </a:lnTo>
                  <a:lnTo>
                    <a:pt x="400" y="4"/>
                  </a:lnTo>
                  <a:lnTo>
                    <a:pt x="422" y="0"/>
                  </a:lnTo>
                  <a:lnTo>
                    <a:pt x="441" y="0"/>
                  </a:lnTo>
                  <a:lnTo>
                    <a:pt x="458" y="2"/>
                  </a:lnTo>
                  <a:lnTo>
                    <a:pt x="474" y="4"/>
                  </a:lnTo>
                  <a:lnTo>
                    <a:pt x="487" y="9"/>
                  </a:lnTo>
                  <a:lnTo>
                    <a:pt x="499" y="15"/>
                  </a:lnTo>
                  <a:lnTo>
                    <a:pt x="511" y="21"/>
                  </a:lnTo>
                  <a:lnTo>
                    <a:pt x="519" y="29"/>
                  </a:lnTo>
                  <a:lnTo>
                    <a:pt x="524" y="39"/>
                  </a:lnTo>
                  <a:lnTo>
                    <a:pt x="528" y="50"/>
                  </a:lnTo>
                  <a:lnTo>
                    <a:pt x="531" y="63"/>
                  </a:lnTo>
                  <a:lnTo>
                    <a:pt x="531" y="75"/>
                  </a:lnTo>
                  <a:lnTo>
                    <a:pt x="528" y="88"/>
                  </a:lnTo>
                  <a:lnTo>
                    <a:pt x="524" y="104"/>
                  </a:lnTo>
                  <a:lnTo>
                    <a:pt x="516" y="120"/>
                  </a:lnTo>
                  <a:lnTo>
                    <a:pt x="507" y="136"/>
                  </a:lnTo>
                  <a:lnTo>
                    <a:pt x="496" y="152"/>
                  </a:lnTo>
                  <a:lnTo>
                    <a:pt x="484" y="168"/>
                  </a:lnTo>
                  <a:lnTo>
                    <a:pt x="469" y="18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l-BE"/>
            </a:p>
          </p:txBody>
        </p:sp>
        <p:sp>
          <p:nvSpPr>
            <p:cNvPr id="108" name="Rectangle 34"/>
            <p:cNvSpPr>
              <a:spLocks noChangeArrowheads="1"/>
            </p:cNvSpPr>
            <p:nvPr/>
          </p:nvSpPr>
          <p:spPr bwMode="auto">
            <a:xfrm rot="19350020">
              <a:off x="1996" y="2498"/>
              <a:ext cx="5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400" b="1" dirty="0">
                  <a:solidFill>
                    <a:srgbClr val="5F604A"/>
                  </a:solidFill>
                </a:rPr>
                <a:t>VHH</a:t>
              </a:r>
            </a:p>
          </p:txBody>
        </p:sp>
      </p:grpSp>
      <p:pic>
        <p:nvPicPr>
          <p:cNvPr id="125" name="Content Placeholder 5" descr="Moving camel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31328" cy="9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 5"/>
          <p:cNvGrpSpPr>
            <a:grpSpLocks/>
          </p:cNvGrpSpPr>
          <p:nvPr/>
        </p:nvGrpSpPr>
        <p:grpSpPr bwMode="auto">
          <a:xfrm>
            <a:off x="4283968" y="1727266"/>
            <a:ext cx="1196975" cy="544512"/>
            <a:chOff x="1470" y="835"/>
            <a:chExt cx="754" cy="343"/>
          </a:xfrm>
        </p:grpSpPr>
        <p:grpSp>
          <p:nvGrpSpPr>
            <p:cNvPr id="139" name="Group 6"/>
            <p:cNvGrpSpPr>
              <a:grpSpLocks/>
            </p:cNvGrpSpPr>
            <p:nvPr/>
          </p:nvGrpSpPr>
          <p:grpSpPr bwMode="auto">
            <a:xfrm>
              <a:off x="1470" y="837"/>
              <a:ext cx="754" cy="341"/>
              <a:chOff x="3183" y="1426"/>
              <a:chExt cx="754" cy="341"/>
            </a:xfrm>
          </p:grpSpPr>
          <p:sp>
            <p:nvSpPr>
              <p:cNvPr id="148" name="Line 7"/>
              <p:cNvSpPr>
                <a:spLocks noChangeShapeType="1"/>
              </p:cNvSpPr>
              <p:nvPr/>
            </p:nvSpPr>
            <p:spPr bwMode="auto">
              <a:xfrm flipH="1">
                <a:off x="3502" y="1437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8"/>
              <p:cNvSpPr>
                <a:spLocks noChangeShapeType="1"/>
              </p:cNvSpPr>
              <p:nvPr/>
            </p:nvSpPr>
            <p:spPr bwMode="auto">
              <a:xfrm flipH="1">
                <a:off x="3502" y="1758"/>
                <a:ext cx="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3581" y="1496"/>
                <a:ext cx="356" cy="271"/>
              </a:xfrm>
              <a:custGeom>
                <a:avLst/>
                <a:gdLst>
                  <a:gd name="T0" fmla="*/ 302 w 534"/>
                  <a:gd name="T1" fmla="*/ 146 h 372"/>
                  <a:gd name="T2" fmla="*/ 277 w 534"/>
                  <a:gd name="T3" fmla="*/ 172 h 372"/>
                  <a:gd name="T4" fmla="*/ 249 w 534"/>
                  <a:gd name="T5" fmla="*/ 193 h 372"/>
                  <a:gd name="T6" fmla="*/ 217 w 534"/>
                  <a:gd name="T7" fmla="*/ 216 h 372"/>
                  <a:gd name="T8" fmla="*/ 186 w 534"/>
                  <a:gd name="T9" fmla="*/ 234 h 372"/>
                  <a:gd name="T10" fmla="*/ 153 w 534"/>
                  <a:gd name="T11" fmla="*/ 248 h 372"/>
                  <a:gd name="T12" fmla="*/ 122 w 534"/>
                  <a:gd name="T13" fmla="*/ 260 h 372"/>
                  <a:gd name="T14" fmla="*/ 93 w 534"/>
                  <a:gd name="T15" fmla="*/ 267 h 372"/>
                  <a:gd name="T16" fmla="*/ 66 w 534"/>
                  <a:gd name="T17" fmla="*/ 270 h 372"/>
                  <a:gd name="T18" fmla="*/ 43 w 534"/>
                  <a:gd name="T19" fmla="*/ 267 h 372"/>
                  <a:gd name="T20" fmla="*/ 23 w 534"/>
                  <a:gd name="T21" fmla="*/ 262 h 372"/>
                  <a:gd name="T22" fmla="*/ 10 w 534"/>
                  <a:gd name="T23" fmla="*/ 252 h 372"/>
                  <a:gd name="T24" fmla="*/ 2 w 534"/>
                  <a:gd name="T25" fmla="*/ 238 h 372"/>
                  <a:gd name="T26" fmla="*/ 0 w 534"/>
                  <a:gd name="T27" fmla="*/ 220 h 372"/>
                  <a:gd name="T28" fmla="*/ 4 w 534"/>
                  <a:gd name="T29" fmla="*/ 200 h 372"/>
                  <a:gd name="T30" fmla="*/ 13 w 534"/>
                  <a:gd name="T31" fmla="*/ 178 h 372"/>
                  <a:gd name="T32" fmla="*/ 28 w 534"/>
                  <a:gd name="T33" fmla="*/ 153 h 372"/>
                  <a:gd name="T34" fmla="*/ 47 w 534"/>
                  <a:gd name="T35" fmla="*/ 128 h 372"/>
                  <a:gd name="T36" fmla="*/ 72 w 534"/>
                  <a:gd name="T37" fmla="*/ 104 h 372"/>
                  <a:gd name="T38" fmla="*/ 99 w 534"/>
                  <a:gd name="T39" fmla="*/ 82 h 372"/>
                  <a:gd name="T40" fmla="*/ 129 w 534"/>
                  <a:gd name="T41" fmla="*/ 60 h 372"/>
                  <a:gd name="T42" fmla="*/ 161 w 534"/>
                  <a:gd name="T43" fmla="*/ 42 h 372"/>
                  <a:gd name="T44" fmla="*/ 193 w 534"/>
                  <a:gd name="T45" fmla="*/ 24 h 372"/>
                  <a:gd name="T46" fmla="*/ 225 w 534"/>
                  <a:gd name="T47" fmla="*/ 12 h 372"/>
                  <a:gd name="T48" fmla="*/ 255 w 534"/>
                  <a:gd name="T49" fmla="*/ 4 h 372"/>
                  <a:gd name="T50" fmla="*/ 283 w 534"/>
                  <a:gd name="T51" fmla="*/ 0 h 372"/>
                  <a:gd name="T52" fmla="*/ 307 w 534"/>
                  <a:gd name="T53" fmla="*/ 1 h 372"/>
                  <a:gd name="T54" fmla="*/ 327 w 534"/>
                  <a:gd name="T55" fmla="*/ 5 h 372"/>
                  <a:gd name="T56" fmla="*/ 342 w 534"/>
                  <a:gd name="T57" fmla="*/ 15 h 372"/>
                  <a:gd name="T58" fmla="*/ 351 w 534"/>
                  <a:gd name="T59" fmla="*/ 28 h 372"/>
                  <a:gd name="T60" fmla="*/ 355 w 534"/>
                  <a:gd name="T61" fmla="*/ 46 h 372"/>
                  <a:gd name="T62" fmla="*/ 353 w 534"/>
                  <a:gd name="T63" fmla="*/ 64 h 372"/>
                  <a:gd name="T64" fmla="*/ 345 w 534"/>
                  <a:gd name="T65" fmla="*/ 87 h 372"/>
                  <a:gd name="T66" fmla="*/ 332 w 534"/>
                  <a:gd name="T67" fmla="*/ 111 h 372"/>
                  <a:gd name="T68" fmla="*/ 313 w 534"/>
                  <a:gd name="T69" fmla="*/ 136 h 3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4"/>
                  <a:gd name="T106" fmla="*/ 0 h 372"/>
                  <a:gd name="T107" fmla="*/ 534 w 534"/>
                  <a:gd name="T108" fmla="*/ 372 h 3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4" h="372">
                    <a:moveTo>
                      <a:pt x="470" y="186"/>
                    </a:moveTo>
                    <a:lnTo>
                      <a:pt x="453" y="201"/>
                    </a:lnTo>
                    <a:lnTo>
                      <a:pt x="434" y="219"/>
                    </a:lnTo>
                    <a:lnTo>
                      <a:pt x="416" y="236"/>
                    </a:lnTo>
                    <a:lnTo>
                      <a:pt x="395" y="251"/>
                    </a:lnTo>
                    <a:lnTo>
                      <a:pt x="373" y="265"/>
                    </a:lnTo>
                    <a:lnTo>
                      <a:pt x="351" y="281"/>
                    </a:lnTo>
                    <a:lnTo>
                      <a:pt x="326" y="296"/>
                    </a:lnTo>
                    <a:lnTo>
                      <a:pt x="304" y="308"/>
                    </a:lnTo>
                    <a:lnTo>
                      <a:pt x="279" y="321"/>
                    </a:lnTo>
                    <a:lnTo>
                      <a:pt x="255" y="333"/>
                    </a:lnTo>
                    <a:lnTo>
                      <a:pt x="230" y="340"/>
                    </a:lnTo>
                    <a:lnTo>
                      <a:pt x="207" y="350"/>
                    </a:lnTo>
                    <a:lnTo>
                      <a:pt x="183" y="357"/>
                    </a:lnTo>
                    <a:lnTo>
                      <a:pt x="161" y="361"/>
                    </a:lnTo>
                    <a:lnTo>
                      <a:pt x="139" y="367"/>
                    </a:lnTo>
                    <a:lnTo>
                      <a:pt x="117" y="370"/>
                    </a:lnTo>
                    <a:lnTo>
                      <a:pt x="99" y="371"/>
                    </a:lnTo>
                    <a:lnTo>
                      <a:pt x="81" y="371"/>
                    </a:lnTo>
                    <a:lnTo>
                      <a:pt x="64" y="367"/>
                    </a:lnTo>
                    <a:lnTo>
                      <a:pt x="49" y="365"/>
                    </a:lnTo>
                    <a:lnTo>
                      <a:pt x="35" y="360"/>
                    </a:lnTo>
                    <a:lnTo>
                      <a:pt x="25" y="354"/>
                    </a:lnTo>
                    <a:lnTo>
                      <a:pt x="15" y="346"/>
                    </a:lnTo>
                    <a:lnTo>
                      <a:pt x="8" y="338"/>
                    </a:lnTo>
                    <a:lnTo>
                      <a:pt x="3" y="327"/>
                    </a:lnTo>
                    <a:lnTo>
                      <a:pt x="0" y="314"/>
                    </a:lnTo>
                    <a:lnTo>
                      <a:pt x="0" y="302"/>
                    </a:lnTo>
                    <a:lnTo>
                      <a:pt x="1" y="289"/>
                    </a:lnTo>
                    <a:lnTo>
                      <a:pt x="6" y="274"/>
                    </a:lnTo>
                    <a:lnTo>
                      <a:pt x="11" y="258"/>
                    </a:lnTo>
                    <a:lnTo>
                      <a:pt x="20" y="244"/>
                    </a:lnTo>
                    <a:lnTo>
                      <a:pt x="30" y="227"/>
                    </a:lnTo>
                    <a:lnTo>
                      <a:pt x="42" y="210"/>
                    </a:lnTo>
                    <a:lnTo>
                      <a:pt x="56" y="194"/>
                    </a:lnTo>
                    <a:lnTo>
                      <a:pt x="71" y="176"/>
                    </a:lnTo>
                    <a:lnTo>
                      <a:pt x="88" y="161"/>
                    </a:lnTo>
                    <a:lnTo>
                      <a:pt x="108" y="143"/>
                    </a:lnTo>
                    <a:lnTo>
                      <a:pt x="127" y="127"/>
                    </a:lnTo>
                    <a:lnTo>
                      <a:pt x="148" y="112"/>
                    </a:lnTo>
                    <a:lnTo>
                      <a:pt x="171" y="96"/>
                    </a:lnTo>
                    <a:lnTo>
                      <a:pt x="193" y="82"/>
                    </a:lnTo>
                    <a:lnTo>
                      <a:pt x="218" y="69"/>
                    </a:lnTo>
                    <a:lnTo>
                      <a:pt x="242" y="57"/>
                    </a:lnTo>
                    <a:lnTo>
                      <a:pt x="266" y="44"/>
                    </a:lnTo>
                    <a:lnTo>
                      <a:pt x="290" y="33"/>
                    </a:lnTo>
                    <a:lnTo>
                      <a:pt x="314" y="25"/>
                    </a:lnTo>
                    <a:lnTo>
                      <a:pt x="338" y="17"/>
                    </a:lnTo>
                    <a:lnTo>
                      <a:pt x="361" y="10"/>
                    </a:lnTo>
                    <a:lnTo>
                      <a:pt x="382" y="6"/>
                    </a:lnTo>
                    <a:lnTo>
                      <a:pt x="405" y="2"/>
                    </a:lnTo>
                    <a:lnTo>
                      <a:pt x="425" y="0"/>
                    </a:lnTo>
                    <a:lnTo>
                      <a:pt x="444" y="0"/>
                    </a:lnTo>
                    <a:lnTo>
                      <a:pt x="460" y="1"/>
                    </a:lnTo>
                    <a:lnTo>
                      <a:pt x="477" y="4"/>
                    </a:lnTo>
                    <a:lnTo>
                      <a:pt x="490" y="7"/>
                    </a:lnTo>
                    <a:lnTo>
                      <a:pt x="503" y="14"/>
                    </a:lnTo>
                    <a:lnTo>
                      <a:pt x="513" y="21"/>
                    </a:lnTo>
                    <a:lnTo>
                      <a:pt x="522" y="28"/>
                    </a:lnTo>
                    <a:lnTo>
                      <a:pt x="527" y="38"/>
                    </a:lnTo>
                    <a:lnTo>
                      <a:pt x="532" y="50"/>
                    </a:lnTo>
                    <a:lnTo>
                      <a:pt x="533" y="63"/>
                    </a:lnTo>
                    <a:lnTo>
                      <a:pt x="533" y="75"/>
                    </a:lnTo>
                    <a:lnTo>
                      <a:pt x="530" y="88"/>
                    </a:lnTo>
                    <a:lnTo>
                      <a:pt x="526" y="103"/>
                    </a:lnTo>
                    <a:lnTo>
                      <a:pt x="517" y="120"/>
                    </a:lnTo>
                    <a:lnTo>
                      <a:pt x="509" y="135"/>
                    </a:lnTo>
                    <a:lnTo>
                      <a:pt x="498" y="152"/>
                    </a:lnTo>
                    <a:lnTo>
                      <a:pt x="485" y="168"/>
                    </a:lnTo>
                    <a:lnTo>
                      <a:pt x="470" y="186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3183" y="1496"/>
                <a:ext cx="357" cy="271"/>
              </a:xfrm>
              <a:custGeom>
                <a:avLst/>
                <a:gdLst>
                  <a:gd name="T0" fmla="*/ 323 w 534"/>
                  <a:gd name="T1" fmla="*/ 146 h 372"/>
                  <a:gd name="T2" fmla="*/ 340 w 534"/>
                  <a:gd name="T3" fmla="*/ 172 h 372"/>
                  <a:gd name="T4" fmla="*/ 351 w 534"/>
                  <a:gd name="T5" fmla="*/ 195 h 372"/>
                  <a:gd name="T6" fmla="*/ 356 w 534"/>
                  <a:gd name="T7" fmla="*/ 216 h 372"/>
                  <a:gd name="T8" fmla="*/ 355 w 534"/>
                  <a:gd name="T9" fmla="*/ 234 h 372"/>
                  <a:gd name="T10" fmla="*/ 349 w 534"/>
                  <a:gd name="T11" fmla="*/ 249 h 372"/>
                  <a:gd name="T12" fmla="*/ 336 w 534"/>
                  <a:gd name="T13" fmla="*/ 260 h 372"/>
                  <a:gd name="T14" fmla="*/ 319 w 534"/>
                  <a:gd name="T15" fmla="*/ 267 h 372"/>
                  <a:gd name="T16" fmla="*/ 297 w 534"/>
                  <a:gd name="T17" fmla="*/ 270 h 372"/>
                  <a:gd name="T18" fmla="*/ 271 w 534"/>
                  <a:gd name="T19" fmla="*/ 267 h 372"/>
                  <a:gd name="T20" fmla="*/ 242 w 534"/>
                  <a:gd name="T21" fmla="*/ 263 h 372"/>
                  <a:gd name="T22" fmla="*/ 211 w 534"/>
                  <a:gd name="T23" fmla="*/ 252 h 372"/>
                  <a:gd name="T24" fmla="*/ 178 w 534"/>
                  <a:gd name="T25" fmla="*/ 238 h 372"/>
                  <a:gd name="T26" fmla="*/ 146 w 534"/>
                  <a:gd name="T27" fmla="*/ 220 h 372"/>
                  <a:gd name="T28" fmla="*/ 115 w 534"/>
                  <a:gd name="T29" fmla="*/ 200 h 372"/>
                  <a:gd name="T30" fmla="*/ 86 w 534"/>
                  <a:gd name="T31" fmla="*/ 178 h 372"/>
                  <a:gd name="T32" fmla="*/ 59 w 534"/>
                  <a:gd name="T33" fmla="*/ 153 h 372"/>
                  <a:gd name="T34" fmla="*/ 37 w 534"/>
                  <a:gd name="T35" fmla="*/ 128 h 372"/>
                  <a:gd name="T36" fmla="*/ 20 w 534"/>
                  <a:gd name="T37" fmla="*/ 104 h 372"/>
                  <a:gd name="T38" fmla="*/ 7 w 534"/>
                  <a:gd name="T39" fmla="*/ 81 h 372"/>
                  <a:gd name="T40" fmla="*/ 1 w 534"/>
                  <a:gd name="T41" fmla="*/ 60 h 372"/>
                  <a:gd name="T42" fmla="*/ 0 w 534"/>
                  <a:gd name="T43" fmla="*/ 42 h 372"/>
                  <a:gd name="T44" fmla="*/ 5 w 534"/>
                  <a:gd name="T45" fmla="*/ 24 h 372"/>
                  <a:gd name="T46" fmla="*/ 17 w 534"/>
                  <a:gd name="T47" fmla="*/ 12 h 372"/>
                  <a:gd name="T48" fmla="*/ 31 w 534"/>
                  <a:gd name="T49" fmla="*/ 4 h 372"/>
                  <a:gd name="T50" fmla="*/ 53 w 534"/>
                  <a:gd name="T51" fmla="*/ 0 h 372"/>
                  <a:gd name="T52" fmla="*/ 78 w 534"/>
                  <a:gd name="T53" fmla="*/ 1 h 372"/>
                  <a:gd name="T54" fmla="*/ 107 w 534"/>
                  <a:gd name="T55" fmla="*/ 5 h 372"/>
                  <a:gd name="T56" fmla="*/ 137 w 534"/>
                  <a:gd name="T57" fmla="*/ 15 h 372"/>
                  <a:gd name="T58" fmla="*/ 169 w 534"/>
                  <a:gd name="T59" fmla="*/ 28 h 372"/>
                  <a:gd name="T60" fmla="*/ 202 w 534"/>
                  <a:gd name="T61" fmla="*/ 46 h 372"/>
                  <a:gd name="T62" fmla="*/ 233 w 534"/>
                  <a:gd name="T63" fmla="*/ 64 h 372"/>
                  <a:gd name="T64" fmla="*/ 263 w 534"/>
                  <a:gd name="T65" fmla="*/ 87 h 372"/>
                  <a:gd name="T66" fmla="*/ 290 w 534"/>
                  <a:gd name="T67" fmla="*/ 111 h 372"/>
                  <a:gd name="T68" fmla="*/ 314 w 534"/>
                  <a:gd name="T69" fmla="*/ 136 h 3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4"/>
                  <a:gd name="T106" fmla="*/ 0 h 372"/>
                  <a:gd name="T107" fmla="*/ 534 w 534"/>
                  <a:gd name="T108" fmla="*/ 372 h 3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4" h="372">
                    <a:moveTo>
                      <a:pt x="469" y="186"/>
                    </a:moveTo>
                    <a:lnTo>
                      <a:pt x="483" y="201"/>
                    </a:lnTo>
                    <a:lnTo>
                      <a:pt x="497" y="219"/>
                    </a:lnTo>
                    <a:lnTo>
                      <a:pt x="508" y="236"/>
                    </a:lnTo>
                    <a:lnTo>
                      <a:pt x="517" y="251"/>
                    </a:lnTo>
                    <a:lnTo>
                      <a:pt x="525" y="268"/>
                    </a:lnTo>
                    <a:lnTo>
                      <a:pt x="528" y="281"/>
                    </a:lnTo>
                    <a:lnTo>
                      <a:pt x="532" y="296"/>
                    </a:lnTo>
                    <a:lnTo>
                      <a:pt x="533" y="308"/>
                    </a:lnTo>
                    <a:lnTo>
                      <a:pt x="531" y="321"/>
                    </a:lnTo>
                    <a:lnTo>
                      <a:pt x="526" y="333"/>
                    </a:lnTo>
                    <a:lnTo>
                      <a:pt x="522" y="342"/>
                    </a:lnTo>
                    <a:lnTo>
                      <a:pt x="514" y="350"/>
                    </a:lnTo>
                    <a:lnTo>
                      <a:pt x="503" y="357"/>
                    </a:lnTo>
                    <a:lnTo>
                      <a:pt x="490" y="364"/>
                    </a:lnTo>
                    <a:lnTo>
                      <a:pt x="477" y="367"/>
                    </a:lnTo>
                    <a:lnTo>
                      <a:pt x="461" y="370"/>
                    </a:lnTo>
                    <a:lnTo>
                      <a:pt x="444" y="371"/>
                    </a:lnTo>
                    <a:lnTo>
                      <a:pt x="425" y="371"/>
                    </a:lnTo>
                    <a:lnTo>
                      <a:pt x="406" y="367"/>
                    </a:lnTo>
                    <a:lnTo>
                      <a:pt x="384" y="366"/>
                    </a:lnTo>
                    <a:lnTo>
                      <a:pt x="362" y="361"/>
                    </a:lnTo>
                    <a:lnTo>
                      <a:pt x="338" y="354"/>
                    </a:lnTo>
                    <a:lnTo>
                      <a:pt x="316" y="346"/>
                    </a:lnTo>
                    <a:lnTo>
                      <a:pt x="291" y="338"/>
                    </a:lnTo>
                    <a:lnTo>
                      <a:pt x="266" y="327"/>
                    </a:lnTo>
                    <a:lnTo>
                      <a:pt x="242" y="314"/>
                    </a:lnTo>
                    <a:lnTo>
                      <a:pt x="218" y="302"/>
                    </a:lnTo>
                    <a:lnTo>
                      <a:pt x="196" y="289"/>
                    </a:lnTo>
                    <a:lnTo>
                      <a:pt x="172" y="275"/>
                    </a:lnTo>
                    <a:lnTo>
                      <a:pt x="150" y="258"/>
                    </a:lnTo>
                    <a:lnTo>
                      <a:pt x="128" y="244"/>
                    </a:lnTo>
                    <a:lnTo>
                      <a:pt x="109" y="227"/>
                    </a:lnTo>
                    <a:lnTo>
                      <a:pt x="89" y="210"/>
                    </a:lnTo>
                    <a:lnTo>
                      <a:pt x="72" y="194"/>
                    </a:lnTo>
                    <a:lnTo>
                      <a:pt x="56" y="176"/>
                    </a:lnTo>
                    <a:lnTo>
                      <a:pt x="43" y="161"/>
                    </a:lnTo>
                    <a:lnTo>
                      <a:pt x="30" y="143"/>
                    </a:lnTo>
                    <a:lnTo>
                      <a:pt x="19" y="127"/>
                    </a:lnTo>
                    <a:lnTo>
                      <a:pt x="11" y="111"/>
                    </a:lnTo>
                    <a:lnTo>
                      <a:pt x="7" y="96"/>
                    </a:lnTo>
                    <a:lnTo>
                      <a:pt x="1" y="82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3" y="44"/>
                    </a:lnTo>
                    <a:lnTo>
                      <a:pt x="8" y="33"/>
                    </a:lnTo>
                    <a:lnTo>
                      <a:pt x="15" y="25"/>
                    </a:lnTo>
                    <a:lnTo>
                      <a:pt x="25" y="16"/>
                    </a:lnTo>
                    <a:lnTo>
                      <a:pt x="36" y="10"/>
                    </a:lnTo>
                    <a:lnTo>
                      <a:pt x="47" y="5"/>
                    </a:lnTo>
                    <a:lnTo>
                      <a:pt x="63" y="2"/>
                    </a:lnTo>
                    <a:lnTo>
                      <a:pt x="79" y="0"/>
                    </a:lnTo>
                    <a:lnTo>
                      <a:pt x="98" y="0"/>
                    </a:lnTo>
                    <a:lnTo>
                      <a:pt x="117" y="1"/>
                    </a:lnTo>
                    <a:lnTo>
                      <a:pt x="137" y="4"/>
                    </a:lnTo>
                    <a:lnTo>
                      <a:pt x="160" y="7"/>
                    </a:lnTo>
                    <a:lnTo>
                      <a:pt x="182" y="14"/>
                    </a:lnTo>
                    <a:lnTo>
                      <a:pt x="205" y="20"/>
                    </a:lnTo>
                    <a:lnTo>
                      <a:pt x="229" y="28"/>
                    </a:lnTo>
                    <a:lnTo>
                      <a:pt x="253" y="38"/>
                    </a:lnTo>
                    <a:lnTo>
                      <a:pt x="279" y="50"/>
                    </a:lnTo>
                    <a:lnTo>
                      <a:pt x="302" y="63"/>
                    </a:lnTo>
                    <a:lnTo>
                      <a:pt x="325" y="75"/>
                    </a:lnTo>
                    <a:lnTo>
                      <a:pt x="349" y="88"/>
                    </a:lnTo>
                    <a:lnTo>
                      <a:pt x="372" y="103"/>
                    </a:lnTo>
                    <a:lnTo>
                      <a:pt x="393" y="120"/>
                    </a:lnTo>
                    <a:lnTo>
                      <a:pt x="414" y="135"/>
                    </a:lnTo>
                    <a:lnTo>
                      <a:pt x="434" y="152"/>
                    </a:lnTo>
                    <a:lnTo>
                      <a:pt x="452" y="168"/>
                    </a:lnTo>
                    <a:lnTo>
                      <a:pt x="469" y="186"/>
                    </a:lnTo>
                  </a:path>
                </a:pathLst>
              </a:custGeom>
              <a:solidFill>
                <a:srgbClr val="44BE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3183" y="1426"/>
                <a:ext cx="356" cy="271"/>
              </a:xfrm>
              <a:custGeom>
                <a:avLst/>
                <a:gdLst>
                  <a:gd name="T0" fmla="*/ 302 w 532"/>
                  <a:gd name="T1" fmla="*/ 147 h 373"/>
                  <a:gd name="T2" fmla="*/ 277 w 532"/>
                  <a:gd name="T3" fmla="*/ 172 h 373"/>
                  <a:gd name="T4" fmla="*/ 249 w 532"/>
                  <a:gd name="T5" fmla="*/ 194 h 373"/>
                  <a:gd name="T6" fmla="*/ 218 w 532"/>
                  <a:gd name="T7" fmla="*/ 216 h 373"/>
                  <a:gd name="T8" fmla="*/ 187 w 532"/>
                  <a:gd name="T9" fmla="*/ 233 h 373"/>
                  <a:gd name="T10" fmla="*/ 155 w 532"/>
                  <a:gd name="T11" fmla="*/ 248 h 373"/>
                  <a:gd name="T12" fmla="*/ 123 w 532"/>
                  <a:gd name="T13" fmla="*/ 260 h 373"/>
                  <a:gd name="T14" fmla="*/ 93 w 532"/>
                  <a:gd name="T15" fmla="*/ 267 h 373"/>
                  <a:gd name="T16" fmla="*/ 66 w 532"/>
                  <a:gd name="T17" fmla="*/ 270 h 373"/>
                  <a:gd name="T18" fmla="*/ 43 w 532"/>
                  <a:gd name="T19" fmla="*/ 267 h 373"/>
                  <a:gd name="T20" fmla="*/ 24 w 532"/>
                  <a:gd name="T21" fmla="*/ 262 h 373"/>
                  <a:gd name="T22" fmla="*/ 11 w 532"/>
                  <a:gd name="T23" fmla="*/ 252 h 373"/>
                  <a:gd name="T24" fmla="*/ 2 w 532"/>
                  <a:gd name="T25" fmla="*/ 238 h 373"/>
                  <a:gd name="T26" fmla="*/ 0 w 532"/>
                  <a:gd name="T27" fmla="*/ 220 h 373"/>
                  <a:gd name="T28" fmla="*/ 4 w 532"/>
                  <a:gd name="T29" fmla="*/ 200 h 373"/>
                  <a:gd name="T30" fmla="*/ 13 w 532"/>
                  <a:gd name="T31" fmla="*/ 178 h 373"/>
                  <a:gd name="T32" fmla="*/ 27 w 532"/>
                  <a:gd name="T33" fmla="*/ 153 h 373"/>
                  <a:gd name="T34" fmla="*/ 47 w 532"/>
                  <a:gd name="T35" fmla="*/ 129 h 373"/>
                  <a:gd name="T36" fmla="*/ 70 w 532"/>
                  <a:gd name="T37" fmla="*/ 104 h 373"/>
                  <a:gd name="T38" fmla="*/ 98 w 532"/>
                  <a:gd name="T39" fmla="*/ 81 h 373"/>
                  <a:gd name="T40" fmla="*/ 128 w 532"/>
                  <a:gd name="T41" fmla="*/ 60 h 373"/>
                  <a:gd name="T42" fmla="*/ 161 w 532"/>
                  <a:gd name="T43" fmla="*/ 41 h 373"/>
                  <a:gd name="T44" fmla="*/ 192 w 532"/>
                  <a:gd name="T45" fmla="*/ 24 h 373"/>
                  <a:gd name="T46" fmla="*/ 224 w 532"/>
                  <a:gd name="T47" fmla="*/ 12 h 373"/>
                  <a:gd name="T48" fmla="*/ 254 w 532"/>
                  <a:gd name="T49" fmla="*/ 4 h 373"/>
                  <a:gd name="T50" fmla="*/ 282 w 532"/>
                  <a:gd name="T51" fmla="*/ 0 h 373"/>
                  <a:gd name="T52" fmla="*/ 306 w 532"/>
                  <a:gd name="T53" fmla="*/ 1 h 373"/>
                  <a:gd name="T54" fmla="*/ 326 w 532"/>
                  <a:gd name="T55" fmla="*/ 5 h 373"/>
                  <a:gd name="T56" fmla="*/ 341 w 532"/>
                  <a:gd name="T57" fmla="*/ 15 h 373"/>
                  <a:gd name="T58" fmla="*/ 351 w 532"/>
                  <a:gd name="T59" fmla="*/ 28 h 373"/>
                  <a:gd name="T60" fmla="*/ 355 w 532"/>
                  <a:gd name="T61" fmla="*/ 46 h 373"/>
                  <a:gd name="T62" fmla="*/ 352 w 532"/>
                  <a:gd name="T63" fmla="*/ 65 h 373"/>
                  <a:gd name="T64" fmla="*/ 345 w 532"/>
                  <a:gd name="T65" fmla="*/ 88 h 373"/>
                  <a:gd name="T66" fmla="*/ 332 w 532"/>
                  <a:gd name="T67" fmla="*/ 111 h 373"/>
                  <a:gd name="T68" fmla="*/ 314 w 532"/>
                  <a:gd name="T69" fmla="*/ 135 h 3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2"/>
                  <a:gd name="T106" fmla="*/ 0 h 373"/>
                  <a:gd name="T107" fmla="*/ 532 w 532"/>
                  <a:gd name="T108" fmla="*/ 373 h 3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2" h="373">
                    <a:moveTo>
                      <a:pt x="469" y="186"/>
                    </a:moveTo>
                    <a:lnTo>
                      <a:pt x="452" y="202"/>
                    </a:lnTo>
                    <a:lnTo>
                      <a:pt x="434" y="219"/>
                    </a:lnTo>
                    <a:lnTo>
                      <a:pt x="414" y="237"/>
                    </a:lnTo>
                    <a:lnTo>
                      <a:pt x="395" y="251"/>
                    </a:lnTo>
                    <a:lnTo>
                      <a:pt x="372" y="267"/>
                    </a:lnTo>
                    <a:lnTo>
                      <a:pt x="350" y="282"/>
                    </a:lnTo>
                    <a:lnTo>
                      <a:pt x="326" y="297"/>
                    </a:lnTo>
                    <a:lnTo>
                      <a:pt x="304" y="309"/>
                    </a:lnTo>
                    <a:lnTo>
                      <a:pt x="279" y="321"/>
                    </a:lnTo>
                    <a:lnTo>
                      <a:pt x="254" y="334"/>
                    </a:lnTo>
                    <a:lnTo>
                      <a:pt x="231" y="341"/>
                    </a:lnTo>
                    <a:lnTo>
                      <a:pt x="208" y="351"/>
                    </a:lnTo>
                    <a:lnTo>
                      <a:pt x="184" y="358"/>
                    </a:lnTo>
                    <a:lnTo>
                      <a:pt x="162" y="362"/>
                    </a:lnTo>
                    <a:lnTo>
                      <a:pt x="139" y="368"/>
                    </a:lnTo>
                    <a:lnTo>
                      <a:pt x="119" y="371"/>
                    </a:lnTo>
                    <a:lnTo>
                      <a:pt x="98" y="372"/>
                    </a:lnTo>
                    <a:lnTo>
                      <a:pt x="82" y="371"/>
                    </a:lnTo>
                    <a:lnTo>
                      <a:pt x="64" y="368"/>
                    </a:lnTo>
                    <a:lnTo>
                      <a:pt x="49" y="366"/>
                    </a:lnTo>
                    <a:lnTo>
                      <a:pt x="36" y="361"/>
                    </a:lnTo>
                    <a:lnTo>
                      <a:pt x="25" y="355"/>
                    </a:lnTo>
                    <a:lnTo>
                      <a:pt x="16" y="347"/>
                    </a:lnTo>
                    <a:lnTo>
                      <a:pt x="8" y="339"/>
                    </a:lnTo>
                    <a:lnTo>
                      <a:pt x="3" y="328"/>
                    </a:lnTo>
                    <a:lnTo>
                      <a:pt x="1" y="315"/>
                    </a:lnTo>
                    <a:lnTo>
                      <a:pt x="0" y="303"/>
                    </a:lnTo>
                    <a:lnTo>
                      <a:pt x="1" y="289"/>
                    </a:lnTo>
                    <a:lnTo>
                      <a:pt x="6" y="275"/>
                    </a:lnTo>
                    <a:lnTo>
                      <a:pt x="11" y="259"/>
                    </a:lnTo>
                    <a:lnTo>
                      <a:pt x="19" y="245"/>
                    </a:lnTo>
                    <a:lnTo>
                      <a:pt x="28" y="227"/>
                    </a:lnTo>
                    <a:lnTo>
                      <a:pt x="40" y="211"/>
                    </a:lnTo>
                    <a:lnTo>
                      <a:pt x="54" y="195"/>
                    </a:lnTo>
                    <a:lnTo>
                      <a:pt x="70" y="177"/>
                    </a:lnTo>
                    <a:lnTo>
                      <a:pt x="87" y="161"/>
                    </a:lnTo>
                    <a:lnTo>
                      <a:pt x="105" y="143"/>
                    </a:lnTo>
                    <a:lnTo>
                      <a:pt x="125" y="127"/>
                    </a:lnTo>
                    <a:lnTo>
                      <a:pt x="146" y="111"/>
                    </a:lnTo>
                    <a:lnTo>
                      <a:pt x="168" y="96"/>
                    </a:lnTo>
                    <a:lnTo>
                      <a:pt x="191" y="83"/>
                    </a:lnTo>
                    <a:lnTo>
                      <a:pt x="215" y="69"/>
                    </a:lnTo>
                    <a:lnTo>
                      <a:pt x="240" y="57"/>
                    </a:lnTo>
                    <a:lnTo>
                      <a:pt x="263" y="44"/>
                    </a:lnTo>
                    <a:lnTo>
                      <a:pt x="287" y="33"/>
                    </a:lnTo>
                    <a:lnTo>
                      <a:pt x="310" y="25"/>
                    </a:lnTo>
                    <a:lnTo>
                      <a:pt x="335" y="16"/>
                    </a:lnTo>
                    <a:lnTo>
                      <a:pt x="357" y="10"/>
                    </a:lnTo>
                    <a:lnTo>
                      <a:pt x="380" y="5"/>
                    </a:lnTo>
                    <a:lnTo>
                      <a:pt x="400" y="2"/>
                    </a:lnTo>
                    <a:lnTo>
                      <a:pt x="421" y="0"/>
                    </a:lnTo>
                    <a:lnTo>
                      <a:pt x="440" y="0"/>
                    </a:lnTo>
                    <a:lnTo>
                      <a:pt x="458" y="1"/>
                    </a:lnTo>
                    <a:lnTo>
                      <a:pt x="474" y="4"/>
                    </a:lnTo>
                    <a:lnTo>
                      <a:pt x="487" y="7"/>
                    </a:lnTo>
                    <a:lnTo>
                      <a:pt x="499" y="14"/>
                    </a:lnTo>
                    <a:lnTo>
                      <a:pt x="510" y="20"/>
                    </a:lnTo>
                    <a:lnTo>
                      <a:pt x="519" y="28"/>
                    </a:lnTo>
                    <a:lnTo>
                      <a:pt x="524" y="38"/>
                    </a:lnTo>
                    <a:lnTo>
                      <a:pt x="528" y="51"/>
                    </a:lnTo>
                    <a:lnTo>
                      <a:pt x="531" y="63"/>
                    </a:lnTo>
                    <a:lnTo>
                      <a:pt x="529" y="75"/>
                    </a:lnTo>
                    <a:lnTo>
                      <a:pt x="526" y="89"/>
                    </a:lnTo>
                    <a:lnTo>
                      <a:pt x="523" y="103"/>
                    </a:lnTo>
                    <a:lnTo>
                      <a:pt x="515" y="121"/>
                    </a:lnTo>
                    <a:lnTo>
                      <a:pt x="507" y="135"/>
                    </a:lnTo>
                    <a:lnTo>
                      <a:pt x="496" y="153"/>
                    </a:lnTo>
                    <a:lnTo>
                      <a:pt x="484" y="169"/>
                    </a:lnTo>
                    <a:lnTo>
                      <a:pt x="469" y="186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3" name="Freeform 12"/>
              <p:cNvSpPr>
                <a:spLocks/>
              </p:cNvSpPr>
              <p:nvPr/>
            </p:nvSpPr>
            <p:spPr bwMode="auto">
              <a:xfrm>
                <a:off x="3581" y="1426"/>
                <a:ext cx="356" cy="272"/>
              </a:xfrm>
              <a:custGeom>
                <a:avLst/>
                <a:gdLst>
                  <a:gd name="T0" fmla="*/ 324 w 534"/>
                  <a:gd name="T1" fmla="*/ 148 h 373"/>
                  <a:gd name="T2" fmla="*/ 339 w 534"/>
                  <a:gd name="T3" fmla="*/ 173 h 373"/>
                  <a:gd name="T4" fmla="*/ 351 w 534"/>
                  <a:gd name="T5" fmla="*/ 195 h 373"/>
                  <a:gd name="T6" fmla="*/ 355 w 534"/>
                  <a:gd name="T7" fmla="*/ 217 h 373"/>
                  <a:gd name="T8" fmla="*/ 355 w 534"/>
                  <a:gd name="T9" fmla="*/ 234 h 373"/>
                  <a:gd name="T10" fmla="*/ 348 w 534"/>
                  <a:gd name="T11" fmla="*/ 249 h 373"/>
                  <a:gd name="T12" fmla="*/ 335 w 534"/>
                  <a:gd name="T13" fmla="*/ 261 h 373"/>
                  <a:gd name="T14" fmla="*/ 317 w 534"/>
                  <a:gd name="T15" fmla="*/ 268 h 373"/>
                  <a:gd name="T16" fmla="*/ 295 w 534"/>
                  <a:gd name="T17" fmla="*/ 271 h 373"/>
                  <a:gd name="T18" fmla="*/ 270 w 534"/>
                  <a:gd name="T19" fmla="*/ 270 h 373"/>
                  <a:gd name="T20" fmla="*/ 239 w 534"/>
                  <a:gd name="T21" fmla="*/ 263 h 373"/>
                  <a:gd name="T22" fmla="*/ 209 w 534"/>
                  <a:gd name="T23" fmla="*/ 253 h 373"/>
                  <a:gd name="T24" fmla="*/ 177 w 534"/>
                  <a:gd name="T25" fmla="*/ 239 h 373"/>
                  <a:gd name="T26" fmla="*/ 145 w 534"/>
                  <a:gd name="T27" fmla="*/ 221 h 373"/>
                  <a:gd name="T28" fmla="*/ 113 w 534"/>
                  <a:gd name="T29" fmla="*/ 201 h 373"/>
                  <a:gd name="T30" fmla="*/ 85 w 534"/>
                  <a:gd name="T31" fmla="*/ 179 h 373"/>
                  <a:gd name="T32" fmla="*/ 59 w 534"/>
                  <a:gd name="T33" fmla="*/ 154 h 373"/>
                  <a:gd name="T34" fmla="*/ 36 w 534"/>
                  <a:gd name="T35" fmla="*/ 129 h 373"/>
                  <a:gd name="T36" fmla="*/ 19 w 534"/>
                  <a:gd name="T37" fmla="*/ 104 h 373"/>
                  <a:gd name="T38" fmla="*/ 7 w 534"/>
                  <a:gd name="T39" fmla="*/ 81 h 373"/>
                  <a:gd name="T40" fmla="*/ 1 w 534"/>
                  <a:gd name="T41" fmla="*/ 61 h 373"/>
                  <a:gd name="T42" fmla="*/ 0 w 534"/>
                  <a:gd name="T43" fmla="*/ 42 h 373"/>
                  <a:gd name="T44" fmla="*/ 5 w 534"/>
                  <a:gd name="T45" fmla="*/ 24 h 373"/>
                  <a:gd name="T46" fmla="*/ 17 w 534"/>
                  <a:gd name="T47" fmla="*/ 12 h 373"/>
                  <a:gd name="T48" fmla="*/ 33 w 534"/>
                  <a:gd name="T49" fmla="*/ 4 h 373"/>
                  <a:gd name="T50" fmla="*/ 55 w 534"/>
                  <a:gd name="T51" fmla="*/ 0 h 373"/>
                  <a:gd name="T52" fmla="*/ 79 w 534"/>
                  <a:gd name="T53" fmla="*/ 1 h 373"/>
                  <a:gd name="T54" fmla="*/ 108 w 534"/>
                  <a:gd name="T55" fmla="*/ 5 h 373"/>
                  <a:gd name="T56" fmla="*/ 139 w 534"/>
                  <a:gd name="T57" fmla="*/ 15 h 373"/>
                  <a:gd name="T58" fmla="*/ 171 w 534"/>
                  <a:gd name="T59" fmla="*/ 28 h 373"/>
                  <a:gd name="T60" fmla="*/ 203 w 534"/>
                  <a:gd name="T61" fmla="*/ 46 h 373"/>
                  <a:gd name="T62" fmla="*/ 235 w 534"/>
                  <a:gd name="T63" fmla="*/ 65 h 373"/>
                  <a:gd name="T64" fmla="*/ 264 w 534"/>
                  <a:gd name="T65" fmla="*/ 88 h 373"/>
                  <a:gd name="T66" fmla="*/ 291 w 534"/>
                  <a:gd name="T67" fmla="*/ 112 h 373"/>
                  <a:gd name="T68" fmla="*/ 314 w 534"/>
                  <a:gd name="T69" fmla="*/ 136 h 3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4"/>
                  <a:gd name="T106" fmla="*/ 0 h 373"/>
                  <a:gd name="T107" fmla="*/ 534 w 534"/>
                  <a:gd name="T108" fmla="*/ 373 h 37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4" h="373">
                    <a:moveTo>
                      <a:pt x="471" y="186"/>
                    </a:moveTo>
                    <a:lnTo>
                      <a:pt x="486" y="203"/>
                    </a:lnTo>
                    <a:lnTo>
                      <a:pt x="498" y="219"/>
                    </a:lnTo>
                    <a:lnTo>
                      <a:pt x="509" y="237"/>
                    </a:lnTo>
                    <a:lnTo>
                      <a:pt x="519" y="251"/>
                    </a:lnTo>
                    <a:lnTo>
                      <a:pt x="526" y="267"/>
                    </a:lnTo>
                    <a:lnTo>
                      <a:pt x="530" y="282"/>
                    </a:lnTo>
                    <a:lnTo>
                      <a:pt x="533" y="297"/>
                    </a:lnTo>
                    <a:lnTo>
                      <a:pt x="533" y="309"/>
                    </a:lnTo>
                    <a:lnTo>
                      <a:pt x="532" y="321"/>
                    </a:lnTo>
                    <a:lnTo>
                      <a:pt x="527" y="334"/>
                    </a:lnTo>
                    <a:lnTo>
                      <a:pt x="522" y="341"/>
                    </a:lnTo>
                    <a:lnTo>
                      <a:pt x="513" y="351"/>
                    </a:lnTo>
                    <a:lnTo>
                      <a:pt x="503" y="358"/>
                    </a:lnTo>
                    <a:lnTo>
                      <a:pt x="490" y="363"/>
                    </a:lnTo>
                    <a:lnTo>
                      <a:pt x="476" y="368"/>
                    </a:lnTo>
                    <a:lnTo>
                      <a:pt x="460" y="371"/>
                    </a:lnTo>
                    <a:lnTo>
                      <a:pt x="443" y="372"/>
                    </a:lnTo>
                    <a:lnTo>
                      <a:pt x="424" y="371"/>
                    </a:lnTo>
                    <a:lnTo>
                      <a:pt x="405" y="370"/>
                    </a:lnTo>
                    <a:lnTo>
                      <a:pt x="381" y="366"/>
                    </a:lnTo>
                    <a:lnTo>
                      <a:pt x="359" y="361"/>
                    </a:lnTo>
                    <a:lnTo>
                      <a:pt x="337" y="355"/>
                    </a:lnTo>
                    <a:lnTo>
                      <a:pt x="313" y="347"/>
                    </a:lnTo>
                    <a:lnTo>
                      <a:pt x="288" y="339"/>
                    </a:lnTo>
                    <a:lnTo>
                      <a:pt x="265" y="328"/>
                    </a:lnTo>
                    <a:lnTo>
                      <a:pt x="241" y="315"/>
                    </a:lnTo>
                    <a:lnTo>
                      <a:pt x="217" y="303"/>
                    </a:lnTo>
                    <a:lnTo>
                      <a:pt x="193" y="289"/>
                    </a:lnTo>
                    <a:lnTo>
                      <a:pt x="170" y="275"/>
                    </a:lnTo>
                    <a:lnTo>
                      <a:pt x="147" y="260"/>
                    </a:lnTo>
                    <a:lnTo>
                      <a:pt x="127" y="245"/>
                    </a:lnTo>
                    <a:lnTo>
                      <a:pt x="107" y="227"/>
                    </a:lnTo>
                    <a:lnTo>
                      <a:pt x="88" y="211"/>
                    </a:lnTo>
                    <a:lnTo>
                      <a:pt x="71" y="195"/>
                    </a:lnTo>
                    <a:lnTo>
                      <a:pt x="54" y="177"/>
                    </a:lnTo>
                    <a:lnTo>
                      <a:pt x="40" y="161"/>
                    </a:lnTo>
                    <a:lnTo>
                      <a:pt x="28" y="143"/>
                    </a:lnTo>
                    <a:lnTo>
                      <a:pt x="19" y="127"/>
                    </a:lnTo>
                    <a:lnTo>
                      <a:pt x="11" y="111"/>
                    </a:lnTo>
                    <a:lnTo>
                      <a:pt x="6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3" y="44"/>
                    </a:lnTo>
                    <a:lnTo>
                      <a:pt x="8" y="33"/>
                    </a:lnTo>
                    <a:lnTo>
                      <a:pt x="16" y="25"/>
                    </a:lnTo>
                    <a:lnTo>
                      <a:pt x="25" y="17"/>
                    </a:lnTo>
                    <a:lnTo>
                      <a:pt x="35" y="10"/>
                    </a:lnTo>
                    <a:lnTo>
                      <a:pt x="49" y="5"/>
                    </a:lnTo>
                    <a:lnTo>
                      <a:pt x="64" y="4"/>
                    </a:lnTo>
                    <a:lnTo>
                      <a:pt x="82" y="0"/>
                    </a:lnTo>
                    <a:lnTo>
                      <a:pt x="99" y="0"/>
                    </a:lnTo>
                    <a:lnTo>
                      <a:pt x="119" y="1"/>
                    </a:lnTo>
                    <a:lnTo>
                      <a:pt x="139" y="4"/>
                    </a:lnTo>
                    <a:lnTo>
                      <a:pt x="162" y="7"/>
                    </a:lnTo>
                    <a:lnTo>
                      <a:pt x="184" y="14"/>
                    </a:lnTo>
                    <a:lnTo>
                      <a:pt x="208" y="20"/>
                    </a:lnTo>
                    <a:lnTo>
                      <a:pt x="232" y="30"/>
                    </a:lnTo>
                    <a:lnTo>
                      <a:pt x="256" y="38"/>
                    </a:lnTo>
                    <a:lnTo>
                      <a:pt x="280" y="51"/>
                    </a:lnTo>
                    <a:lnTo>
                      <a:pt x="305" y="63"/>
                    </a:lnTo>
                    <a:lnTo>
                      <a:pt x="328" y="75"/>
                    </a:lnTo>
                    <a:lnTo>
                      <a:pt x="352" y="89"/>
                    </a:lnTo>
                    <a:lnTo>
                      <a:pt x="374" y="103"/>
                    </a:lnTo>
                    <a:lnTo>
                      <a:pt x="396" y="121"/>
                    </a:lnTo>
                    <a:lnTo>
                      <a:pt x="418" y="135"/>
                    </a:lnTo>
                    <a:lnTo>
                      <a:pt x="436" y="153"/>
                    </a:lnTo>
                    <a:lnTo>
                      <a:pt x="455" y="169"/>
                    </a:lnTo>
                    <a:lnTo>
                      <a:pt x="471" y="186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C2C200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140" name="Line 13"/>
            <p:cNvSpPr>
              <a:spLocks noChangeShapeType="1"/>
            </p:cNvSpPr>
            <p:nvPr/>
          </p:nvSpPr>
          <p:spPr bwMode="auto">
            <a:xfrm flipH="1">
              <a:off x="1789" y="846"/>
              <a:ext cx="1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14"/>
            <p:cNvSpPr>
              <a:spLocks noChangeShapeType="1"/>
            </p:cNvSpPr>
            <p:nvPr/>
          </p:nvSpPr>
          <p:spPr bwMode="auto">
            <a:xfrm flipH="1">
              <a:off x="1789" y="1167"/>
              <a:ext cx="1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15"/>
            <p:cNvSpPr>
              <a:spLocks/>
            </p:cNvSpPr>
            <p:nvPr/>
          </p:nvSpPr>
          <p:spPr bwMode="auto">
            <a:xfrm>
              <a:off x="1867" y="905"/>
              <a:ext cx="357" cy="271"/>
            </a:xfrm>
            <a:custGeom>
              <a:avLst/>
              <a:gdLst/>
              <a:ahLst/>
              <a:cxnLst>
                <a:cxn ang="0">
                  <a:pos x="453" y="201"/>
                </a:cxn>
                <a:cxn ang="0">
                  <a:pos x="416" y="236"/>
                </a:cxn>
                <a:cxn ang="0">
                  <a:pos x="373" y="265"/>
                </a:cxn>
                <a:cxn ang="0">
                  <a:pos x="326" y="296"/>
                </a:cxn>
                <a:cxn ang="0">
                  <a:pos x="279" y="321"/>
                </a:cxn>
                <a:cxn ang="0">
                  <a:pos x="230" y="340"/>
                </a:cxn>
                <a:cxn ang="0">
                  <a:pos x="183" y="357"/>
                </a:cxn>
                <a:cxn ang="0">
                  <a:pos x="139" y="367"/>
                </a:cxn>
                <a:cxn ang="0">
                  <a:pos x="99" y="371"/>
                </a:cxn>
                <a:cxn ang="0">
                  <a:pos x="64" y="367"/>
                </a:cxn>
                <a:cxn ang="0">
                  <a:pos x="35" y="360"/>
                </a:cxn>
                <a:cxn ang="0">
                  <a:pos x="15" y="346"/>
                </a:cxn>
                <a:cxn ang="0">
                  <a:pos x="3" y="327"/>
                </a:cxn>
                <a:cxn ang="0">
                  <a:pos x="0" y="302"/>
                </a:cxn>
                <a:cxn ang="0">
                  <a:pos x="6" y="274"/>
                </a:cxn>
                <a:cxn ang="0">
                  <a:pos x="20" y="244"/>
                </a:cxn>
                <a:cxn ang="0">
                  <a:pos x="42" y="210"/>
                </a:cxn>
                <a:cxn ang="0">
                  <a:pos x="71" y="176"/>
                </a:cxn>
                <a:cxn ang="0">
                  <a:pos x="108" y="143"/>
                </a:cxn>
                <a:cxn ang="0">
                  <a:pos x="148" y="112"/>
                </a:cxn>
                <a:cxn ang="0">
                  <a:pos x="193" y="82"/>
                </a:cxn>
                <a:cxn ang="0">
                  <a:pos x="242" y="57"/>
                </a:cxn>
                <a:cxn ang="0">
                  <a:pos x="290" y="33"/>
                </a:cxn>
                <a:cxn ang="0">
                  <a:pos x="338" y="17"/>
                </a:cxn>
                <a:cxn ang="0">
                  <a:pos x="382" y="6"/>
                </a:cxn>
                <a:cxn ang="0">
                  <a:pos x="425" y="0"/>
                </a:cxn>
                <a:cxn ang="0">
                  <a:pos x="460" y="1"/>
                </a:cxn>
                <a:cxn ang="0">
                  <a:pos x="490" y="7"/>
                </a:cxn>
                <a:cxn ang="0">
                  <a:pos x="513" y="21"/>
                </a:cxn>
                <a:cxn ang="0">
                  <a:pos x="527" y="38"/>
                </a:cxn>
                <a:cxn ang="0">
                  <a:pos x="533" y="63"/>
                </a:cxn>
                <a:cxn ang="0">
                  <a:pos x="530" y="88"/>
                </a:cxn>
                <a:cxn ang="0">
                  <a:pos x="517" y="120"/>
                </a:cxn>
                <a:cxn ang="0">
                  <a:pos x="498" y="152"/>
                </a:cxn>
                <a:cxn ang="0">
                  <a:pos x="470" y="186"/>
                </a:cxn>
              </a:cxnLst>
              <a:rect l="0" t="0" r="r" b="b"/>
              <a:pathLst>
                <a:path w="534" h="372">
                  <a:moveTo>
                    <a:pt x="470" y="186"/>
                  </a:moveTo>
                  <a:lnTo>
                    <a:pt x="453" y="201"/>
                  </a:lnTo>
                  <a:lnTo>
                    <a:pt x="434" y="219"/>
                  </a:lnTo>
                  <a:lnTo>
                    <a:pt x="416" y="236"/>
                  </a:lnTo>
                  <a:lnTo>
                    <a:pt x="395" y="251"/>
                  </a:lnTo>
                  <a:lnTo>
                    <a:pt x="373" y="265"/>
                  </a:lnTo>
                  <a:lnTo>
                    <a:pt x="351" y="281"/>
                  </a:lnTo>
                  <a:lnTo>
                    <a:pt x="326" y="296"/>
                  </a:lnTo>
                  <a:lnTo>
                    <a:pt x="304" y="308"/>
                  </a:lnTo>
                  <a:lnTo>
                    <a:pt x="279" y="321"/>
                  </a:lnTo>
                  <a:lnTo>
                    <a:pt x="255" y="333"/>
                  </a:lnTo>
                  <a:lnTo>
                    <a:pt x="230" y="340"/>
                  </a:lnTo>
                  <a:lnTo>
                    <a:pt x="207" y="350"/>
                  </a:lnTo>
                  <a:lnTo>
                    <a:pt x="183" y="357"/>
                  </a:lnTo>
                  <a:lnTo>
                    <a:pt x="161" y="361"/>
                  </a:lnTo>
                  <a:lnTo>
                    <a:pt x="139" y="367"/>
                  </a:lnTo>
                  <a:lnTo>
                    <a:pt x="117" y="370"/>
                  </a:lnTo>
                  <a:lnTo>
                    <a:pt x="99" y="371"/>
                  </a:lnTo>
                  <a:lnTo>
                    <a:pt x="81" y="371"/>
                  </a:lnTo>
                  <a:lnTo>
                    <a:pt x="64" y="367"/>
                  </a:lnTo>
                  <a:lnTo>
                    <a:pt x="49" y="365"/>
                  </a:lnTo>
                  <a:lnTo>
                    <a:pt x="35" y="360"/>
                  </a:lnTo>
                  <a:lnTo>
                    <a:pt x="25" y="354"/>
                  </a:lnTo>
                  <a:lnTo>
                    <a:pt x="15" y="346"/>
                  </a:lnTo>
                  <a:lnTo>
                    <a:pt x="8" y="338"/>
                  </a:lnTo>
                  <a:lnTo>
                    <a:pt x="3" y="327"/>
                  </a:lnTo>
                  <a:lnTo>
                    <a:pt x="0" y="314"/>
                  </a:lnTo>
                  <a:lnTo>
                    <a:pt x="0" y="302"/>
                  </a:lnTo>
                  <a:lnTo>
                    <a:pt x="1" y="289"/>
                  </a:lnTo>
                  <a:lnTo>
                    <a:pt x="6" y="274"/>
                  </a:lnTo>
                  <a:lnTo>
                    <a:pt x="11" y="258"/>
                  </a:lnTo>
                  <a:lnTo>
                    <a:pt x="20" y="244"/>
                  </a:lnTo>
                  <a:lnTo>
                    <a:pt x="30" y="227"/>
                  </a:lnTo>
                  <a:lnTo>
                    <a:pt x="42" y="210"/>
                  </a:lnTo>
                  <a:lnTo>
                    <a:pt x="56" y="194"/>
                  </a:lnTo>
                  <a:lnTo>
                    <a:pt x="71" y="176"/>
                  </a:lnTo>
                  <a:lnTo>
                    <a:pt x="88" y="161"/>
                  </a:lnTo>
                  <a:lnTo>
                    <a:pt x="108" y="143"/>
                  </a:lnTo>
                  <a:lnTo>
                    <a:pt x="127" y="127"/>
                  </a:lnTo>
                  <a:lnTo>
                    <a:pt x="148" y="112"/>
                  </a:lnTo>
                  <a:lnTo>
                    <a:pt x="171" y="96"/>
                  </a:lnTo>
                  <a:lnTo>
                    <a:pt x="193" y="82"/>
                  </a:lnTo>
                  <a:lnTo>
                    <a:pt x="218" y="69"/>
                  </a:lnTo>
                  <a:lnTo>
                    <a:pt x="242" y="57"/>
                  </a:lnTo>
                  <a:lnTo>
                    <a:pt x="266" y="44"/>
                  </a:lnTo>
                  <a:lnTo>
                    <a:pt x="290" y="33"/>
                  </a:lnTo>
                  <a:lnTo>
                    <a:pt x="314" y="25"/>
                  </a:lnTo>
                  <a:lnTo>
                    <a:pt x="338" y="17"/>
                  </a:lnTo>
                  <a:lnTo>
                    <a:pt x="361" y="10"/>
                  </a:lnTo>
                  <a:lnTo>
                    <a:pt x="382" y="6"/>
                  </a:lnTo>
                  <a:lnTo>
                    <a:pt x="405" y="2"/>
                  </a:lnTo>
                  <a:lnTo>
                    <a:pt x="425" y="0"/>
                  </a:lnTo>
                  <a:lnTo>
                    <a:pt x="444" y="0"/>
                  </a:lnTo>
                  <a:lnTo>
                    <a:pt x="460" y="1"/>
                  </a:lnTo>
                  <a:lnTo>
                    <a:pt x="477" y="4"/>
                  </a:lnTo>
                  <a:lnTo>
                    <a:pt x="490" y="7"/>
                  </a:lnTo>
                  <a:lnTo>
                    <a:pt x="503" y="14"/>
                  </a:lnTo>
                  <a:lnTo>
                    <a:pt x="513" y="21"/>
                  </a:lnTo>
                  <a:lnTo>
                    <a:pt x="522" y="28"/>
                  </a:lnTo>
                  <a:lnTo>
                    <a:pt x="527" y="38"/>
                  </a:lnTo>
                  <a:lnTo>
                    <a:pt x="532" y="50"/>
                  </a:lnTo>
                  <a:lnTo>
                    <a:pt x="533" y="63"/>
                  </a:lnTo>
                  <a:lnTo>
                    <a:pt x="533" y="75"/>
                  </a:lnTo>
                  <a:lnTo>
                    <a:pt x="530" y="88"/>
                  </a:lnTo>
                  <a:lnTo>
                    <a:pt x="526" y="103"/>
                  </a:lnTo>
                  <a:lnTo>
                    <a:pt x="517" y="120"/>
                  </a:lnTo>
                  <a:lnTo>
                    <a:pt x="509" y="135"/>
                  </a:lnTo>
                  <a:lnTo>
                    <a:pt x="498" y="152"/>
                  </a:lnTo>
                  <a:lnTo>
                    <a:pt x="485" y="168"/>
                  </a:lnTo>
                  <a:lnTo>
                    <a:pt x="470" y="186"/>
                  </a:lnTo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BE"/>
            </a:p>
          </p:txBody>
        </p:sp>
        <p:sp>
          <p:nvSpPr>
            <p:cNvPr id="143" name="Freeform 16"/>
            <p:cNvSpPr>
              <a:spLocks/>
            </p:cNvSpPr>
            <p:nvPr/>
          </p:nvSpPr>
          <p:spPr bwMode="auto">
            <a:xfrm>
              <a:off x="1471" y="905"/>
              <a:ext cx="356" cy="271"/>
            </a:xfrm>
            <a:custGeom>
              <a:avLst/>
              <a:gdLst/>
              <a:ahLst/>
              <a:cxnLst>
                <a:cxn ang="0">
                  <a:pos x="483" y="201"/>
                </a:cxn>
                <a:cxn ang="0">
                  <a:pos x="508" y="236"/>
                </a:cxn>
                <a:cxn ang="0">
                  <a:pos x="525" y="268"/>
                </a:cxn>
                <a:cxn ang="0">
                  <a:pos x="532" y="296"/>
                </a:cxn>
                <a:cxn ang="0">
                  <a:pos x="531" y="321"/>
                </a:cxn>
                <a:cxn ang="0">
                  <a:pos x="522" y="342"/>
                </a:cxn>
                <a:cxn ang="0">
                  <a:pos x="503" y="357"/>
                </a:cxn>
                <a:cxn ang="0">
                  <a:pos x="477" y="367"/>
                </a:cxn>
                <a:cxn ang="0">
                  <a:pos x="444" y="371"/>
                </a:cxn>
                <a:cxn ang="0">
                  <a:pos x="406" y="367"/>
                </a:cxn>
                <a:cxn ang="0">
                  <a:pos x="362" y="361"/>
                </a:cxn>
                <a:cxn ang="0">
                  <a:pos x="316" y="346"/>
                </a:cxn>
                <a:cxn ang="0">
                  <a:pos x="266" y="327"/>
                </a:cxn>
                <a:cxn ang="0">
                  <a:pos x="218" y="302"/>
                </a:cxn>
                <a:cxn ang="0">
                  <a:pos x="172" y="275"/>
                </a:cxn>
                <a:cxn ang="0">
                  <a:pos x="128" y="244"/>
                </a:cxn>
                <a:cxn ang="0">
                  <a:pos x="89" y="210"/>
                </a:cxn>
                <a:cxn ang="0">
                  <a:pos x="56" y="176"/>
                </a:cxn>
                <a:cxn ang="0">
                  <a:pos x="30" y="143"/>
                </a:cxn>
                <a:cxn ang="0">
                  <a:pos x="11" y="111"/>
                </a:cxn>
                <a:cxn ang="0">
                  <a:pos x="1" y="82"/>
                </a:cxn>
                <a:cxn ang="0">
                  <a:pos x="0" y="57"/>
                </a:cxn>
                <a:cxn ang="0">
                  <a:pos x="8" y="33"/>
                </a:cxn>
                <a:cxn ang="0">
                  <a:pos x="25" y="16"/>
                </a:cxn>
                <a:cxn ang="0">
                  <a:pos x="47" y="5"/>
                </a:cxn>
                <a:cxn ang="0">
                  <a:pos x="79" y="0"/>
                </a:cxn>
                <a:cxn ang="0">
                  <a:pos x="117" y="1"/>
                </a:cxn>
                <a:cxn ang="0">
                  <a:pos x="160" y="7"/>
                </a:cxn>
                <a:cxn ang="0">
                  <a:pos x="205" y="20"/>
                </a:cxn>
                <a:cxn ang="0">
                  <a:pos x="253" y="38"/>
                </a:cxn>
                <a:cxn ang="0">
                  <a:pos x="302" y="63"/>
                </a:cxn>
                <a:cxn ang="0">
                  <a:pos x="349" y="88"/>
                </a:cxn>
                <a:cxn ang="0">
                  <a:pos x="393" y="120"/>
                </a:cxn>
                <a:cxn ang="0">
                  <a:pos x="434" y="152"/>
                </a:cxn>
                <a:cxn ang="0">
                  <a:pos x="469" y="186"/>
                </a:cxn>
              </a:cxnLst>
              <a:rect l="0" t="0" r="r" b="b"/>
              <a:pathLst>
                <a:path w="534" h="372">
                  <a:moveTo>
                    <a:pt x="469" y="186"/>
                  </a:moveTo>
                  <a:lnTo>
                    <a:pt x="483" y="201"/>
                  </a:lnTo>
                  <a:lnTo>
                    <a:pt x="497" y="219"/>
                  </a:lnTo>
                  <a:lnTo>
                    <a:pt x="508" y="236"/>
                  </a:lnTo>
                  <a:lnTo>
                    <a:pt x="517" y="251"/>
                  </a:lnTo>
                  <a:lnTo>
                    <a:pt x="525" y="268"/>
                  </a:lnTo>
                  <a:lnTo>
                    <a:pt x="528" y="281"/>
                  </a:lnTo>
                  <a:lnTo>
                    <a:pt x="532" y="296"/>
                  </a:lnTo>
                  <a:lnTo>
                    <a:pt x="533" y="308"/>
                  </a:lnTo>
                  <a:lnTo>
                    <a:pt x="531" y="321"/>
                  </a:lnTo>
                  <a:lnTo>
                    <a:pt x="526" y="333"/>
                  </a:lnTo>
                  <a:lnTo>
                    <a:pt x="522" y="342"/>
                  </a:lnTo>
                  <a:lnTo>
                    <a:pt x="514" y="350"/>
                  </a:lnTo>
                  <a:lnTo>
                    <a:pt x="503" y="357"/>
                  </a:lnTo>
                  <a:lnTo>
                    <a:pt x="490" y="364"/>
                  </a:lnTo>
                  <a:lnTo>
                    <a:pt x="477" y="367"/>
                  </a:lnTo>
                  <a:lnTo>
                    <a:pt x="461" y="370"/>
                  </a:lnTo>
                  <a:lnTo>
                    <a:pt x="444" y="371"/>
                  </a:lnTo>
                  <a:lnTo>
                    <a:pt x="425" y="371"/>
                  </a:lnTo>
                  <a:lnTo>
                    <a:pt x="406" y="367"/>
                  </a:lnTo>
                  <a:lnTo>
                    <a:pt x="384" y="366"/>
                  </a:lnTo>
                  <a:lnTo>
                    <a:pt x="362" y="361"/>
                  </a:lnTo>
                  <a:lnTo>
                    <a:pt x="338" y="354"/>
                  </a:lnTo>
                  <a:lnTo>
                    <a:pt x="316" y="346"/>
                  </a:lnTo>
                  <a:lnTo>
                    <a:pt x="291" y="338"/>
                  </a:lnTo>
                  <a:lnTo>
                    <a:pt x="266" y="327"/>
                  </a:lnTo>
                  <a:lnTo>
                    <a:pt x="242" y="314"/>
                  </a:lnTo>
                  <a:lnTo>
                    <a:pt x="218" y="302"/>
                  </a:lnTo>
                  <a:lnTo>
                    <a:pt x="196" y="289"/>
                  </a:lnTo>
                  <a:lnTo>
                    <a:pt x="172" y="275"/>
                  </a:lnTo>
                  <a:lnTo>
                    <a:pt x="150" y="258"/>
                  </a:lnTo>
                  <a:lnTo>
                    <a:pt x="128" y="244"/>
                  </a:lnTo>
                  <a:lnTo>
                    <a:pt x="109" y="227"/>
                  </a:lnTo>
                  <a:lnTo>
                    <a:pt x="89" y="210"/>
                  </a:lnTo>
                  <a:lnTo>
                    <a:pt x="72" y="194"/>
                  </a:lnTo>
                  <a:lnTo>
                    <a:pt x="56" y="176"/>
                  </a:lnTo>
                  <a:lnTo>
                    <a:pt x="43" y="161"/>
                  </a:lnTo>
                  <a:lnTo>
                    <a:pt x="30" y="143"/>
                  </a:lnTo>
                  <a:lnTo>
                    <a:pt x="19" y="127"/>
                  </a:lnTo>
                  <a:lnTo>
                    <a:pt x="11" y="111"/>
                  </a:lnTo>
                  <a:lnTo>
                    <a:pt x="7" y="96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8" y="33"/>
                  </a:lnTo>
                  <a:lnTo>
                    <a:pt x="15" y="25"/>
                  </a:lnTo>
                  <a:lnTo>
                    <a:pt x="25" y="16"/>
                  </a:lnTo>
                  <a:lnTo>
                    <a:pt x="36" y="10"/>
                  </a:lnTo>
                  <a:lnTo>
                    <a:pt x="47" y="5"/>
                  </a:lnTo>
                  <a:lnTo>
                    <a:pt x="63" y="2"/>
                  </a:lnTo>
                  <a:lnTo>
                    <a:pt x="79" y="0"/>
                  </a:lnTo>
                  <a:lnTo>
                    <a:pt x="98" y="0"/>
                  </a:lnTo>
                  <a:lnTo>
                    <a:pt x="117" y="1"/>
                  </a:lnTo>
                  <a:lnTo>
                    <a:pt x="137" y="4"/>
                  </a:lnTo>
                  <a:lnTo>
                    <a:pt x="160" y="7"/>
                  </a:lnTo>
                  <a:lnTo>
                    <a:pt x="182" y="14"/>
                  </a:lnTo>
                  <a:lnTo>
                    <a:pt x="205" y="20"/>
                  </a:lnTo>
                  <a:lnTo>
                    <a:pt x="229" y="28"/>
                  </a:lnTo>
                  <a:lnTo>
                    <a:pt x="253" y="38"/>
                  </a:lnTo>
                  <a:lnTo>
                    <a:pt x="279" y="50"/>
                  </a:lnTo>
                  <a:lnTo>
                    <a:pt x="302" y="63"/>
                  </a:lnTo>
                  <a:lnTo>
                    <a:pt x="325" y="75"/>
                  </a:lnTo>
                  <a:lnTo>
                    <a:pt x="349" y="88"/>
                  </a:lnTo>
                  <a:lnTo>
                    <a:pt x="372" y="103"/>
                  </a:lnTo>
                  <a:lnTo>
                    <a:pt x="393" y="120"/>
                  </a:lnTo>
                  <a:lnTo>
                    <a:pt x="414" y="135"/>
                  </a:lnTo>
                  <a:lnTo>
                    <a:pt x="434" y="152"/>
                  </a:lnTo>
                  <a:lnTo>
                    <a:pt x="452" y="168"/>
                  </a:lnTo>
                  <a:lnTo>
                    <a:pt x="469" y="18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97E2E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BE"/>
            </a:p>
          </p:txBody>
        </p:sp>
        <p:sp>
          <p:nvSpPr>
            <p:cNvPr id="144" name="Freeform 17"/>
            <p:cNvSpPr>
              <a:spLocks/>
            </p:cNvSpPr>
            <p:nvPr/>
          </p:nvSpPr>
          <p:spPr bwMode="auto">
            <a:xfrm>
              <a:off x="1471" y="835"/>
              <a:ext cx="354" cy="271"/>
            </a:xfrm>
            <a:custGeom>
              <a:avLst/>
              <a:gdLst>
                <a:gd name="T0" fmla="*/ 301 w 532"/>
                <a:gd name="T1" fmla="*/ 147 h 373"/>
                <a:gd name="T2" fmla="*/ 275 w 532"/>
                <a:gd name="T3" fmla="*/ 172 h 373"/>
                <a:gd name="T4" fmla="*/ 248 w 532"/>
                <a:gd name="T5" fmla="*/ 194 h 373"/>
                <a:gd name="T6" fmla="*/ 217 w 532"/>
                <a:gd name="T7" fmla="*/ 216 h 373"/>
                <a:gd name="T8" fmla="*/ 186 w 532"/>
                <a:gd name="T9" fmla="*/ 233 h 373"/>
                <a:gd name="T10" fmla="*/ 154 w 532"/>
                <a:gd name="T11" fmla="*/ 248 h 373"/>
                <a:gd name="T12" fmla="*/ 122 w 532"/>
                <a:gd name="T13" fmla="*/ 260 h 373"/>
                <a:gd name="T14" fmla="*/ 92 w 532"/>
                <a:gd name="T15" fmla="*/ 267 h 373"/>
                <a:gd name="T16" fmla="*/ 65 w 532"/>
                <a:gd name="T17" fmla="*/ 270 h 373"/>
                <a:gd name="T18" fmla="*/ 43 w 532"/>
                <a:gd name="T19" fmla="*/ 267 h 373"/>
                <a:gd name="T20" fmla="*/ 24 w 532"/>
                <a:gd name="T21" fmla="*/ 262 h 373"/>
                <a:gd name="T22" fmla="*/ 11 w 532"/>
                <a:gd name="T23" fmla="*/ 252 h 373"/>
                <a:gd name="T24" fmla="*/ 2 w 532"/>
                <a:gd name="T25" fmla="*/ 238 h 373"/>
                <a:gd name="T26" fmla="*/ 0 w 532"/>
                <a:gd name="T27" fmla="*/ 220 h 373"/>
                <a:gd name="T28" fmla="*/ 4 w 532"/>
                <a:gd name="T29" fmla="*/ 200 h 373"/>
                <a:gd name="T30" fmla="*/ 13 w 532"/>
                <a:gd name="T31" fmla="*/ 178 h 373"/>
                <a:gd name="T32" fmla="*/ 27 w 532"/>
                <a:gd name="T33" fmla="*/ 153 h 373"/>
                <a:gd name="T34" fmla="*/ 47 w 532"/>
                <a:gd name="T35" fmla="*/ 129 h 373"/>
                <a:gd name="T36" fmla="*/ 70 w 532"/>
                <a:gd name="T37" fmla="*/ 104 h 373"/>
                <a:gd name="T38" fmla="*/ 97 w 532"/>
                <a:gd name="T39" fmla="*/ 81 h 373"/>
                <a:gd name="T40" fmla="*/ 127 w 532"/>
                <a:gd name="T41" fmla="*/ 60 h 373"/>
                <a:gd name="T42" fmla="*/ 160 w 532"/>
                <a:gd name="T43" fmla="*/ 41 h 373"/>
                <a:gd name="T44" fmla="*/ 191 w 532"/>
                <a:gd name="T45" fmla="*/ 24 h 373"/>
                <a:gd name="T46" fmla="*/ 223 w 532"/>
                <a:gd name="T47" fmla="*/ 12 h 373"/>
                <a:gd name="T48" fmla="*/ 253 w 532"/>
                <a:gd name="T49" fmla="*/ 4 h 373"/>
                <a:gd name="T50" fmla="*/ 280 w 532"/>
                <a:gd name="T51" fmla="*/ 0 h 373"/>
                <a:gd name="T52" fmla="*/ 305 w 532"/>
                <a:gd name="T53" fmla="*/ 1 h 373"/>
                <a:gd name="T54" fmla="*/ 324 w 532"/>
                <a:gd name="T55" fmla="*/ 5 h 373"/>
                <a:gd name="T56" fmla="*/ 339 w 532"/>
                <a:gd name="T57" fmla="*/ 15 h 373"/>
                <a:gd name="T58" fmla="*/ 349 w 532"/>
                <a:gd name="T59" fmla="*/ 28 h 373"/>
                <a:gd name="T60" fmla="*/ 353 w 532"/>
                <a:gd name="T61" fmla="*/ 46 h 373"/>
                <a:gd name="T62" fmla="*/ 350 w 532"/>
                <a:gd name="T63" fmla="*/ 65 h 373"/>
                <a:gd name="T64" fmla="*/ 343 w 532"/>
                <a:gd name="T65" fmla="*/ 88 h 373"/>
                <a:gd name="T66" fmla="*/ 330 w 532"/>
                <a:gd name="T67" fmla="*/ 111 h 373"/>
                <a:gd name="T68" fmla="*/ 312 w 532"/>
                <a:gd name="T69" fmla="*/ 135 h 3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2"/>
                <a:gd name="T106" fmla="*/ 0 h 373"/>
                <a:gd name="T107" fmla="*/ 532 w 532"/>
                <a:gd name="T108" fmla="*/ 373 h 3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2" h="373">
                  <a:moveTo>
                    <a:pt x="469" y="186"/>
                  </a:moveTo>
                  <a:lnTo>
                    <a:pt x="452" y="202"/>
                  </a:lnTo>
                  <a:lnTo>
                    <a:pt x="434" y="219"/>
                  </a:lnTo>
                  <a:lnTo>
                    <a:pt x="414" y="237"/>
                  </a:lnTo>
                  <a:lnTo>
                    <a:pt x="395" y="251"/>
                  </a:lnTo>
                  <a:lnTo>
                    <a:pt x="372" y="267"/>
                  </a:lnTo>
                  <a:lnTo>
                    <a:pt x="350" y="282"/>
                  </a:lnTo>
                  <a:lnTo>
                    <a:pt x="326" y="297"/>
                  </a:lnTo>
                  <a:lnTo>
                    <a:pt x="304" y="309"/>
                  </a:lnTo>
                  <a:lnTo>
                    <a:pt x="279" y="321"/>
                  </a:lnTo>
                  <a:lnTo>
                    <a:pt x="254" y="334"/>
                  </a:lnTo>
                  <a:lnTo>
                    <a:pt x="231" y="341"/>
                  </a:lnTo>
                  <a:lnTo>
                    <a:pt x="208" y="351"/>
                  </a:lnTo>
                  <a:lnTo>
                    <a:pt x="184" y="358"/>
                  </a:lnTo>
                  <a:lnTo>
                    <a:pt x="162" y="362"/>
                  </a:lnTo>
                  <a:lnTo>
                    <a:pt x="139" y="368"/>
                  </a:lnTo>
                  <a:lnTo>
                    <a:pt x="119" y="371"/>
                  </a:lnTo>
                  <a:lnTo>
                    <a:pt x="98" y="372"/>
                  </a:lnTo>
                  <a:lnTo>
                    <a:pt x="82" y="371"/>
                  </a:lnTo>
                  <a:lnTo>
                    <a:pt x="64" y="368"/>
                  </a:lnTo>
                  <a:lnTo>
                    <a:pt x="49" y="366"/>
                  </a:lnTo>
                  <a:lnTo>
                    <a:pt x="36" y="361"/>
                  </a:lnTo>
                  <a:lnTo>
                    <a:pt x="25" y="355"/>
                  </a:lnTo>
                  <a:lnTo>
                    <a:pt x="16" y="347"/>
                  </a:lnTo>
                  <a:lnTo>
                    <a:pt x="8" y="339"/>
                  </a:lnTo>
                  <a:lnTo>
                    <a:pt x="3" y="328"/>
                  </a:lnTo>
                  <a:lnTo>
                    <a:pt x="1" y="315"/>
                  </a:lnTo>
                  <a:lnTo>
                    <a:pt x="0" y="303"/>
                  </a:lnTo>
                  <a:lnTo>
                    <a:pt x="1" y="289"/>
                  </a:lnTo>
                  <a:lnTo>
                    <a:pt x="6" y="275"/>
                  </a:lnTo>
                  <a:lnTo>
                    <a:pt x="11" y="259"/>
                  </a:lnTo>
                  <a:lnTo>
                    <a:pt x="19" y="245"/>
                  </a:lnTo>
                  <a:lnTo>
                    <a:pt x="28" y="227"/>
                  </a:lnTo>
                  <a:lnTo>
                    <a:pt x="40" y="211"/>
                  </a:lnTo>
                  <a:lnTo>
                    <a:pt x="54" y="195"/>
                  </a:lnTo>
                  <a:lnTo>
                    <a:pt x="70" y="177"/>
                  </a:lnTo>
                  <a:lnTo>
                    <a:pt x="87" y="161"/>
                  </a:lnTo>
                  <a:lnTo>
                    <a:pt x="105" y="143"/>
                  </a:lnTo>
                  <a:lnTo>
                    <a:pt x="125" y="127"/>
                  </a:lnTo>
                  <a:lnTo>
                    <a:pt x="146" y="111"/>
                  </a:lnTo>
                  <a:lnTo>
                    <a:pt x="168" y="96"/>
                  </a:lnTo>
                  <a:lnTo>
                    <a:pt x="191" y="83"/>
                  </a:lnTo>
                  <a:lnTo>
                    <a:pt x="215" y="69"/>
                  </a:lnTo>
                  <a:lnTo>
                    <a:pt x="240" y="57"/>
                  </a:lnTo>
                  <a:lnTo>
                    <a:pt x="263" y="44"/>
                  </a:lnTo>
                  <a:lnTo>
                    <a:pt x="287" y="33"/>
                  </a:lnTo>
                  <a:lnTo>
                    <a:pt x="310" y="25"/>
                  </a:lnTo>
                  <a:lnTo>
                    <a:pt x="335" y="16"/>
                  </a:lnTo>
                  <a:lnTo>
                    <a:pt x="357" y="10"/>
                  </a:lnTo>
                  <a:lnTo>
                    <a:pt x="380" y="5"/>
                  </a:lnTo>
                  <a:lnTo>
                    <a:pt x="400" y="2"/>
                  </a:lnTo>
                  <a:lnTo>
                    <a:pt x="421" y="0"/>
                  </a:lnTo>
                  <a:lnTo>
                    <a:pt x="440" y="0"/>
                  </a:lnTo>
                  <a:lnTo>
                    <a:pt x="458" y="1"/>
                  </a:lnTo>
                  <a:lnTo>
                    <a:pt x="474" y="4"/>
                  </a:lnTo>
                  <a:lnTo>
                    <a:pt x="487" y="7"/>
                  </a:lnTo>
                  <a:lnTo>
                    <a:pt x="499" y="14"/>
                  </a:lnTo>
                  <a:lnTo>
                    <a:pt x="510" y="20"/>
                  </a:lnTo>
                  <a:lnTo>
                    <a:pt x="519" y="28"/>
                  </a:lnTo>
                  <a:lnTo>
                    <a:pt x="524" y="38"/>
                  </a:lnTo>
                  <a:lnTo>
                    <a:pt x="528" y="51"/>
                  </a:lnTo>
                  <a:lnTo>
                    <a:pt x="531" y="63"/>
                  </a:lnTo>
                  <a:lnTo>
                    <a:pt x="529" y="75"/>
                  </a:lnTo>
                  <a:lnTo>
                    <a:pt x="526" y="89"/>
                  </a:lnTo>
                  <a:lnTo>
                    <a:pt x="523" y="103"/>
                  </a:lnTo>
                  <a:lnTo>
                    <a:pt x="515" y="121"/>
                  </a:lnTo>
                  <a:lnTo>
                    <a:pt x="507" y="135"/>
                  </a:lnTo>
                  <a:lnTo>
                    <a:pt x="496" y="153"/>
                  </a:lnTo>
                  <a:lnTo>
                    <a:pt x="484" y="169"/>
                  </a:lnTo>
                  <a:lnTo>
                    <a:pt x="469" y="18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5" name="Freeform 18"/>
            <p:cNvSpPr>
              <a:spLocks/>
            </p:cNvSpPr>
            <p:nvPr/>
          </p:nvSpPr>
          <p:spPr bwMode="auto">
            <a:xfrm>
              <a:off x="1867" y="835"/>
              <a:ext cx="357" cy="272"/>
            </a:xfrm>
            <a:custGeom>
              <a:avLst/>
              <a:gdLst/>
              <a:ahLst/>
              <a:cxnLst>
                <a:cxn ang="0">
                  <a:pos x="486" y="203"/>
                </a:cxn>
                <a:cxn ang="0">
                  <a:pos x="509" y="237"/>
                </a:cxn>
                <a:cxn ang="0">
                  <a:pos x="526" y="267"/>
                </a:cxn>
                <a:cxn ang="0">
                  <a:pos x="533" y="297"/>
                </a:cxn>
                <a:cxn ang="0">
                  <a:pos x="532" y="321"/>
                </a:cxn>
                <a:cxn ang="0">
                  <a:pos x="522" y="341"/>
                </a:cxn>
                <a:cxn ang="0">
                  <a:pos x="503" y="358"/>
                </a:cxn>
                <a:cxn ang="0">
                  <a:pos x="476" y="368"/>
                </a:cxn>
                <a:cxn ang="0">
                  <a:pos x="443" y="372"/>
                </a:cxn>
                <a:cxn ang="0">
                  <a:pos x="405" y="370"/>
                </a:cxn>
                <a:cxn ang="0">
                  <a:pos x="359" y="361"/>
                </a:cxn>
                <a:cxn ang="0">
                  <a:pos x="313" y="347"/>
                </a:cxn>
                <a:cxn ang="0">
                  <a:pos x="265" y="328"/>
                </a:cxn>
                <a:cxn ang="0">
                  <a:pos x="217" y="303"/>
                </a:cxn>
                <a:cxn ang="0">
                  <a:pos x="170" y="275"/>
                </a:cxn>
                <a:cxn ang="0">
                  <a:pos x="127" y="245"/>
                </a:cxn>
                <a:cxn ang="0">
                  <a:pos x="88" y="211"/>
                </a:cxn>
                <a:cxn ang="0">
                  <a:pos x="54" y="177"/>
                </a:cxn>
                <a:cxn ang="0">
                  <a:pos x="28" y="143"/>
                </a:cxn>
                <a:cxn ang="0">
                  <a:pos x="11" y="111"/>
                </a:cxn>
                <a:cxn ang="0">
                  <a:pos x="1" y="83"/>
                </a:cxn>
                <a:cxn ang="0">
                  <a:pos x="0" y="57"/>
                </a:cxn>
                <a:cxn ang="0">
                  <a:pos x="8" y="33"/>
                </a:cxn>
                <a:cxn ang="0">
                  <a:pos x="25" y="17"/>
                </a:cxn>
                <a:cxn ang="0">
                  <a:pos x="49" y="5"/>
                </a:cxn>
                <a:cxn ang="0">
                  <a:pos x="82" y="0"/>
                </a:cxn>
                <a:cxn ang="0">
                  <a:pos x="119" y="1"/>
                </a:cxn>
                <a:cxn ang="0">
                  <a:pos x="162" y="7"/>
                </a:cxn>
                <a:cxn ang="0">
                  <a:pos x="208" y="20"/>
                </a:cxn>
                <a:cxn ang="0">
                  <a:pos x="256" y="38"/>
                </a:cxn>
                <a:cxn ang="0">
                  <a:pos x="305" y="63"/>
                </a:cxn>
                <a:cxn ang="0">
                  <a:pos x="352" y="89"/>
                </a:cxn>
                <a:cxn ang="0">
                  <a:pos x="396" y="121"/>
                </a:cxn>
                <a:cxn ang="0">
                  <a:pos x="436" y="153"/>
                </a:cxn>
                <a:cxn ang="0">
                  <a:pos x="471" y="186"/>
                </a:cxn>
              </a:cxnLst>
              <a:rect l="0" t="0" r="r" b="b"/>
              <a:pathLst>
                <a:path w="534" h="373">
                  <a:moveTo>
                    <a:pt x="471" y="186"/>
                  </a:moveTo>
                  <a:lnTo>
                    <a:pt x="486" y="203"/>
                  </a:lnTo>
                  <a:lnTo>
                    <a:pt x="498" y="219"/>
                  </a:lnTo>
                  <a:lnTo>
                    <a:pt x="509" y="237"/>
                  </a:lnTo>
                  <a:lnTo>
                    <a:pt x="519" y="251"/>
                  </a:lnTo>
                  <a:lnTo>
                    <a:pt x="526" y="267"/>
                  </a:lnTo>
                  <a:lnTo>
                    <a:pt x="530" y="282"/>
                  </a:lnTo>
                  <a:lnTo>
                    <a:pt x="533" y="297"/>
                  </a:lnTo>
                  <a:lnTo>
                    <a:pt x="533" y="309"/>
                  </a:lnTo>
                  <a:lnTo>
                    <a:pt x="532" y="321"/>
                  </a:lnTo>
                  <a:lnTo>
                    <a:pt x="527" y="334"/>
                  </a:lnTo>
                  <a:lnTo>
                    <a:pt x="522" y="341"/>
                  </a:lnTo>
                  <a:lnTo>
                    <a:pt x="513" y="351"/>
                  </a:lnTo>
                  <a:lnTo>
                    <a:pt x="503" y="358"/>
                  </a:lnTo>
                  <a:lnTo>
                    <a:pt x="490" y="363"/>
                  </a:lnTo>
                  <a:lnTo>
                    <a:pt x="476" y="368"/>
                  </a:lnTo>
                  <a:lnTo>
                    <a:pt x="460" y="371"/>
                  </a:lnTo>
                  <a:lnTo>
                    <a:pt x="443" y="372"/>
                  </a:lnTo>
                  <a:lnTo>
                    <a:pt x="424" y="371"/>
                  </a:lnTo>
                  <a:lnTo>
                    <a:pt x="405" y="370"/>
                  </a:lnTo>
                  <a:lnTo>
                    <a:pt x="381" y="366"/>
                  </a:lnTo>
                  <a:lnTo>
                    <a:pt x="359" y="361"/>
                  </a:lnTo>
                  <a:lnTo>
                    <a:pt x="337" y="355"/>
                  </a:lnTo>
                  <a:lnTo>
                    <a:pt x="313" y="347"/>
                  </a:lnTo>
                  <a:lnTo>
                    <a:pt x="288" y="339"/>
                  </a:lnTo>
                  <a:lnTo>
                    <a:pt x="265" y="328"/>
                  </a:lnTo>
                  <a:lnTo>
                    <a:pt x="241" y="315"/>
                  </a:lnTo>
                  <a:lnTo>
                    <a:pt x="217" y="303"/>
                  </a:lnTo>
                  <a:lnTo>
                    <a:pt x="193" y="289"/>
                  </a:lnTo>
                  <a:lnTo>
                    <a:pt x="170" y="275"/>
                  </a:lnTo>
                  <a:lnTo>
                    <a:pt x="147" y="260"/>
                  </a:lnTo>
                  <a:lnTo>
                    <a:pt x="127" y="245"/>
                  </a:lnTo>
                  <a:lnTo>
                    <a:pt x="107" y="227"/>
                  </a:lnTo>
                  <a:lnTo>
                    <a:pt x="88" y="211"/>
                  </a:lnTo>
                  <a:lnTo>
                    <a:pt x="71" y="195"/>
                  </a:lnTo>
                  <a:lnTo>
                    <a:pt x="54" y="177"/>
                  </a:lnTo>
                  <a:lnTo>
                    <a:pt x="40" y="161"/>
                  </a:lnTo>
                  <a:lnTo>
                    <a:pt x="28" y="143"/>
                  </a:lnTo>
                  <a:lnTo>
                    <a:pt x="19" y="127"/>
                  </a:lnTo>
                  <a:lnTo>
                    <a:pt x="11" y="111"/>
                  </a:lnTo>
                  <a:lnTo>
                    <a:pt x="6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8" y="33"/>
                  </a:lnTo>
                  <a:lnTo>
                    <a:pt x="16" y="25"/>
                  </a:lnTo>
                  <a:lnTo>
                    <a:pt x="25" y="17"/>
                  </a:lnTo>
                  <a:lnTo>
                    <a:pt x="35" y="10"/>
                  </a:lnTo>
                  <a:lnTo>
                    <a:pt x="49" y="5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99" y="0"/>
                  </a:lnTo>
                  <a:lnTo>
                    <a:pt x="119" y="1"/>
                  </a:lnTo>
                  <a:lnTo>
                    <a:pt x="139" y="4"/>
                  </a:lnTo>
                  <a:lnTo>
                    <a:pt x="162" y="7"/>
                  </a:lnTo>
                  <a:lnTo>
                    <a:pt x="184" y="14"/>
                  </a:lnTo>
                  <a:lnTo>
                    <a:pt x="208" y="20"/>
                  </a:lnTo>
                  <a:lnTo>
                    <a:pt x="232" y="30"/>
                  </a:lnTo>
                  <a:lnTo>
                    <a:pt x="256" y="38"/>
                  </a:lnTo>
                  <a:lnTo>
                    <a:pt x="280" y="51"/>
                  </a:lnTo>
                  <a:lnTo>
                    <a:pt x="305" y="63"/>
                  </a:lnTo>
                  <a:lnTo>
                    <a:pt x="328" y="75"/>
                  </a:lnTo>
                  <a:lnTo>
                    <a:pt x="352" y="89"/>
                  </a:lnTo>
                  <a:lnTo>
                    <a:pt x="374" y="103"/>
                  </a:lnTo>
                  <a:lnTo>
                    <a:pt x="396" y="121"/>
                  </a:lnTo>
                  <a:lnTo>
                    <a:pt x="418" y="135"/>
                  </a:lnTo>
                  <a:lnTo>
                    <a:pt x="436" y="153"/>
                  </a:lnTo>
                  <a:lnTo>
                    <a:pt x="455" y="169"/>
                  </a:lnTo>
                  <a:lnTo>
                    <a:pt x="471" y="186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BE"/>
            </a:p>
          </p:txBody>
        </p:sp>
        <p:sp>
          <p:nvSpPr>
            <p:cNvPr id="146" name="Rectangle 19"/>
            <p:cNvSpPr>
              <a:spLocks noChangeArrowheads="1"/>
            </p:cNvSpPr>
            <p:nvPr/>
          </p:nvSpPr>
          <p:spPr bwMode="auto">
            <a:xfrm rot="19611867">
              <a:off x="1486" y="873"/>
              <a:ext cx="3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rgbClr val="5F604A"/>
                  </a:solidFill>
                </a:rPr>
                <a:t>CH1</a:t>
              </a:r>
            </a:p>
          </p:txBody>
        </p:sp>
        <p:sp>
          <p:nvSpPr>
            <p:cNvPr id="147" name="Rectangle 20"/>
            <p:cNvSpPr>
              <a:spLocks noChangeArrowheads="1"/>
            </p:cNvSpPr>
            <p:nvPr/>
          </p:nvSpPr>
          <p:spPr bwMode="auto">
            <a:xfrm rot="2001649">
              <a:off x="1901" y="882"/>
              <a:ext cx="28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5F604A"/>
                  </a:solidFill>
                </a:rPr>
                <a:t>VH</a:t>
              </a:r>
            </a:p>
          </p:txBody>
        </p:sp>
      </p:grpSp>
      <p:grpSp>
        <p:nvGrpSpPr>
          <p:cNvPr id="154" name="Group 26"/>
          <p:cNvGrpSpPr>
            <a:grpSpLocks/>
          </p:cNvGrpSpPr>
          <p:nvPr/>
        </p:nvGrpSpPr>
        <p:grpSpPr bwMode="auto">
          <a:xfrm>
            <a:off x="4229993" y="3000161"/>
            <a:ext cx="652463" cy="933450"/>
            <a:chOff x="4318" y="1202"/>
            <a:chExt cx="411" cy="588"/>
          </a:xfrm>
        </p:grpSpPr>
        <p:sp>
          <p:nvSpPr>
            <p:cNvPr id="155" name="Text Box 27"/>
            <p:cNvSpPr txBox="1">
              <a:spLocks noChangeArrowheads="1"/>
            </p:cNvSpPr>
            <p:nvPr/>
          </p:nvSpPr>
          <p:spPr bwMode="auto">
            <a:xfrm>
              <a:off x="4318" y="1577"/>
              <a:ext cx="3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err="1">
                  <a:latin typeface="Calibri" pitchFamily="34" charset="0"/>
                </a:rPr>
                <a:t>scFv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56" name="Freeform 28"/>
            <p:cNvSpPr>
              <a:spLocks/>
            </p:cNvSpPr>
            <p:nvPr/>
          </p:nvSpPr>
          <p:spPr bwMode="auto">
            <a:xfrm>
              <a:off x="4374" y="1272"/>
              <a:ext cx="355" cy="271"/>
            </a:xfrm>
            <a:custGeom>
              <a:avLst/>
              <a:gdLst/>
              <a:ahLst/>
              <a:cxnLst>
                <a:cxn ang="0">
                  <a:pos x="453" y="201"/>
                </a:cxn>
                <a:cxn ang="0">
                  <a:pos x="416" y="236"/>
                </a:cxn>
                <a:cxn ang="0">
                  <a:pos x="373" y="265"/>
                </a:cxn>
                <a:cxn ang="0">
                  <a:pos x="326" y="296"/>
                </a:cxn>
                <a:cxn ang="0">
                  <a:pos x="279" y="321"/>
                </a:cxn>
                <a:cxn ang="0">
                  <a:pos x="230" y="340"/>
                </a:cxn>
                <a:cxn ang="0">
                  <a:pos x="183" y="357"/>
                </a:cxn>
                <a:cxn ang="0">
                  <a:pos x="139" y="367"/>
                </a:cxn>
                <a:cxn ang="0">
                  <a:pos x="99" y="371"/>
                </a:cxn>
                <a:cxn ang="0">
                  <a:pos x="64" y="367"/>
                </a:cxn>
                <a:cxn ang="0">
                  <a:pos x="35" y="360"/>
                </a:cxn>
                <a:cxn ang="0">
                  <a:pos x="15" y="346"/>
                </a:cxn>
                <a:cxn ang="0">
                  <a:pos x="3" y="327"/>
                </a:cxn>
                <a:cxn ang="0">
                  <a:pos x="0" y="302"/>
                </a:cxn>
                <a:cxn ang="0">
                  <a:pos x="6" y="274"/>
                </a:cxn>
                <a:cxn ang="0">
                  <a:pos x="20" y="244"/>
                </a:cxn>
                <a:cxn ang="0">
                  <a:pos x="42" y="210"/>
                </a:cxn>
                <a:cxn ang="0">
                  <a:pos x="71" y="176"/>
                </a:cxn>
                <a:cxn ang="0">
                  <a:pos x="108" y="143"/>
                </a:cxn>
                <a:cxn ang="0">
                  <a:pos x="148" y="112"/>
                </a:cxn>
                <a:cxn ang="0">
                  <a:pos x="193" y="82"/>
                </a:cxn>
                <a:cxn ang="0">
                  <a:pos x="242" y="57"/>
                </a:cxn>
                <a:cxn ang="0">
                  <a:pos x="290" y="33"/>
                </a:cxn>
                <a:cxn ang="0">
                  <a:pos x="338" y="17"/>
                </a:cxn>
                <a:cxn ang="0">
                  <a:pos x="382" y="6"/>
                </a:cxn>
                <a:cxn ang="0">
                  <a:pos x="425" y="0"/>
                </a:cxn>
                <a:cxn ang="0">
                  <a:pos x="460" y="1"/>
                </a:cxn>
                <a:cxn ang="0">
                  <a:pos x="490" y="7"/>
                </a:cxn>
                <a:cxn ang="0">
                  <a:pos x="513" y="21"/>
                </a:cxn>
                <a:cxn ang="0">
                  <a:pos x="527" y="38"/>
                </a:cxn>
                <a:cxn ang="0">
                  <a:pos x="533" y="63"/>
                </a:cxn>
                <a:cxn ang="0">
                  <a:pos x="530" y="88"/>
                </a:cxn>
                <a:cxn ang="0">
                  <a:pos x="517" y="120"/>
                </a:cxn>
                <a:cxn ang="0">
                  <a:pos x="498" y="152"/>
                </a:cxn>
                <a:cxn ang="0">
                  <a:pos x="470" y="186"/>
                </a:cxn>
              </a:cxnLst>
              <a:rect l="0" t="0" r="r" b="b"/>
              <a:pathLst>
                <a:path w="534" h="372">
                  <a:moveTo>
                    <a:pt x="470" y="186"/>
                  </a:moveTo>
                  <a:lnTo>
                    <a:pt x="453" y="201"/>
                  </a:lnTo>
                  <a:lnTo>
                    <a:pt x="434" y="219"/>
                  </a:lnTo>
                  <a:lnTo>
                    <a:pt x="416" y="236"/>
                  </a:lnTo>
                  <a:lnTo>
                    <a:pt x="395" y="251"/>
                  </a:lnTo>
                  <a:lnTo>
                    <a:pt x="373" y="265"/>
                  </a:lnTo>
                  <a:lnTo>
                    <a:pt x="351" y="281"/>
                  </a:lnTo>
                  <a:lnTo>
                    <a:pt x="326" y="296"/>
                  </a:lnTo>
                  <a:lnTo>
                    <a:pt x="304" y="308"/>
                  </a:lnTo>
                  <a:lnTo>
                    <a:pt x="279" y="321"/>
                  </a:lnTo>
                  <a:lnTo>
                    <a:pt x="255" y="333"/>
                  </a:lnTo>
                  <a:lnTo>
                    <a:pt x="230" y="340"/>
                  </a:lnTo>
                  <a:lnTo>
                    <a:pt x="207" y="350"/>
                  </a:lnTo>
                  <a:lnTo>
                    <a:pt x="183" y="357"/>
                  </a:lnTo>
                  <a:lnTo>
                    <a:pt x="161" y="361"/>
                  </a:lnTo>
                  <a:lnTo>
                    <a:pt x="139" y="367"/>
                  </a:lnTo>
                  <a:lnTo>
                    <a:pt x="117" y="370"/>
                  </a:lnTo>
                  <a:lnTo>
                    <a:pt x="99" y="371"/>
                  </a:lnTo>
                  <a:lnTo>
                    <a:pt x="81" y="371"/>
                  </a:lnTo>
                  <a:lnTo>
                    <a:pt x="64" y="367"/>
                  </a:lnTo>
                  <a:lnTo>
                    <a:pt x="49" y="365"/>
                  </a:lnTo>
                  <a:lnTo>
                    <a:pt x="35" y="360"/>
                  </a:lnTo>
                  <a:lnTo>
                    <a:pt x="25" y="354"/>
                  </a:lnTo>
                  <a:lnTo>
                    <a:pt x="15" y="346"/>
                  </a:lnTo>
                  <a:lnTo>
                    <a:pt x="8" y="338"/>
                  </a:lnTo>
                  <a:lnTo>
                    <a:pt x="3" y="327"/>
                  </a:lnTo>
                  <a:lnTo>
                    <a:pt x="0" y="314"/>
                  </a:lnTo>
                  <a:lnTo>
                    <a:pt x="0" y="302"/>
                  </a:lnTo>
                  <a:lnTo>
                    <a:pt x="1" y="289"/>
                  </a:lnTo>
                  <a:lnTo>
                    <a:pt x="6" y="274"/>
                  </a:lnTo>
                  <a:lnTo>
                    <a:pt x="11" y="258"/>
                  </a:lnTo>
                  <a:lnTo>
                    <a:pt x="20" y="244"/>
                  </a:lnTo>
                  <a:lnTo>
                    <a:pt x="30" y="227"/>
                  </a:lnTo>
                  <a:lnTo>
                    <a:pt x="42" y="210"/>
                  </a:lnTo>
                  <a:lnTo>
                    <a:pt x="56" y="194"/>
                  </a:lnTo>
                  <a:lnTo>
                    <a:pt x="71" y="176"/>
                  </a:lnTo>
                  <a:lnTo>
                    <a:pt x="88" y="161"/>
                  </a:lnTo>
                  <a:lnTo>
                    <a:pt x="108" y="143"/>
                  </a:lnTo>
                  <a:lnTo>
                    <a:pt x="127" y="127"/>
                  </a:lnTo>
                  <a:lnTo>
                    <a:pt x="148" y="112"/>
                  </a:lnTo>
                  <a:lnTo>
                    <a:pt x="171" y="96"/>
                  </a:lnTo>
                  <a:lnTo>
                    <a:pt x="193" y="82"/>
                  </a:lnTo>
                  <a:lnTo>
                    <a:pt x="218" y="69"/>
                  </a:lnTo>
                  <a:lnTo>
                    <a:pt x="242" y="57"/>
                  </a:lnTo>
                  <a:lnTo>
                    <a:pt x="266" y="44"/>
                  </a:lnTo>
                  <a:lnTo>
                    <a:pt x="290" y="33"/>
                  </a:lnTo>
                  <a:lnTo>
                    <a:pt x="314" y="25"/>
                  </a:lnTo>
                  <a:lnTo>
                    <a:pt x="338" y="17"/>
                  </a:lnTo>
                  <a:lnTo>
                    <a:pt x="361" y="10"/>
                  </a:lnTo>
                  <a:lnTo>
                    <a:pt x="382" y="6"/>
                  </a:lnTo>
                  <a:lnTo>
                    <a:pt x="405" y="2"/>
                  </a:lnTo>
                  <a:lnTo>
                    <a:pt x="425" y="0"/>
                  </a:lnTo>
                  <a:lnTo>
                    <a:pt x="444" y="0"/>
                  </a:lnTo>
                  <a:lnTo>
                    <a:pt x="460" y="1"/>
                  </a:lnTo>
                  <a:lnTo>
                    <a:pt x="477" y="4"/>
                  </a:lnTo>
                  <a:lnTo>
                    <a:pt x="490" y="7"/>
                  </a:lnTo>
                  <a:lnTo>
                    <a:pt x="503" y="14"/>
                  </a:lnTo>
                  <a:lnTo>
                    <a:pt x="513" y="21"/>
                  </a:lnTo>
                  <a:lnTo>
                    <a:pt x="522" y="28"/>
                  </a:lnTo>
                  <a:lnTo>
                    <a:pt x="527" y="38"/>
                  </a:lnTo>
                  <a:lnTo>
                    <a:pt x="532" y="50"/>
                  </a:lnTo>
                  <a:lnTo>
                    <a:pt x="533" y="63"/>
                  </a:lnTo>
                  <a:lnTo>
                    <a:pt x="533" y="75"/>
                  </a:lnTo>
                  <a:lnTo>
                    <a:pt x="530" y="88"/>
                  </a:lnTo>
                  <a:lnTo>
                    <a:pt x="526" y="103"/>
                  </a:lnTo>
                  <a:lnTo>
                    <a:pt x="517" y="120"/>
                  </a:lnTo>
                  <a:lnTo>
                    <a:pt x="509" y="135"/>
                  </a:lnTo>
                  <a:lnTo>
                    <a:pt x="498" y="152"/>
                  </a:lnTo>
                  <a:lnTo>
                    <a:pt x="485" y="168"/>
                  </a:lnTo>
                  <a:lnTo>
                    <a:pt x="470" y="186"/>
                  </a:lnTo>
                </a:path>
              </a:pathLst>
            </a:cu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BE"/>
            </a:p>
          </p:txBody>
        </p:sp>
        <p:sp>
          <p:nvSpPr>
            <p:cNvPr id="157" name="Freeform 29"/>
            <p:cNvSpPr>
              <a:spLocks/>
            </p:cNvSpPr>
            <p:nvPr/>
          </p:nvSpPr>
          <p:spPr bwMode="auto">
            <a:xfrm>
              <a:off x="4374" y="1202"/>
              <a:ext cx="355" cy="272"/>
            </a:xfrm>
            <a:custGeom>
              <a:avLst/>
              <a:gdLst/>
              <a:ahLst/>
              <a:cxnLst>
                <a:cxn ang="0">
                  <a:pos x="486" y="203"/>
                </a:cxn>
                <a:cxn ang="0">
                  <a:pos x="509" y="237"/>
                </a:cxn>
                <a:cxn ang="0">
                  <a:pos x="526" y="267"/>
                </a:cxn>
                <a:cxn ang="0">
                  <a:pos x="533" y="297"/>
                </a:cxn>
                <a:cxn ang="0">
                  <a:pos x="532" y="321"/>
                </a:cxn>
                <a:cxn ang="0">
                  <a:pos x="522" y="341"/>
                </a:cxn>
                <a:cxn ang="0">
                  <a:pos x="503" y="358"/>
                </a:cxn>
                <a:cxn ang="0">
                  <a:pos x="476" y="368"/>
                </a:cxn>
                <a:cxn ang="0">
                  <a:pos x="443" y="372"/>
                </a:cxn>
                <a:cxn ang="0">
                  <a:pos x="405" y="370"/>
                </a:cxn>
                <a:cxn ang="0">
                  <a:pos x="359" y="361"/>
                </a:cxn>
                <a:cxn ang="0">
                  <a:pos x="313" y="347"/>
                </a:cxn>
                <a:cxn ang="0">
                  <a:pos x="265" y="328"/>
                </a:cxn>
                <a:cxn ang="0">
                  <a:pos x="217" y="303"/>
                </a:cxn>
                <a:cxn ang="0">
                  <a:pos x="170" y="275"/>
                </a:cxn>
                <a:cxn ang="0">
                  <a:pos x="127" y="245"/>
                </a:cxn>
                <a:cxn ang="0">
                  <a:pos x="88" y="211"/>
                </a:cxn>
                <a:cxn ang="0">
                  <a:pos x="54" y="177"/>
                </a:cxn>
                <a:cxn ang="0">
                  <a:pos x="28" y="143"/>
                </a:cxn>
                <a:cxn ang="0">
                  <a:pos x="11" y="111"/>
                </a:cxn>
                <a:cxn ang="0">
                  <a:pos x="1" y="83"/>
                </a:cxn>
                <a:cxn ang="0">
                  <a:pos x="0" y="57"/>
                </a:cxn>
                <a:cxn ang="0">
                  <a:pos x="8" y="33"/>
                </a:cxn>
                <a:cxn ang="0">
                  <a:pos x="25" y="17"/>
                </a:cxn>
                <a:cxn ang="0">
                  <a:pos x="49" y="5"/>
                </a:cxn>
                <a:cxn ang="0">
                  <a:pos x="82" y="0"/>
                </a:cxn>
                <a:cxn ang="0">
                  <a:pos x="119" y="1"/>
                </a:cxn>
                <a:cxn ang="0">
                  <a:pos x="162" y="7"/>
                </a:cxn>
                <a:cxn ang="0">
                  <a:pos x="208" y="20"/>
                </a:cxn>
                <a:cxn ang="0">
                  <a:pos x="256" y="38"/>
                </a:cxn>
                <a:cxn ang="0">
                  <a:pos x="305" y="63"/>
                </a:cxn>
                <a:cxn ang="0">
                  <a:pos x="352" y="89"/>
                </a:cxn>
                <a:cxn ang="0">
                  <a:pos x="396" y="121"/>
                </a:cxn>
                <a:cxn ang="0">
                  <a:pos x="436" y="153"/>
                </a:cxn>
                <a:cxn ang="0">
                  <a:pos x="471" y="186"/>
                </a:cxn>
              </a:cxnLst>
              <a:rect l="0" t="0" r="r" b="b"/>
              <a:pathLst>
                <a:path w="534" h="373">
                  <a:moveTo>
                    <a:pt x="471" y="186"/>
                  </a:moveTo>
                  <a:lnTo>
                    <a:pt x="486" y="203"/>
                  </a:lnTo>
                  <a:lnTo>
                    <a:pt x="498" y="219"/>
                  </a:lnTo>
                  <a:lnTo>
                    <a:pt x="509" y="237"/>
                  </a:lnTo>
                  <a:lnTo>
                    <a:pt x="519" y="251"/>
                  </a:lnTo>
                  <a:lnTo>
                    <a:pt x="526" y="267"/>
                  </a:lnTo>
                  <a:lnTo>
                    <a:pt x="530" y="282"/>
                  </a:lnTo>
                  <a:lnTo>
                    <a:pt x="533" y="297"/>
                  </a:lnTo>
                  <a:lnTo>
                    <a:pt x="533" y="309"/>
                  </a:lnTo>
                  <a:lnTo>
                    <a:pt x="532" y="321"/>
                  </a:lnTo>
                  <a:lnTo>
                    <a:pt x="527" y="334"/>
                  </a:lnTo>
                  <a:lnTo>
                    <a:pt x="522" y="341"/>
                  </a:lnTo>
                  <a:lnTo>
                    <a:pt x="513" y="351"/>
                  </a:lnTo>
                  <a:lnTo>
                    <a:pt x="503" y="358"/>
                  </a:lnTo>
                  <a:lnTo>
                    <a:pt x="490" y="363"/>
                  </a:lnTo>
                  <a:lnTo>
                    <a:pt x="476" y="368"/>
                  </a:lnTo>
                  <a:lnTo>
                    <a:pt x="460" y="371"/>
                  </a:lnTo>
                  <a:lnTo>
                    <a:pt x="443" y="372"/>
                  </a:lnTo>
                  <a:lnTo>
                    <a:pt x="424" y="371"/>
                  </a:lnTo>
                  <a:lnTo>
                    <a:pt x="405" y="370"/>
                  </a:lnTo>
                  <a:lnTo>
                    <a:pt x="381" y="366"/>
                  </a:lnTo>
                  <a:lnTo>
                    <a:pt x="359" y="361"/>
                  </a:lnTo>
                  <a:lnTo>
                    <a:pt x="337" y="355"/>
                  </a:lnTo>
                  <a:lnTo>
                    <a:pt x="313" y="347"/>
                  </a:lnTo>
                  <a:lnTo>
                    <a:pt x="288" y="339"/>
                  </a:lnTo>
                  <a:lnTo>
                    <a:pt x="265" y="328"/>
                  </a:lnTo>
                  <a:lnTo>
                    <a:pt x="241" y="315"/>
                  </a:lnTo>
                  <a:lnTo>
                    <a:pt x="217" y="303"/>
                  </a:lnTo>
                  <a:lnTo>
                    <a:pt x="193" y="289"/>
                  </a:lnTo>
                  <a:lnTo>
                    <a:pt x="170" y="275"/>
                  </a:lnTo>
                  <a:lnTo>
                    <a:pt x="147" y="260"/>
                  </a:lnTo>
                  <a:lnTo>
                    <a:pt x="127" y="245"/>
                  </a:lnTo>
                  <a:lnTo>
                    <a:pt x="107" y="227"/>
                  </a:lnTo>
                  <a:lnTo>
                    <a:pt x="88" y="211"/>
                  </a:lnTo>
                  <a:lnTo>
                    <a:pt x="71" y="195"/>
                  </a:lnTo>
                  <a:lnTo>
                    <a:pt x="54" y="177"/>
                  </a:lnTo>
                  <a:lnTo>
                    <a:pt x="40" y="161"/>
                  </a:lnTo>
                  <a:lnTo>
                    <a:pt x="28" y="143"/>
                  </a:lnTo>
                  <a:lnTo>
                    <a:pt x="19" y="127"/>
                  </a:lnTo>
                  <a:lnTo>
                    <a:pt x="11" y="111"/>
                  </a:lnTo>
                  <a:lnTo>
                    <a:pt x="6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8" y="33"/>
                  </a:lnTo>
                  <a:lnTo>
                    <a:pt x="16" y="25"/>
                  </a:lnTo>
                  <a:lnTo>
                    <a:pt x="25" y="17"/>
                  </a:lnTo>
                  <a:lnTo>
                    <a:pt x="35" y="10"/>
                  </a:lnTo>
                  <a:lnTo>
                    <a:pt x="49" y="5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99" y="0"/>
                  </a:lnTo>
                  <a:lnTo>
                    <a:pt x="119" y="1"/>
                  </a:lnTo>
                  <a:lnTo>
                    <a:pt x="139" y="4"/>
                  </a:lnTo>
                  <a:lnTo>
                    <a:pt x="162" y="7"/>
                  </a:lnTo>
                  <a:lnTo>
                    <a:pt x="184" y="14"/>
                  </a:lnTo>
                  <a:lnTo>
                    <a:pt x="208" y="20"/>
                  </a:lnTo>
                  <a:lnTo>
                    <a:pt x="232" y="30"/>
                  </a:lnTo>
                  <a:lnTo>
                    <a:pt x="256" y="38"/>
                  </a:lnTo>
                  <a:lnTo>
                    <a:pt x="280" y="51"/>
                  </a:lnTo>
                  <a:lnTo>
                    <a:pt x="305" y="63"/>
                  </a:lnTo>
                  <a:lnTo>
                    <a:pt x="328" y="75"/>
                  </a:lnTo>
                  <a:lnTo>
                    <a:pt x="352" y="89"/>
                  </a:lnTo>
                  <a:lnTo>
                    <a:pt x="374" y="103"/>
                  </a:lnTo>
                  <a:lnTo>
                    <a:pt x="396" y="121"/>
                  </a:lnTo>
                  <a:lnTo>
                    <a:pt x="418" y="135"/>
                  </a:lnTo>
                  <a:lnTo>
                    <a:pt x="436" y="153"/>
                  </a:lnTo>
                  <a:lnTo>
                    <a:pt x="455" y="169"/>
                  </a:lnTo>
                  <a:lnTo>
                    <a:pt x="471" y="186"/>
                  </a:ln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76078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nl-BE"/>
            </a:p>
          </p:txBody>
        </p:sp>
        <p:sp>
          <p:nvSpPr>
            <p:cNvPr id="158" name="Freeform 30"/>
            <p:cNvSpPr>
              <a:spLocks/>
            </p:cNvSpPr>
            <p:nvPr/>
          </p:nvSpPr>
          <p:spPr bwMode="auto">
            <a:xfrm>
              <a:off x="4363" y="1427"/>
              <a:ext cx="306" cy="98"/>
            </a:xfrm>
            <a:custGeom>
              <a:avLst/>
              <a:gdLst>
                <a:gd name="T0" fmla="*/ 0 w 2112"/>
                <a:gd name="T1" fmla="*/ 49 h 400"/>
                <a:gd name="T2" fmla="*/ 21 w 2112"/>
                <a:gd name="T3" fmla="*/ 14 h 400"/>
                <a:gd name="T4" fmla="*/ 56 w 2112"/>
                <a:gd name="T5" fmla="*/ 96 h 400"/>
                <a:gd name="T6" fmla="*/ 97 w 2112"/>
                <a:gd name="T7" fmla="*/ 2 h 400"/>
                <a:gd name="T8" fmla="*/ 132 w 2112"/>
                <a:gd name="T9" fmla="*/ 84 h 400"/>
                <a:gd name="T10" fmla="*/ 167 w 2112"/>
                <a:gd name="T11" fmla="*/ 14 h 400"/>
                <a:gd name="T12" fmla="*/ 209 w 2112"/>
                <a:gd name="T13" fmla="*/ 84 h 400"/>
                <a:gd name="T14" fmla="*/ 243 w 2112"/>
                <a:gd name="T15" fmla="*/ 14 h 400"/>
                <a:gd name="T16" fmla="*/ 285 w 2112"/>
                <a:gd name="T17" fmla="*/ 84 h 400"/>
                <a:gd name="T18" fmla="*/ 306 w 2112"/>
                <a:gd name="T19" fmla="*/ 49 h 4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12"/>
                <a:gd name="T31" fmla="*/ 0 h 400"/>
                <a:gd name="T32" fmla="*/ 2112 w 2112"/>
                <a:gd name="T33" fmla="*/ 400 h 4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12" h="400">
                  <a:moveTo>
                    <a:pt x="0" y="200"/>
                  </a:moveTo>
                  <a:cubicBezTo>
                    <a:pt x="40" y="112"/>
                    <a:pt x="80" y="24"/>
                    <a:pt x="144" y="56"/>
                  </a:cubicBezTo>
                  <a:cubicBezTo>
                    <a:pt x="208" y="88"/>
                    <a:pt x="296" y="400"/>
                    <a:pt x="384" y="392"/>
                  </a:cubicBezTo>
                  <a:cubicBezTo>
                    <a:pt x="472" y="384"/>
                    <a:pt x="584" y="16"/>
                    <a:pt x="672" y="8"/>
                  </a:cubicBezTo>
                  <a:cubicBezTo>
                    <a:pt x="760" y="0"/>
                    <a:pt x="832" y="336"/>
                    <a:pt x="912" y="344"/>
                  </a:cubicBezTo>
                  <a:cubicBezTo>
                    <a:pt x="992" y="352"/>
                    <a:pt x="1064" y="56"/>
                    <a:pt x="1152" y="56"/>
                  </a:cubicBezTo>
                  <a:cubicBezTo>
                    <a:pt x="1240" y="56"/>
                    <a:pt x="1352" y="344"/>
                    <a:pt x="1440" y="344"/>
                  </a:cubicBezTo>
                  <a:cubicBezTo>
                    <a:pt x="1528" y="344"/>
                    <a:pt x="1592" y="56"/>
                    <a:pt x="1680" y="56"/>
                  </a:cubicBezTo>
                  <a:cubicBezTo>
                    <a:pt x="1768" y="56"/>
                    <a:pt x="1896" y="320"/>
                    <a:pt x="1968" y="344"/>
                  </a:cubicBezTo>
                  <a:cubicBezTo>
                    <a:pt x="2040" y="368"/>
                    <a:pt x="2088" y="224"/>
                    <a:pt x="2112" y="20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159" name="Line 98"/>
          <p:cNvSpPr>
            <a:spLocks noChangeShapeType="1"/>
          </p:cNvSpPr>
          <p:nvPr/>
        </p:nvSpPr>
        <p:spPr bwMode="auto">
          <a:xfrm rot="-5400000" flipH="1">
            <a:off x="4367508" y="2798594"/>
            <a:ext cx="3106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0" name="Text Box 21"/>
          <p:cNvSpPr txBox="1">
            <a:spLocks noChangeArrowheads="1"/>
          </p:cNvSpPr>
          <p:nvPr/>
        </p:nvSpPr>
        <p:spPr bwMode="auto">
          <a:xfrm>
            <a:off x="4572000" y="2348880"/>
            <a:ext cx="478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>
                <a:latin typeface="Calibri" pitchFamily="34" charset="0"/>
              </a:rPr>
              <a:t>Fab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5836956" y="1413328"/>
            <a:ext cx="3500251" cy="4968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a-DK" sz="1600" dirty="0" err="1">
                <a:latin typeface="Calibri" pitchFamily="34" charset="0"/>
              </a:rPr>
              <a:t>Nbs</a:t>
            </a:r>
            <a:r>
              <a:rPr lang="da-DK" sz="1600" dirty="0">
                <a:latin typeface="Calibri" pitchFamily="34" charset="0"/>
              </a:rPr>
              <a:t> </a:t>
            </a:r>
            <a:r>
              <a:rPr lang="da-DK" sz="1600" dirty="0" err="1">
                <a:latin typeface="Calibri" pitchFamily="34" charset="0"/>
              </a:rPr>
              <a:t>target</a:t>
            </a:r>
            <a:r>
              <a:rPr lang="da-DK" sz="1600" dirty="0">
                <a:latin typeface="Calibri" pitchFamily="34" charset="0"/>
              </a:rPr>
              <a:t> </a:t>
            </a:r>
            <a:r>
              <a:rPr lang="da-DK" sz="1600" dirty="0" err="1">
                <a:latin typeface="Calibri" pitchFamily="34" charset="0"/>
              </a:rPr>
              <a:t>unique</a:t>
            </a:r>
            <a:r>
              <a:rPr lang="da-DK" sz="1600" dirty="0">
                <a:latin typeface="Calibri" pitchFamily="34" charset="0"/>
              </a:rPr>
              <a:t> </a:t>
            </a:r>
            <a:r>
              <a:rPr lang="da-DK" sz="1600" dirty="0" err="1">
                <a:latin typeface="Calibri" pitchFamily="34" charset="0"/>
              </a:rPr>
              <a:t>epitopes</a:t>
            </a:r>
            <a:endParaRPr lang="da-DK" sz="1600" dirty="0">
              <a:latin typeface="Calibri" pitchFamily="34" charset="0"/>
            </a:endParaRPr>
          </a:p>
          <a:p>
            <a:r>
              <a:rPr lang="da-DK" sz="1400" dirty="0">
                <a:latin typeface="Calibri" pitchFamily="34" charset="0"/>
              </a:rPr>
              <a:t>(</a:t>
            </a:r>
            <a:r>
              <a:rPr lang="da-DK" sz="1400" dirty="0" err="1">
                <a:latin typeface="Calibri" pitchFamily="34" charset="0"/>
              </a:rPr>
              <a:t>poorly</a:t>
            </a:r>
            <a:r>
              <a:rPr lang="da-DK" sz="1400" dirty="0">
                <a:latin typeface="Calibri" pitchFamily="34" charset="0"/>
              </a:rPr>
              <a:t> </a:t>
            </a:r>
            <a:r>
              <a:rPr lang="da-DK" sz="1400" dirty="0" err="1">
                <a:latin typeface="Calibri" pitchFamily="34" charset="0"/>
              </a:rPr>
              <a:t>immunogenic</a:t>
            </a:r>
            <a:r>
              <a:rPr lang="da-DK" sz="1400" dirty="0">
                <a:latin typeface="Calibri" pitchFamily="34" charset="0"/>
              </a:rPr>
              <a:t> by </a:t>
            </a:r>
            <a:r>
              <a:rPr lang="da-DK" sz="1400" dirty="0" err="1">
                <a:latin typeface="Calibri" pitchFamily="34" charset="0"/>
              </a:rPr>
              <a:t>classical</a:t>
            </a:r>
            <a:r>
              <a:rPr lang="da-DK" sz="1400" dirty="0">
                <a:latin typeface="Calibri" pitchFamily="34" charset="0"/>
              </a:rPr>
              <a:t> </a:t>
            </a:r>
            <a:r>
              <a:rPr lang="da-DK" sz="1400" dirty="0" err="1">
                <a:latin typeface="Calibri" pitchFamily="34" charset="0"/>
              </a:rPr>
              <a:t>antibodies</a:t>
            </a:r>
            <a:r>
              <a:rPr lang="da-DK" sz="1400" dirty="0"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da-DK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1600" dirty="0">
                <a:latin typeface="Calibri" pitchFamily="34" charset="0"/>
              </a:rPr>
              <a:t>Antigen </a:t>
            </a:r>
            <a:r>
              <a:rPr lang="da-DK" sz="1600" dirty="0" err="1">
                <a:latin typeface="Calibri" pitchFamily="34" charset="0"/>
              </a:rPr>
              <a:t>specific</a:t>
            </a:r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1600" dirty="0">
                <a:latin typeface="Calibri" pitchFamily="34" charset="0"/>
              </a:rPr>
              <a:t>High </a:t>
            </a:r>
            <a:r>
              <a:rPr lang="da-DK" sz="1600" dirty="0" err="1">
                <a:latin typeface="Calibri" pitchFamily="34" charset="0"/>
              </a:rPr>
              <a:t>affinity</a:t>
            </a:r>
            <a:r>
              <a:rPr lang="da-DK" sz="1600" dirty="0">
                <a:latin typeface="Calibri" pitchFamily="34" charset="0"/>
              </a:rPr>
              <a:t> for the Ag</a:t>
            </a:r>
          </a:p>
          <a:p>
            <a:pPr>
              <a:buFont typeface="Wingdings" pitchFamily="2" charset="2"/>
              <a:buChar char="Ø"/>
            </a:pPr>
            <a:endParaRPr lang="da-DK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1600" dirty="0" err="1" smtClean="0">
                <a:latin typeface="Calibri" pitchFamily="34" charset="0"/>
              </a:rPr>
              <a:t>Efficient</a:t>
            </a:r>
            <a:r>
              <a:rPr lang="da-DK" sz="1600" dirty="0" smtClean="0">
                <a:latin typeface="Calibri" pitchFamily="34" charset="0"/>
              </a:rPr>
              <a:t> </a:t>
            </a:r>
            <a:r>
              <a:rPr lang="da-DK" sz="1600" dirty="0" err="1">
                <a:latin typeface="Calibri" pitchFamily="34" charset="0"/>
              </a:rPr>
              <a:t>identification</a:t>
            </a:r>
            <a:r>
              <a:rPr lang="da-DK" sz="1600" dirty="0">
                <a:latin typeface="Calibri" pitchFamily="34" charset="0"/>
              </a:rPr>
              <a:t> of Ag </a:t>
            </a:r>
            <a:endParaRPr lang="da-DK" sz="1600" dirty="0" smtClean="0">
              <a:latin typeface="Calibri" pitchFamily="34" charset="0"/>
            </a:endParaRPr>
          </a:p>
          <a:p>
            <a:r>
              <a:rPr lang="da-DK" sz="1600" dirty="0" smtClean="0">
                <a:latin typeface="Calibri" pitchFamily="34" charset="0"/>
              </a:rPr>
              <a:t>binders</a:t>
            </a:r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1600" dirty="0">
                <a:latin typeface="Calibri" pitchFamily="34" charset="0"/>
              </a:rPr>
              <a:t>Good </a:t>
            </a:r>
            <a:r>
              <a:rPr lang="da-DK" sz="1600" dirty="0" err="1">
                <a:latin typeface="Calibri" pitchFamily="34" charset="0"/>
              </a:rPr>
              <a:t>expression</a:t>
            </a:r>
            <a:r>
              <a:rPr lang="da-DK" sz="1600" dirty="0">
                <a:latin typeface="Calibri" pitchFamily="34" charset="0"/>
              </a:rPr>
              <a:t> </a:t>
            </a:r>
            <a:r>
              <a:rPr lang="da-DK" sz="1600" dirty="0" err="1">
                <a:latin typeface="Calibri" pitchFamily="34" charset="0"/>
              </a:rPr>
              <a:t>yields</a:t>
            </a:r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1600" dirty="0">
                <a:latin typeface="Calibri" pitchFamily="34" charset="0"/>
              </a:rPr>
              <a:t>Good </a:t>
            </a:r>
            <a:r>
              <a:rPr lang="da-DK" sz="1600" dirty="0" err="1">
                <a:latin typeface="Calibri" pitchFamily="34" charset="0"/>
              </a:rPr>
              <a:t>stability</a:t>
            </a:r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a-DK" sz="1600" dirty="0">
                <a:latin typeface="Calibri" pitchFamily="34" charset="0"/>
              </a:rPr>
              <a:t>Good </a:t>
            </a:r>
            <a:r>
              <a:rPr lang="da-DK" sz="1600" dirty="0" err="1">
                <a:latin typeface="Calibri" pitchFamily="34" charset="0"/>
              </a:rPr>
              <a:t>solubility</a:t>
            </a:r>
            <a:endParaRPr lang="da-DK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dirty="0" smtClean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dirty="0" smtClean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dirty="0" smtClean="0">
              <a:latin typeface="Calibri" pitchFamily="34" charset="0"/>
            </a:endParaRPr>
          </a:p>
          <a:p>
            <a:endParaRPr lang="da-DK" sz="1600" b="1" dirty="0" smtClean="0">
              <a:latin typeface="Calibri" pitchFamily="34" charset="0"/>
            </a:endParaRPr>
          </a:p>
          <a:p>
            <a:r>
              <a:rPr lang="da-DK" sz="1600" b="1" dirty="0" err="1" smtClean="0">
                <a:latin typeface="Calibri" pitchFamily="34" charset="0"/>
              </a:rPr>
              <a:t>Nb</a:t>
            </a:r>
            <a:r>
              <a:rPr lang="da-DK" sz="1600" b="1" dirty="0" smtClean="0">
                <a:latin typeface="Calibri" pitchFamily="34" charset="0"/>
              </a:rPr>
              <a:t> </a:t>
            </a:r>
            <a:r>
              <a:rPr lang="da-DK" sz="1600" b="1" dirty="0">
                <a:latin typeface="Calibri" pitchFamily="34" charset="0"/>
              </a:rPr>
              <a:t>≠ </a:t>
            </a:r>
            <a:r>
              <a:rPr lang="da-DK" sz="1600" dirty="0" err="1">
                <a:latin typeface="Calibri" pitchFamily="34" charset="0"/>
              </a:rPr>
              <a:t>scFv</a:t>
            </a:r>
            <a:r>
              <a:rPr lang="da-DK" sz="1600" dirty="0">
                <a:latin typeface="Calibri" pitchFamily="34" charset="0"/>
              </a:rPr>
              <a:t> = </a:t>
            </a:r>
            <a:r>
              <a:rPr lang="da-DK" sz="1600" dirty="0" err="1">
                <a:latin typeface="Calibri" pitchFamily="34" charset="0"/>
              </a:rPr>
              <a:t>Fab</a:t>
            </a:r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b="1" dirty="0" smtClean="0">
              <a:latin typeface="Calibri" pitchFamily="34" charset="0"/>
            </a:endParaRPr>
          </a:p>
          <a:p>
            <a:endParaRPr lang="da-DK" sz="1600" b="1" dirty="0" smtClean="0">
              <a:latin typeface="Calibri" pitchFamily="34" charset="0"/>
            </a:endParaRPr>
          </a:p>
          <a:p>
            <a:r>
              <a:rPr lang="da-DK" sz="1600" dirty="0" err="1">
                <a:latin typeface="Calibri" pitchFamily="34" charset="0"/>
              </a:rPr>
              <a:t>Nb</a:t>
            </a:r>
            <a:r>
              <a:rPr lang="da-DK" sz="1600" dirty="0">
                <a:latin typeface="Calibri" pitchFamily="34" charset="0"/>
              </a:rPr>
              <a:t> = </a:t>
            </a:r>
            <a:r>
              <a:rPr lang="da-DK" sz="1600" dirty="0" err="1">
                <a:latin typeface="Calibri" pitchFamily="34" charset="0"/>
              </a:rPr>
              <a:t>Fab</a:t>
            </a:r>
            <a:r>
              <a:rPr lang="da-DK" sz="1600" dirty="0">
                <a:latin typeface="Calibri" pitchFamily="34" charset="0"/>
              </a:rPr>
              <a:t> = </a:t>
            </a:r>
            <a:r>
              <a:rPr lang="da-DK" sz="1600" dirty="0" err="1">
                <a:latin typeface="Calibri" pitchFamily="34" charset="0"/>
              </a:rPr>
              <a:t>scFv</a:t>
            </a:r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r>
              <a:rPr lang="da-DK" sz="1600" dirty="0" err="1">
                <a:latin typeface="Calibri" pitchFamily="34" charset="0"/>
              </a:rPr>
              <a:t>Nb</a:t>
            </a:r>
            <a:r>
              <a:rPr lang="da-DK" sz="1600" dirty="0">
                <a:latin typeface="Calibri" pitchFamily="34" charset="0"/>
              </a:rPr>
              <a:t> = </a:t>
            </a:r>
            <a:r>
              <a:rPr lang="da-DK" sz="1600" dirty="0" err="1">
                <a:latin typeface="Calibri" pitchFamily="34" charset="0"/>
              </a:rPr>
              <a:t>Fab</a:t>
            </a:r>
            <a:r>
              <a:rPr lang="da-DK" sz="1600" dirty="0">
                <a:latin typeface="Calibri" pitchFamily="34" charset="0"/>
              </a:rPr>
              <a:t> = </a:t>
            </a:r>
            <a:r>
              <a:rPr lang="da-DK" sz="1600" dirty="0" err="1">
                <a:latin typeface="Calibri" pitchFamily="34" charset="0"/>
              </a:rPr>
              <a:t>scFv</a:t>
            </a:r>
            <a:endParaRPr lang="da-DK" sz="1600" dirty="0">
              <a:latin typeface="Calibri" pitchFamily="34" charset="0"/>
            </a:endParaRPr>
          </a:p>
          <a:p>
            <a:endParaRPr lang="da-DK" sz="1600" b="1" dirty="0" smtClean="0">
              <a:latin typeface="Calibri" pitchFamily="34" charset="0"/>
            </a:endParaRPr>
          </a:p>
          <a:p>
            <a:endParaRPr lang="da-DK" sz="1600" b="1" dirty="0">
              <a:latin typeface="Calibri" pitchFamily="34" charset="0"/>
            </a:endParaRPr>
          </a:p>
          <a:p>
            <a:r>
              <a:rPr lang="da-DK" sz="1600" b="1" dirty="0" err="1" smtClean="0">
                <a:latin typeface="Calibri" pitchFamily="34" charset="0"/>
              </a:rPr>
              <a:t>Nb</a:t>
            </a:r>
            <a:r>
              <a:rPr lang="da-DK" sz="1600" b="1" dirty="0" smtClean="0">
                <a:latin typeface="Calibri" pitchFamily="34" charset="0"/>
              </a:rPr>
              <a:t> </a:t>
            </a:r>
            <a:r>
              <a:rPr lang="da-DK" sz="1600" b="1" dirty="0">
                <a:latin typeface="Calibri" pitchFamily="34" charset="0"/>
              </a:rPr>
              <a:t>&gt; </a:t>
            </a:r>
            <a:r>
              <a:rPr lang="da-DK" sz="1600" dirty="0" err="1">
                <a:latin typeface="Calibri" pitchFamily="34" charset="0"/>
              </a:rPr>
              <a:t>scFv</a:t>
            </a:r>
            <a:r>
              <a:rPr lang="da-DK" sz="1600" dirty="0">
                <a:latin typeface="Calibri" pitchFamily="34" charset="0"/>
              </a:rPr>
              <a:t> = </a:t>
            </a:r>
            <a:r>
              <a:rPr lang="da-DK" sz="1600" dirty="0" err="1">
                <a:latin typeface="Calibri" pitchFamily="34" charset="0"/>
              </a:rPr>
              <a:t>Fab</a:t>
            </a:r>
            <a:endParaRPr lang="da-DK" sz="1600" dirty="0">
              <a:latin typeface="Calibri" pitchFamily="34" charset="0"/>
            </a:endParaRPr>
          </a:p>
          <a:p>
            <a:endParaRPr lang="da-DK" sz="1600" dirty="0" smtClean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r>
              <a:rPr lang="da-DK" sz="1600" b="1" dirty="0" err="1">
                <a:latin typeface="Calibri" pitchFamily="34" charset="0"/>
              </a:rPr>
              <a:t>Nb</a:t>
            </a:r>
            <a:r>
              <a:rPr lang="da-DK" sz="1600" b="1" dirty="0">
                <a:latin typeface="Calibri" pitchFamily="34" charset="0"/>
              </a:rPr>
              <a:t> &gt; </a:t>
            </a:r>
            <a:r>
              <a:rPr lang="da-DK" sz="1600" dirty="0" err="1">
                <a:latin typeface="Calibri" pitchFamily="34" charset="0"/>
              </a:rPr>
              <a:t>scFv</a:t>
            </a:r>
            <a:r>
              <a:rPr lang="da-DK" sz="1600" dirty="0">
                <a:latin typeface="Calibri" pitchFamily="34" charset="0"/>
              </a:rPr>
              <a:t>=</a:t>
            </a:r>
            <a:r>
              <a:rPr lang="da-DK" sz="1600" dirty="0" err="1">
                <a:latin typeface="Calibri" pitchFamily="34" charset="0"/>
              </a:rPr>
              <a:t>Fab</a:t>
            </a:r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b="1" dirty="0" smtClean="0">
              <a:latin typeface="Calibri" pitchFamily="34" charset="0"/>
            </a:endParaRPr>
          </a:p>
          <a:p>
            <a:r>
              <a:rPr lang="da-DK" sz="1600" b="1" dirty="0" err="1" smtClean="0">
                <a:latin typeface="Calibri" pitchFamily="34" charset="0"/>
              </a:rPr>
              <a:t>Nb</a:t>
            </a:r>
            <a:r>
              <a:rPr lang="da-DK" sz="1600" b="1" dirty="0" smtClean="0">
                <a:latin typeface="Calibri" pitchFamily="34" charset="0"/>
              </a:rPr>
              <a:t> </a:t>
            </a:r>
            <a:r>
              <a:rPr lang="da-DK" sz="1600" b="1" dirty="0">
                <a:latin typeface="Calibri" pitchFamily="34" charset="0"/>
              </a:rPr>
              <a:t>&gt; </a:t>
            </a:r>
            <a:r>
              <a:rPr lang="da-DK" sz="1600" dirty="0" err="1">
                <a:latin typeface="Calibri" pitchFamily="34" charset="0"/>
              </a:rPr>
              <a:t>Fab</a:t>
            </a:r>
            <a:r>
              <a:rPr lang="da-DK" sz="1600" dirty="0">
                <a:latin typeface="Calibri" pitchFamily="34" charset="0"/>
              </a:rPr>
              <a:t> &gt; </a:t>
            </a:r>
            <a:r>
              <a:rPr lang="da-DK" sz="1600" dirty="0" err="1">
                <a:latin typeface="Calibri" pitchFamily="34" charset="0"/>
              </a:rPr>
              <a:t>scFv</a:t>
            </a:r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r>
              <a:rPr lang="da-DK" sz="1600" b="1" dirty="0" err="1">
                <a:latin typeface="Calibri" pitchFamily="34" charset="0"/>
              </a:rPr>
              <a:t>Nb</a:t>
            </a:r>
            <a:r>
              <a:rPr lang="da-DK" sz="1600" b="1" dirty="0">
                <a:latin typeface="Calibri" pitchFamily="34" charset="0"/>
              </a:rPr>
              <a:t> &gt; </a:t>
            </a:r>
            <a:r>
              <a:rPr lang="da-DK" sz="1600" dirty="0" err="1">
                <a:latin typeface="Calibri" pitchFamily="34" charset="0"/>
              </a:rPr>
              <a:t>Fab</a:t>
            </a:r>
            <a:r>
              <a:rPr lang="da-DK" sz="1600" dirty="0">
                <a:latin typeface="Calibri" pitchFamily="34" charset="0"/>
              </a:rPr>
              <a:t> &gt; </a:t>
            </a:r>
            <a:r>
              <a:rPr lang="da-DK" sz="1600" dirty="0" err="1">
                <a:latin typeface="Calibri" pitchFamily="34" charset="0"/>
              </a:rPr>
              <a:t>scFv</a:t>
            </a:r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b="1" dirty="0" smtClean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  <a:p>
            <a:endParaRPr lang="da-DK" sz="1600" b="1" dirty="0" smtClean="0">
              <a:latin typeface="Calibri" pitchFamily="34" charset="0"/>
            </a:endParaRPr>
          </a:p>
          <a:p>
            <a:endParaRPr lang="da-DK" sz="1600" b="1" dirty="0">
              <a:latin typeface="Calibri" pitchFamily="34" charset="0"/>
            </a:endParaRPr>
          </a:p>
          <a:p>
            <a:endParaRPr lang="da-DK" sz="1600" dirty="0">
              <a:latin typeface="Calibri" pitchFamily="34" charset="0"/>
            </a:endParaRPr>
          </a:p>
        </p:txBody>
      </p:sp>
      <p:sp>
        <p:nvSpPr>
          <p:cNvPr id="104" name="Afrundet rektangel 103"/>
          <p:cNvSpPr/>
          <p:nvPr/>
        </p:nvSpPr>
        <p:spPr>
          <a:xfrm>
            <a:off x="3203848" y="5733256"/>
            <a:ext cx="2664000" cy="6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7" name="Rectangle 34"/>
          <p:cNvSpPr>
            <a:spLocks noChangeArrowheads="1"/>
          </p:cNvSpPr>
          <p:nvPr/>
        </p:nvSpPr>
        <p:spPr bwMode="auto">
          <a:xfrm rot="2110252">
            <a:off x="1416805" y="4284715"/>
            <a:ext cx="817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400" dirty="0">
                <a:solidFill>
                  <a:srgbClr val="5F604A"/>
                </a:solidFill>
              </a:rPr>
              <a:t>VHH</a:t>
            </a:r>
          </a:p>
        </p:txBody>
      </p:sp>
    </p:spTree>
    <p:extLst>
      <p:ext uri="{BB962C8B-B14F-4D97-AF65-F5344CB8AC3E}">
        <p14:creationId xmlns:p14="http://schemas.microsoft.com/office/powerpoint/2010/main" val="38027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/>
      <p:bldP spid="19" grpId="0"/>
      <p:bldP spid="21" grpId="0"/>
      <p:bldP spid="23" grpId="0"/>
      <p:bldP spid="102" grpId="0" animBg="1"/>
      <p:bldP spid="103" grpId="0" animBg="1"/>
      <p:bldP spid="159" grpId="0" animBg="1"/>
      <p:bldP spid="160" grpId="0"/>
      <p:bldP spid="22" grpId="0"/>
      <p:bldP spid="104" grpId="0" animBg="1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28" y="260648"/>
            <a:ext cx="8534400" cy="758952"/>
          </a:xfrm>
        </p:spPr>
        <p:txBody>
          <a:bodyPr>
            <a:normAutofit/>
          </a:bodyPr>
          <a:lstStyle/>
          <a:p>
            <a:r>
              <a:rPr lang="nl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VH &gt;&lt; VHH </a:t>
            </a:r>
            <a:endParaRPr lang="da-DK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0"/>
          </p:nvPr>
        </p:nvSpPr>
        <p:spPr>
          <a:xfrm>
            <a:off x="2859088" y="156988"/>
            <a:ext cx="6253162" cy="263525"/>
          </a:xfrm>
        </p:spPr>
        <p:txBody>
          <a:bodyPr/>
          <a:lstStyle/>
          <a:p>
            <a:r>
              <a:rPr lang="da-DK" smtClean="0"/>
              <a:t>Enhedens navn</a:t>
            </a:r>
            <a:endParaRPr lang="da-DK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1520" y="1991877"/>
            <a:ext cx="67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Verdana" charset="0"/>
              </a:rPr>
              <a:t>VH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52500" y="2111969"/>
            <a:ext cx="6859588" cy="217016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48100" y="2111969"/>
            <a:ext cx="673100" cy="217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rot="-5400000">
            <a:off x="2660651" y="2532656"/>
            <a:ext cx="577850" cy="3333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Verdana" charset="0"/>
              </a:rPr>
              <a:t>V37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-5400000">
            <a:off x="2928145" y="2523925"/>
            <a:ext cx="595312" cy="3333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Verdana" charset="0"/>
              </a:rPr>
              <a:t>G44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rot="-5400000">
            <a:off x="3225007" y="2546150"/>
            <a:ext cx="550862" cy="3333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Verdana" charset="0"/>
              </a:rPr>
              <a:t>L45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 rot="-5400000">
            <a:off x="3453607" y="2501700"/>
            <a:ext cx="639762" cy="3333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Verdana" charset="0"/>
              </a:rPr>
              <a:t>W47</a:t>
            </a: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539552" y="2646214"/>
            <a:ext cx="2292346" cy="2078930"/>
            <a:chOff x="3472" y="346"/>
            <a:chExt cx="1903" cy="1588"/>
          </a:xfrm>
        </p:grpSpPr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4661" y="762"/>
              <a:ext cx="233" cy="527"/>
              <a:chOff x="4643" y="735"/>
              <a:chExt cx="233" cy="527"/>
            </a:xfrm>
          </p:grpSpPr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 flipH="1">
                <a:off x="4643" y="784"/>
                <a:ext cx="197" cy="477"/>
              </a:xfrm>
              <a:custGeom>
                <a:avLst/>
                <a:gdLst>
                  <a:gd name="T0" fmla="*/ 0 w 197"/>
                  <a:gd name="T1" fmla="*/ 23 h 477"/>
                  <a:gd name="T2" fmla="*/ 182 w 197"/>
                  <a:gd name="T3" fmla="*/ 23 h 477"/>
                  <a:gd name="T4" fmla="*/ 91 w 197"/>
                  <a:gd name="T5" fmla="*/ 159 h 477"/>
                  <a:gd name="T6" fmla="*/ 182 w 197"/>
                  <a:gd name="T7" fmla="*/ 250 h 477"/>
                  <a:gd name="T8" fmla="*/ 91 w 197"/>
                  <a:gd name="T9" fmla="*/ 340 h 477"/>
                  <a:gd name="T10" fmla="*/ 136 w 197"/>
                  <a:gd name="T11" fmla="*/ 47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477"/>
                  <a:gd name="T20" fmla="*/ 197 w 197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477">
                    <a:moveTo>
                      <a:pt x="0" y="23"/>
                    </a:moveTo>
                    <a:cubicBezTo>
                      <a:pt x="83" y="11"/>
                      <a:pt x="167" y="0"/>
                      <a:pt x="182" y="23"/>
                    </a:cubicBezTo>
                    <a:cubicBezTo>
                      <a:pt x="197" y="46"/>
                      <a:pt x="91" y="121"/>
                      <a:pt x="91" y="159"/>
                    </a:cubicBezTo>
                    <a:cubicBezTo>
                      <a:pt x="91" y="197"/>
                      <a:pt x="182" y="220"/>
                      <a:pt x="182" y="250"/>
                    </a:cubicBezTo>
                    <a:cubicBezTo>
                      <a:pt x="182" y="280"/>
                      <a:pt x="99" y="302"/>
                      <a:pt x="91" y="340"/>
                    </a:cubicBezTo>
                    <a:cubicBezTo>
                      <a:pt x="83" y="378"/>
                      <a:pt x="109" y="427"/>
                      <a:pt x="136" y="477"/>
                    </a:cubicBezTo>
                  </a:path>
                </a:pathLst>
              </a:custGeom>
              <a:noFill/>
              <a:ln w="31750">
                <a:solidFill>
                  <a:srgbClr val="BBE0E3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BBE0E3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4694" y="735"/>
                <a:ext cx="182" cy="9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 rot="5400000">
                <a:off x="4659" y="1125"/>
                <a:ext cx="182" cy="9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 flipV="1">
              <a:off x="4286" y="1254"/>
              <a:ext cx="317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4739" y="1703"/>
              <a:ext cx="317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4422" y="1253"/>
              <a:ext cx="498" cy="454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5238" y="1253"/>
              <a:ext cx="136" cy="454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472" y="944"/>
              <a:ext cx="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latin typeface="Verdana" charset="0"/>
                </a:rPr>
                <a:t>VH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4285" y="664"/>
              <a:ext cx="1" cy="59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4602" y="664"/>
              <a:ext cx="1" cy="59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4920" y="664"/>
              <a:ext cx="1" cy="59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238" y="664"/>
              <a:ext cx="0" cy="59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4104" y="1118"/>
              <a:ext cx="0" cy="589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4421" y="1118"/>
              <a:ext cx="1" cy="589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739" y="1118"/>
              <a:ext cx="0" cy="589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5056" y="1118"/>
              <a:ext cx="1" cy="589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5374" y="1118"/>
              <a:ext cx="1" cy="589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057" y="1027"/>
              <a:ext cx="318" cy="98"/>
            </a:xfrm>
            <a:custGeom>
              <a:avLst/>
              <a:gdLst>
                <a:gd name="T0" fmla="*/ 0 w 318"/>
                <a:gd name="T1" fmla="*/ 91 h 98"/>
                <a:gd name="T2" fmla="*/ 45 w 318"/>
                <a:gd name="T3" fmla="*/ 0 h 98"/>
                <a:gd name="T4" fmla="*/ 136 w 318"/>
                <a:gd name="T5" fmla="*/ 91 h 98"/>
                <a:gd name="T6" fmla="*/ 227 w 318"/>
                <a:gd name="T7" fmla="*/ 45 h 98"/>
                <a:gd name="T8" fmla="*/ 318 w 318"/>
                <a:gd name="T9" fmla="*/ 91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98"/>
                <a:gd name="T17" fmla="*/ 318 w 31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98">
                  <a:moveTo>
                    <a:pt x="0" y="91"/>
                  </a:moveTo>
                  <a:cubicBezTo>
                    <a:pt x="11" y="45"/>
                    <a:pt x="22" y="0"/>
                    <a:pt x="45" y="0"/>
                  </a:cubicBezTo>
                  <a:cubicBezTo>
                    <a:pt x="68" y="0"/>
                    <a:pt x="106" y="84"/>
                    <a:pt x="136" y="91"/>
                  </a:cubicBezTo>
                  <a:cubicBezTo>
                    <a:pt x="166" y="98"/>
                    <a:pt x="197" y="45"/>
                    <a:pt x="227" y="45"/>
                  </a:cubicBezTo>
                  <a:cubicBezTo>
                    <a:pt x="257" y="45"/>
                    <a:pt x="287" y="68"/>
                    <a:pt x="318" y="9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3175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921" y="573"/>
              <a:ext cx="317" cy="91"/>
            </a:xfrm>
            <a:custGeom>
              <a:avLst/>
              <a:gdLst>
                <a:gd name="T0" fmla="*/ 317 w 317"/>
                <a:gd name="T1" fmla="*/ 91 h 91"/>
                <a:gd name="T2" fmla="*/ 136 w 317"/>
                <a:gd name="T3" fmla="*/ 0 h 91"/>
                <a:gd name="T4" fmla="*/ 0 w 317"/>
                <a:gd name="T5" fmla="*/ 91 h 91"/>
                <a:gd name="T6" fmla="*/ 0 60000 65536"/>
                <a:gd name="T7" fmla="*/ 0 60000 65536"/>
                <a:gd name="T8" fmla="*/ 0 60000 65536"/>
                <a:gd name="T9" fmla="*/ 0 w 317"/>
                <a:gd name="T10" fmla="*/ 0 h 91"/>
                <a:gd name="T11" fmla="*/ 317 w 317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91">
                  <a:moveTo>
                    <a:pt x="317" y="91"/>
                  </a:moveTo>
                  <a:cubicBezTo>
                    <a:pt x="253" y="45"/>
                    <a:pt x="189" y="0"/>
                    <a:pt x="136" y="0"/>
                  </a:cubicBezTo>
                  <a:cubicBezTo>
                    <a:pt x="83" y="0"/>
                    <a:pt x="41" y="45"/>
                    <a:pt x="0" y="91"/>
                  </a:cubicBezTo>
                </a:path>
              </a:pathLst>
            </a:custGeom>
            <a:noFill/>
            <a:ln w="31750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013" y="483"/>
              <a:ext cx="272" cy="181"/>
            </a:xfrm>
            <a:custGeom>
              <a:avLst/>
              <a:gdLst>
                <a:gd name="T0" fmla="*/ 272 w 272"/>
                <a:gd name="T1" fmla="*/ 181 h 181"/>
                <a:gd name="T2" fmla="*/ 181 w 272"/>
                <a:gd name="T3" fmla="*/ 45 h 181"/>
                <a:gd name="T4" fmla="*/ 0 w 272"/>
                <a:gd name="T5" fmla="*/ 0 h 181"/>
                <a:gd name="T6" fmla="*/ 0 60000 65536"/>
                <a:gd name="T7" fmla="*/ 0 60000 65536"/>
                <a:gd name="T8" fmla="*/ 0 60000 65536"/>
                <a:gd name="T9" fmla="*/ 0 w 272"/>
                <a:gd name="T10" fmla="*/ 0 h 181"/>
                <a:gd name="T11" fmla="*/ 272 w 272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81">
                  <a:moveTo>
                    <a:pt x="272" y="181"/>
                  </a:moveTo>
                  <a:cubicBezTo>
                    <a:pt x="249" y="128"/>
                    <a:pt x="226" y="75"/>
                    <a:pt x="181" y="45"/>
                  </a:cubicBezTo>
                  <a:cubicBezTo>
                    <a:pt x="136" y="15"/>
                    <a:pt x="68" y="7"/>
                    <a:pt x="0" y="0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922" y="1694"/>
              <a:ext cx="182" cy="159"/>
            </a:xfrm>
            <a:custGeom>
              <a:avLst/>
              <a:gdLst>
                <a:gd name="T0" fmla="*/ 182 w 182"/>
                <a:gd name="T1" fmla="*/ 0 h 159"/>
                <a:gd name="T2" fmla="*/ 136 w 182"/>
                <a:gd name="T3" fmla="*/ 136 h 159"/>
                <a:gd name="T4" fmla="*/ 0 w 182"/>
                <a:gd name="T5" fmla="*/ 136 h 159"/>
                <a:gd name="T6" fmla="*/ 0 60000 65536"/>
                <a:gd name="T7" fmla="*/ 0 60000 65536"/>
                <a:gd name="T8" fmla="*/ 0 60000 65536"/>
                <a:gd name="T9" fmla="*/ 0 w 182"/>
                <a:gd name="T10" fmla="*/ 0 h 159"/>
                <a:gd name="T11" fmla="*/ 182 w 182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159">
                  <a:moveTo>
                    <a:pt x="182" y="0"/>
                  </a:moveTo>
                  <a:cubicBezTo>
                    <a:pt x="174" y="56"/>
                    <a:pt x="166" y="113"/>
                    <a:pt x="136" y="136"/>
                  </a:cubicBezTo>
                  <a:cubicBezTo>
                    <a:pt x="106" y="159"/>
                    <a:pt x="53" y="147"/>
                    <a:pt x="0" y="136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3831" y="346"/>
              <a:ext cx="2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  <a:latin typeface="Verdana" charset="0"/>
                </a:rPr>
                <a:t>N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3728" y="170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charset="0"/>
                </a:rPr>
                <a:t>C</a:t>
              </a: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035" y="883"/>
              <a:ext cx="439" cy="235"/>
            </a:xfrm>
            <a:custGeom>
              <a:avLst/>
              <a:gdLst>
                <a:gd name="T0" fmla="*/ 69 w 439"/>
                <a:gd name="T1" fmla="*/ 235 h 235"/>
                <a:gd name="T2" fmla="*/ 23 w 439"/>
                <a:gd name="T3" fmla="*/ 98 h 235"/>
                <a:gd name="T4" fmla="*/ 205 w 439"/>
                <a:gd name="T5" fmla="*/ 144 h 235"/>
                <a:gd name="T6" fmla="*/ 295 w 439"/>
                <a:gd name="T7" fmla="*/ 8 h 235"/>
                <a:gd name="T8" fmla="*/ 431 w 439"/>
                <a:gd name="T9" fmla="*/ 98 h 235"/>
                <a:gd name="T10" fmla="*/ 341 w 439"/>
                <a:gd name="T11" fmla="*/ 144 h 235"/>
                <a:gd name="T12" fmla="*/ 386 w 439"/>
                <a:gd name="T13" fmla="*/ 235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9"/>
                <a:gd name="T22" fmla="*/ 0 h 235"/>
                <a:gd name="T23" fmla="*/ 439 w 439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9" h="235">
                  <a:moveTo>
                    <a:pt x="69" y="235"/>
                  </a:moveTo>
                  <a:cubicBezTo>
                    <a:pt x="34" y="174"/>
                    <a:pt x="0" y="113"/>
                    <a:pt x="23" y="98"/>
                  </a:cubicBezTo>
                  <a:cubicBezTo>
                    <a:pt x="46" y="83"/>
                    <a:pt x="160" y="159"/>
                    <a:pt x="205" y="144"/>
                  </a:cubicBezTo>
                  <a:cubicBezTo>
                    <a:pt x="250" y="129"/>
                    <a:pt x="257" y="16"/>
                    <a:pt x="295" y="8"/>
                  </a:cubicBezTo>
                  <a:cubicBezTo>
                    <a:pt x="333" y="0"/>
                    <a:pt x="423" y="75"/>
                    <a:pt x="431" y="98"/>
                  </a:cubicBezTo>
                  <a:cubicBezTo>
                    <a:pt x="439" y="121"/>
                    <a:pt x="348" y="121"/>
                    <a:pt x="341" y="144"/>
                  </a:cubicBezTo>
                  <a:cubicBezTo>
                    <a:pt x="334" y="167"/>
                    <a:pt x="360" y="201"/>
                    <a:pt x="386" y="23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 flipV="1">
              <a:off x="4598" y="675"/>
              <a:ext cx="90" cy="136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scene3d>
              <a:camera prst="legacyObliqueTopRight"/>
              <a:lightRig rig="legacyFlat2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grpSp>
        <p:nvGrpSpPr>
          <p:cNvPr id="44" name="Group 57"/>
          <p:cNvGrpSpPr>
            <a:grpSpLocks/>
          </p:cNvGrpSpPr>
          <p:nvPr/>
        </p:nvGrpSpPr>
        <p:grpSpPr bwMode="auto">
          <a:xfrm>
            <a:off x="4283968" y="2789089"/>
            <a:ext cx="2376515" cy="1864047"/>
            <a:chOff x="3155" y="1525"/>
            <a:chExt cx="2038" cy="1588"/>
          </a:xfrm>
        </p:grpSpPr>
        <p:grpSp>
          <p:nvGrpSpPr>
            <p:cNvPr id="45" name="Group 58"/>
            <p:cNvGrpSpPr>
              <a:grpSpLocks/>
            </p:cNvGrpSpPr>
            <p:nvPr/>
          </p:nvGrpSpPr>
          <p:grpSpPr bwMode="auto">
            <a:xfrm>
              <a:off x="3155" y="1525"/>
              <a:ext cx="2038" cy="1588"/>
              <a:chOff x="3155" y="2341"/>
              <a:chExt cx="2038" cy="1588"/>
            </a:xfrm>
          </p:grpSpPr>
          <p:sp>
            <p:nvSpPr>
              <p:cNvPr id="51" name="Text Box 59"/>
              <p:cNvSpPr txBox="1">
                <a:spLocks noChangeArrowheads="1"/>
              </p:cNvSpPr>
              <p:nvPr/>
            </p:nvSpPr>
            <p:spPr bwMode="auto">
              <a:xfrm>
                <a:off x="3155" y="2886"/>
                <a:ext cx="5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latin typeface="Verdana" charset="0"/>
                  </a:rPr>
                  <a:t>VHH</a:t>
                </a:r>
              </a:p>
            </p:txBody>
          </p:sp>
          <p:sp>
            <p:nvSpPr>
              <p:cNvPr id="52" name="Line 60"/>
              <p:cNvSpPr>
                <a:spLocks noChangeShapeType="1"/>
              </p:cNvSpPr>
              <p:nvPr/>
            </p:nvSpPr>
            <p:spPr bwMode="auto">
              <a:xfrm flipH="1">
                <a:off x="4103" y="2659"/>
                <a:ext cx="1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3" name="Line 61"/>
              <p:cNvSpPr>
                <a:spLocks noChangeShapeType="1"/>
              </p:cNvSpPr>
              <p:nvPr/>
            </p:nvSpPr>
            <p:spPr bwMode="auto">
              <a:xfrm flipH="1" flipV="1">
                <a:off x="4104" y="3249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4" name="Line 62"/>
              <p:cNvSpPr>
                <a:spLocks noChangeShapeType="1"/>
              </p:cNvSpPr>
              <p:nvPr/>
            </p:nvSpPr>
            <p:spPr bwMode="auto">
              <a:xfrm flipH="1" flipV="1">
                <a:off x="4557" y="3698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5" name="Line 63"/>
              <p:cNvSpPr>
                <a:spLocks noChangeShapeType="1"/>
              </p:cNvSpPr>
              <p:nvPr/>
            </p:nvSpPr>
            <p:spPr bwMode="auto">
              <a:xfrm flipH="1">
                <a:off x="4240" y="3248"/>
                <a:ext cx="498" cy="454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6" name="Line 64"/>
              <p:cNvSpPr>
                <a:spLocks noChangeShapeType="1"/>
              </p:cNvSpPr>
              <p:nvPr/>
            </p:nvSpPr>
            <p:spPr bwMode="auto">
              <a:xfrm flipH="1" flipV="1">
                <a:off x="5056" y="3248"/>
                <a:ext cx="136" cy="454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" name="Line 65"/>
              <p:cNvSpPr>
                <a:spLocks noChangeShapeType="1"/>
              </p:cNvSpPr>
              <p:nvPr/>
            </p:nvSpPr>
            <p:spPr bwMode="auto">
              <a:xfrm flipH="1">
                <a:off x="4420" y="2659"/>
                <a:ext cx="1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8" name="Line 66"/>
              <p:cNvSpPr>
                <a:spLocks noChangeShapeType="1"/>
              </p:cNvSpPr>
              <p:nvPr/>
            </p:nvSpPr>
            <p:spPr bwMode="auto">
              <a:xfrm flipH="1">
                <a:off x="4738" y="2659"/>
                <a:ext cx="1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" name="Line 67"/>
              <p:cNvSpPr>
                <a:spLocks noChangeShapeType="1"/>
              </p:cNvSpPr>
              <p:nvPr/>
            </p:nvSpPr>
            <p:spPr bwMode="auto">
              <a:xfrm>
                <a:off x="5056" y="2659"/>
                <a:ext cx="0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0" name="Line 68"/>
              <p:cNvSpPr>
                <a:spLocks noChangeShapeType="1"/>
              </p:cNvSpPr>
              <p:nvPr/>
            </p:nvSpPr>
            <p:spPr bwMode="auto">
              <a:xfrm>
                <a:off x="4557" y="311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1" name="Line 69"/>
              <p:cNvSpPr>
                <a:spLocks noChangeShapeType="1"/>
              </p:cNvSpPr>
              <p:nvPr/>
            </p:nvSpPr>
            <p:spPr bwMode="auto">
              <a:xfrm flipH="1">
                <a:off x="4874" y="3113"/>
                <a:ext cx="1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2" name="Line 70"/>
              <p:cNvSpPr>
                <a:spLocks noChangeShapeType="1"/>
              </p:cNvSpPr>
              <p:nvPr/>
            </p:nvSpPr>
            <p:spPr bwMode="auto">
              <a:xfrm flipH="1">
                <a:off x="5192" y="3113"/>
                <a:ext cx="1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4421" y="2636"/>
                <a:ext cx="197" cy="477"/>
              </a:xfrm>
              <a:custGeom>
                <a:avLst/>
                <a:gdLst>
                  <a:gd name="T0" fmla="*/ 0 w 197"/>
                  <a:gd name="T1" fmla="*/ 23 h 477"/>
                  <a:gd name="T2" fmla="*/ 182 w 197"/>
                  <a:gd name="T3" fmla="*/ 23 h 477"/>
                  <a:gd name="T4" fmla="*/ 91 w 197"/>
                  <a:gd name="T5" fmla="*/ 159 h 477"/>
                  <a:gd name="T6" fmla="*/ 182 w 197"/>
                  <a:gd name="T7" fmla="*/ 250 h 477"/>
                  <a:gd name="T8" fmla="*/ 91 w 197"/>
                  <a:gd name="T9" fmla="*/ 340 h 477"/>
                  <a:gd name="T10" fmla="*/ 136 w 197"/>
                  <a:gd name="T11" fmla="*/ 47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477"/>
                  <a:gd name="T20" fmla="*/ 197 w 197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477">
                    <a:moveTo>
                      <a:pt x="0" y="23"/>
                    </a:moveTo>
                    <a:cubicBezTo>
                      <a:pt x="83" y="11"/>
                      <a:pt x="167" y="0"/>
                      <a:pt x="182" y="23"/>
                    </a:cubicBezTo>
                    <a:cubicBezTo>
                      <a:pt x="197" y="46"/>
                      <a:pt x="91" y="121"/>
                      <a:pt x="91" y="159"/>
                    </a:cubicBezTo>
                    <a:cubicBezTo>
                      <a:pt x="91" y="197"/>
                      <a:pt x="182" y="220"/>
                      <a:pt x="182" y="250"/>
                    </a:cubicBezTo>
                    <a:cubicBezTo>
                      <a:pt x="182" y="280"/>
                      <a:pt x="99" y="302"/>
                      <a:pt x="91" y="340"/>
                    </a:cubicBezTo>
                    <a:cubicBezTo>
                      <a:pt x="83" y="378"/>
                      <a:pt x="109" y="427"/>
                      <a:pt x="136" y="477"/>
                    </a:cubicBezTo>
                  </a:path>
                </a:pathLst>
              </a:custGeom>
              <a:noFill/>
              <a:ln w="31750">
                <a:solidFill>
                  <a:srgbClr val="BBE0E3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BBE0E3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4" name="Freeform 72"/>
              <p:cNvSpPr>
                <a:spLocks/>
              </p:cNvSpPr>
              <p:nvPr/>
            </p:nvSpPr>
            <p:spPr bwMode="auto">
              <a:xfrm>
                <a:off x="4875" y="3022"/>
                <a:ext cx="318" cy="98"/>
              </a:xfrm>
              <a:custGeom>
                <a:avLst/>
                <a:gdLst>
                  <a:gd name="T0" fmla="*/ 0 w 318"/>
                  <a:gd name="T1" fmla="*/ 91 h 98"/>
                  <a:gd name="T2" fmla="*/ 45 w 318"/>
                  <a:gd name="T3" fmla="*/ 0 h 98"/>
                  <a:gd name="T4" fmla="*/ 136 w 318"/>
                  <a:gd name="T5" fmla="*/ 91 h 98"/>
                  <a:gd name="T6" fmla="*/ 227 w 318"/>
                  <a:gd name="T7" fmla="*/ 45 h 98"/>
                  <a:gd name="T8" fmla="*/ 318 w 318"/>
                  <a:gd name="T9" fmla="*/ 9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98"/>
                  <a:gd name="T17" fmla="*/ 318 w 31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98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06" y="84"/>
                      <a:pt x="136" y="91"/>
                    </a:cubicBezTo>
                    <a:cubicBezTo>
                      <a:pt x="166" y="98"/>
                      <a:pt x="197" y="45"/>
                      <a:pt x="227" y="45"/>
                    </a:cubicBezTo>
                    <a:cubicBezTo>
                      <a:pt x="257" y="45"/>
                      <a:pt x="287" y="68"/>
                      <a:pt x="318" y="91"/>
                    </a:cubicBezTo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4739" y="2568"/>
                <a:ext cx="317" cy="91"/>
              </a:xfrm>
              <a:custGeom>
                <a:avLst/>
                <a:gdLst>
                  <a:gd name="T0" fmla="*/ 317 w 317"/>
                  <a:gd name="T1" fmla="*/ 91 h 91"/>
                  <a:gd name="T2" fmla="*/ 136 w 317"/>
                  <a:gd name="T3" fmla="*/ 0 h 91"/>
                  <a:gd name="T4" fmla="*/ 0 w 317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91"/>
                  <a:gd name="T11" fmla="*/ 317 w 317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91">
                    <a:moveTo>
                      <a:pt x="317" y="91"/>
                    </a:moveTo>
                    <a:cubicBezTo>
                      <a:pt x="253" y="45"/>
                      <a:pt x="189" y="0"/>
                      <a:pt x="136" y="0"/>
                    </a:cubicBezTo>
                    <a:cubicBezTo>
                      <a:pt x="83" y="0"/>
                      <a:pt x="41" y="45"/>
                      <a:pt x="0" y="91"/>
                    </a:cubicBezTo>
                  </a:path>
                </a:pathLst>
              </a:custGeom>
              <a:noFill/>
              <a:ln w="3175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3831" y="2478"/>
                <a:ext cx="272" cy="181"/>
              </a:xfrm>
              <a:custGeom>
                <a:avLst/>
                <a:gdLst>
                  <a:gd name="T0" fmla="*/ 272 w 272"/>
                  <a:gd name="T1" fmla="*/ 181 h 181"/>
                  <a:gd name="T2" fmla="*/ 181 w 272"/>
                  <a:gd name="T3" fmla="*/ 45 h 181"/>
                  <a:gd name="T4" fmla="*/ 0 w 272"/>
                  <a:gd name="T5" fmla="*/ 0 h 181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181"/>
                  <a:gd name="T11" fmla="*/ 272 w 272"/>
                  <a:gd name="T12" fmla="*/ 181 h 1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181">
                    <a:moveTo>
                      <a:pt x="272" y="181"/>
                    </a:moveTo>
                    <a:cubicBezTo>
                      <a:pt x="249" y="128"/>
                      <a:pt x="226" y="75"/>
                      <a:pt x="181" y="45"/>
                    </a:cubicBezTo>
                    <a:cubicBezTo>
                      <a:pt x="136" y="15"/>
                      <a:pt x="68" y="7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3740" y="3689"/>
                <a:ext cx="182" cy="159"/>
              </a:xfrm>
              <a:custGeom>
                <a:avLst/>
                <a:gdLst>
                  <a:gd name="T0" fmla="*/ 182 w 182"/>
                  <a:gd name="T1" fmla="*/ 0 h 159"/>
                  <a:gd name="T2" fmla="*/ 136 w 182"/>
                  <a:gd name="T3" fmla="*/ 136 h 159"/>
                  <a:gd name="T4" fmla="*/ 0 w 182"/>
                  <a:gd name="T5" fmla="*/ 136 h 159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59"/>
                  <a:gd name="T11" fmla="*/ 182 w 182"/>
                  <a:gd name="T12" fmla="*/ 159 h 1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59">
                    <a:moveTo>
                      <a:pt x="182" y="0"/>
                    </a:moveTo>
                    <a:cubicBezTo>
                      <a:pt x="174" y="56"/>
                      <a:pt x="166" y="113"/>
                      <a:pt x="136" y="136"/>
                    </a:cubicBezTo>
                    <a:cubicBezTo>
                      <a:pt x="106" y="159"/>
                      <a:pt x="53" y="147"/>
                      <a:pt x="0" y="136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 Box 76"/>
              <p:cNvSpPr txBox="1">
                <a:spLocks noChangeArrowheads="1"/>
              </p:cNvSpPr>
              <p:nvPr/>
            </p:nvSpPr>
            <p:spPr bwMode="auto">
              <a:xfrm>
                <a:off x="3649" y="2341"/>
                <a:ext cx="23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  <a:latin typeface="Verdana" charset="0"/>
                  </a:rPr>
                  <a:t>N</a:t>
                </a:r>
              </a:p>
            </p:txBody>
          </p:sp>
          <p:sp>
            <p:nvSpPr>
              <p:cNvPr id="69" name="Text Box 77"/>
              <p:cNvSpPr txBox="1">
                <a:spLocks noChangeArrowheads="1"/>
              </p:cNvSpPr>
              <p:nvPr/>
            </p:nvSpPr>
            <p:spPr bwMode="auto">
              <a:xfrm>
                <a:off x="3546" y="369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  <a:latin typeface="Verdana" charset="0"/>
                  </a:rPr>
                  <a:t>C</a:t>
                </a:r>
              </a:p>
            </p:txBody>
          </p:sp>
          <p:sp>
            <p:nvSpPr>
              <p:cNvPr id="70" name="Line 78"/>
              <p:cNvSpPr>
                <a:spLocks noChangeShapeType="1"/>
              </p:cNvSpPr>
              <p:nvPr/>
            </p:nvSpPr>
            <p:spPr bwMode="auto">
              <a:xfrm flipH="1" flipV="1">
                <a:off x="4168" y="2840"/>
                <a:ext cx="408" cy="46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 rot="746142">
                <a:off x="3890" y="2616"/>
                <a:ext cx="466" cy="536"/>
              </a:xfrm>
              <a:custGeom>
                <a:avLst/>
                <a:gdLst>
                  <a:gd name="T0" fmla="*/ 117 w 439"/>
                  <a:gd name="T1" fmla="*/ 392649 h 235"/>
                  <a:gd name="T2" fmla="*/ 39 w 439"/>
                  <a:gd name="T3" fmla="*/ 164137 h 235"/>
                  <a:gd name="T4" fmla="*/ 350 w 439"/>
                  <a:gd name="T5" fmla="*/ 240194 h 235"/>
                  <a:gd name="T6" fmla="*/ 503 w 439"/>
                  <a:gd name="T7" fmla="*/ 13208 h 235"/>
                  <a:gd name="T8" fmla="*/ 739 w 439"/>
                  <a:gd name="T9" fmla="*/ 164137 h 235"/>
                  <a:gd name="T10" fmla="*/ 584 w 439"/>
                  <a:gd name="T11" fmla="*/ 240194 h 235"/>
                  <a:gd name="T12" fmla="*/ 660 w 439"/>
                  <a:gd name="T13" fmla="*/ 392649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9"/>
                  <a:gd name="T22" fmla="*/ 0 h 235"/>
                  <a:gd name="T23" fmla="*/ 439 w 439"/>
                  <a:gd name="T24" fmla="*/ 235 h 2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9" h="235">
                    <a:moveTo>
                      <a:pt x="69" y="235"/>
                    </a:moveTo>
                    <a:cubicBezTo>
                      <a:pt x="34" y="174"/>
                      <a:pt x="0" y="113"/>
                      <a:pt x="23" y="98"/>
                    </a:cubicBezTo>
                    <a:cubicBezTo>
                      <a:pt x="46" y="83"/>
                      <a:pt x="160" y="159"/>
                      <a:pt x="205" y="144"/>
                    </a:cubicBezTo>
                    <a:cubicBezTo>
                      <a:pt x="250" y="129"/>
                      <a:pt x="257" y="16"/>
                      <a:pt x="295" y="8"/>
                    </a:cubicBezTo>
                    <a:cubicBezTo>
                      <a:pt x="333" y="0"/>
                      <a:pt x="423" y="75"/>
                      <a:pt x="431" y="98"/>
                    </a:cubicBezTo>
                    <a:cubicBezTo>
                      <a:pt x="439" y="121"/>
                      <a:pt x="348" y="121"/>
                      <a:pt x="341" y="144"/>
                    </a:cubicBezTo>
                    <a:cubicBezTo>
                      <a:pt x="334" y="167"/>
                      <a:pt x="360" y="201"/>
                      <a:pt x="386" y="23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2" name="Line 80"/>
              <p:cNvSpPr>
                <a:spLocks noChangeShapeType="1"/>
              </p:cNvSpPr>
              <p:nvPr/>
            </p:nvSpPr>
            <p:spPr bwMode="auto">
              <a:xfrm>
                <a:off x="3922" y="311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3" name="Line 81"/>
              <p:cNvSpPr>
                <a:spLocks noChangeShapeType="1"/>
              </p:cNvSpPr>
              <p:nvPr/>
            </p:nvSpPr>
            <p:spPr bwMode="auto">
              <a:xfrm flipH="1">
                <a:off x="4239" y="3113"/>
                <a:ext cx="1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82"/>
            <p:cNvGrpSpPr>
              <a:grpSpLocks/>
            </p:cNvGrpSpPr>
            <p:nvPr/>
          </p:nvGrpSpPr>
          <p:grpSpPr bwMode="auto">
            <a:xfrm>
              <a:off x="4521" y="2387"/>
              <a:ext cx="400" cy="416"/>
              <a:chOff x="4521" y="2387"/>
              <a:chExt cx="400" cy="416"/>
            </a:xfrm>
          </p:grpSpPr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>
                <a:off x="4521" y="2432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>
                <a:off x="4830" y="2387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830" y="2614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>
                <a:off x="4830" y="2712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</p:grpSp>
      </p:grpSp>
      <p:grpSp>
        <p:nvGrpSpPr>
          <p:cNvPr id="74" name="Group 87"/>
          <p:cNvGrpSpPr>
            <a:grpSpLocks/>
          </p:cNvGrpSpPr>
          <p:nvPr/>
        </p:nvGrpSpPr>
        <p:grpSpPr bwMode="auto">
          <a:xfrm>
            <a:off x="2043113" y="1700808"/>
            <a:ext cx="5265737" cy="458788"/>
            <a:chOff x="1351" y="580"/>
            <a:chExt cx="3317" cy="289"/>
          </a:xfrm>
        </p:grpSpPr>
        <p:sp>
          <p:nvSpPr>
            <p:cNvPr id="75" name="Rectangle 88"/>
            <p:cNvSpPr>
              <a:spLocks noChangeArrowheads="1"/>
            </p:cNvSpPr>
            <p:nvPr/>
          </p:nvSpPr>
          <p:spPr bwMode="auto">
            <a:xfrm>
              <a:off x="1351" y="580"/>
              <a:ext cx="706" cy="28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  <a:latin typeface="Verdana" charset="0"/>
                </a:rPr>
                <a:t>CDR1</a:t>
              </a:r>
            </a:p>
          </p:txBody>
        </p:sp>
        <p:sp>
          <p:nvSpPr>
            <p:cNvPr id="76" name="Rectangle 89"/>
            <p:cNvSpPr>
              <a:spLocks noChangeArrowheads="1"/>
            </p:cNvSpPr>
            <p:nvPr/>
          </p:nvSpPr>
          <p:spPr bwMode="auto">
            <a:xfrm>
              <a:off x="2359" y="580"/>
              <a:ext cx="706" cy="289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Verdana" charset="0"/>
                </a:rPr>
                <a:t>CDR2</a:t>
              </a:r>
            </a:p>
          </p:txBody>
        </p:sp>
        <p:sp>
          <p:nvSpPr>
            <p:cNvPr id="77" name="Rectangle 90"/>
            <p:cNvSpPr>
              <a:spLocks noChangeArrowheads="1"/>
            </p:cNvSpPr>
            <p:nvPr/>
          </p:nvSpPr>
          <p:spPr bwMode="auto">
            <a:xfrm>
              <a:off x="3969" y="580"/>
              <a:ext cx="699" cy="2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C0128"/>
                  </a:solidFill>
                  <a:latin typeface="Verdana" charset="0"/>
                </a:rPr>
                <a:t>CDR3</a:t>
              </a:r>
            </a:p>
          </p:txBody>
        </p:sp>
      </p:grpSp>
      <p:grpSp>
        <p:nvGrpSpPr>
          <p:cNvPr id="78" name="Group 73"/>
          <p:cNvGrpSpPr/>
          <p:nvPr/>
        </p:nvGrpSpPr>
        <p:grpSpPr>
          <a:xfrm>
            <a:off x="251520" y="4636988"/>
            <a:ext cx="8279705" cy="1124396"/>
            <a:chOff x="63500" y="4704461"/>
            <a:chExt cx="8467725" cy="1388364"/>
          </a:xfrm>
        </p:grpSpPr>
        <p:grpSp>
          <p:nvGrpSpPr>
            <p:cNvPr id="79" name="Group 22"/>
            <p:cNvGrpSpPr/>
            <p:nvPr/>
          </p:nvGrpSpPr>
          <p:grpSpPr>
            <a:xfrm>
              <a:off x="63500" y="4704461"/>
              <a:ext cx="8467725" cy="1388364"/>
              <a:chOff x="63500" y="4704461"/>
              <a:chExt cx="8467725" cy="1388364"/>
            </a:xfrm>
          </p:grpSpPr>
          <p:grpSp>
            <p:nvGrpSpPr>
              <p:cNvPr id="81" name="Group 20"/>
              <p:cNvGrpSpPr/>
              <p:nvPr/>
            </p:nvGrpSpPr>
            <p:grpSpPr>
              <a:xfrm>
                <a:off x="63500" y="4704461"/>
                <a:ext cx="8467725" cy="1388364"/>
                <a:chOff x="63500" y="4704461"/>
                <a:chExt cx="8467725" cy="1388364"/>
              </a:xfrm>
            </p:grpSpPr>
            <p:sp>
              <p:nvSpPr>
                <p:cNvPr id="83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7089775" y="5341938"/>
                  <a:ext cx="0" cy="750887"/>
                </a:xfrm>
                <a:prstGeom prst="line">
                  <a:avLst/>
                </a:prstGeom>
                <a:noFill/>
                <a:ln w="5079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4" name="Group 19"/>
                <p:cNvGrpSpPr/>
                <p:nvPr/>
              </p:nvGrpSpPr>
              <p:grpSpPr>
                <a:xfrm>
                  <a:off x="63500" y="4704461"/>
                  <a:ext cx="8467725" cy="1375664"/>
                  <a:chOff x="63500" y="4704461"/>
                  <a:chExt cx="8467725" cy="1375664"/>
                </a:xfrm>
              </p:grpSpPr>
              <p:grpSp>
                <p:nvGrpSpPr>
                  <p:cNvPr id="85" name="Group 9"/>
                  <p:cNvGrpSpPr/>
                  <p:nvPr/>
                </p:nvGrpSpPr>
                <p:grpSpPr>
                  <a:xfrm>
                    <a:off x="3663950" y="4704461"/>
                    <a:ext cx="1145946" cy="743839"/>
                    <a:chOff x="3663950" y="4704461"/>
                    <a:chExt cx="1145946" cy="743839"/>
                  </a:xfrm>
                </p:grpSpPr>
                <p:sp>
                  <p:nvSpPr>
                    <p:cNvPr id="11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5725" y="5156200"/>
                      <a:ext cx="673100" cy="292100"/>
                    </a:xfrm>
                    <a:prstGeom prst="rect">
                      <a:avLst/>
                    </a:prstGeom>
                    <a:solidFill>
                      <a:srgbClr val="66FF33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nl-BE"/>
                    </a:p>
                  </p:txBody>
                </p:sp>
                <p:sp>
                  <p:nvSpPr>
                    <p:cNvPr id="11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3950" y="4704461"/>
                      <a:ext cx="1145946" cy="566880"/>
                    </a:xfrm>
                    <a:prstGeom prst="rect">
                      <a:avLst/>
                    </a:prstGeom>
                    <a:noFill/>
                    <a:ln w="12699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eaLnBrk="0" hangingPunct="0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Verdana" charset="0"/>
                        </a:rPr>
                        <a:t>CDR2</a:t>
                      </a:r>
                    </a:p>
                  </p:txBody>
                </p:sp>
              </p:grpSp>
              <p:grpSp>
                <p:nvGrpSpPr>
                  <p:cNvPr id="86" name="Group 18"/>
                  <p:cNvGrpSpPr/>
                  <p:nvPr/>
                </p:nvGrpSpPr>
                <p:grpSpPr>
                  <a:xfrm>
                    <a:off x="63500" y="4724400"/>
                    <a:ext cx="8467725" cy="1355725"/>
                    <a:chOff x="63500" y="4724400"/>
                    <a:chExt cx="8467725" cy="1355725"/>
                  </a:xfrm>
                </p:grpSpPr>
                <p:grpSp>
                  <p:nvGrpSpPr>
                    <p:cNvPr id="87" name="Group 8"/>
                    <p:cNvGrpSpPr/>
                    <p:nvPr/>
                  </p:nvGrpSpPr>
                  <p:grpSpPr>
                    <a:xfrm>
                      <a:off x="1863725" y="4724400"/>
                      <a:ext cx="1145946" cy="723900"/>
                      <a:chOff x="1863725" y="4724400"/>
                      <a:chExt cx="1145946" cy="723900"/>
                    </a:xfrm>
                  </p:grpSpPr>
                  <p:sp>
                    <p:nvSpPr>
                      <p:cNvPr id="110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97075" y="5156200"/>
                        <a:ext cx="895350" cy="2921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BBE0E3"/>
                          </a:gs>
                          <a:gs pos="50000">
                            <a:srgbClr val="576869"/>
                          </a:gs>
                          <a:gs pos="100000">
                            <a:srgbClr val="BBE0E3"/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BE"/>
                      </a:p>
                    </p:txBody>
                  </p:sp>
                  <p:sp>
                    <p:nvSpPr>
                      <p:cNvPr id="111" name="Rectangl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63725" y="4724400"/>
                        <a:ext cx="1145946" cy="566880"/>
                      </a:xfrm>
                      <a:prstGeom prst="rect">
                        <a:avLst/>
                      </a:prstGeom>
                      <a:noFill/>
                      <a:ln w="12699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0488" tIns="44450" rIns="90488" bIns="44450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2400" b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Verdana" charset="0"/>
                          </a:rPr>
                          <a:t>CDR1</a:t>
                        </a:r>
                      </a:p>
                    </p:txBody>
                  </p:sp>
                </p:grpSp>
                <p:grpSp>
                  <p:nvGrpSpPr>
                    <p:cNvPr id="88" name="Group 17"/>
                    <p:cNvGrpSpPr/>
                    <p:nvPr/>
                  </p:nvGrpSpPr>
                  <p:grpSpPr>
                    <a:xfrm>
                      <a:off x="63500" y="4724400"/>
                      <a:ext cx="8467725" cy="1355725"/>
                      <a:chOff x="63500" y="4724400"/>
                      <a:chExt cx="8467725" cy="1355725"/>
                    </a:xfrm>
                  </p:grpSpPr>
                  <p:sp>
                    <p:nvSpPr>
                      <p:cNvPr id="89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523456" y="5579269"/>
                        <a:ext cx="595313" cy="333375"/>
                      </a:xfrm>
                      <a:prstGeom prst="rect">
                        <a:avLst/>
                      </a:prstGeom>
                      <a:noFill/>
                      <a:ln w="12699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0488" tIns="44450" rIns="90488" bIns="44450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600" dirty="0">
                            <a:solidFill>
                              <a:srgbClr val="CC00CC"/>
                            </a:solidFill>
                            <a:latin typeface="Verdana" charset="0"/>
                          </a:rPr>
                          <a:t>G47</a:t>
                        </a:r>
                      </a:p>
                    </p:txBody>
                  </p:sp>
                  <p:grpSp>
                    <p:nvGrpSpPr>
                      <p:cNvPr id="90" name="Group 16"/>
                      <p:cNvGrpSpPr/>
                      <p:nvPr/>
                    </p:nvGrpSpPr>
                    <p:grpSpPr>
                      <a:xfrm>
                        <a:off x="63500" y="4724400"/>
                        <a:ext cx="8467725" cy="1355725"/>
                        <a:chOff x="63500" y="4724400"/>
                        <a:chExt cx="8467725" cy="1355725"/>
                      </a:xfrm>
                    </p:grpSpPr>
                    <p:sp>
                      <p:nvSpPr>
                        <p:cNvPr id="91" name="Rectangl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3258344" y="5587206"/>
                          <a:ext cx="579438" cy="333375"/>
                        </a:xfrm>
                        <a:prstGeom prst="rect">
                          <a:avLst/>
                        </a:prstGeom>
                        <a:noFill/>
                        <a:ln w="12699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0488" tIns="44450" rIns="90488" bIns="44450">
                          <a:prstTxWarp prst="textNoShape">
                            <a:avLst/>
                          </a:prstTxWarp>
                          <a:spAutoFit/>
                        </a:bodyPr>
                        <a:lstStyle/>
                        <a:p>
                          <a:pPr eaLnBrk="0" hangingPunct="0"/>
                          <a:r>
                            <a:rPr lang="en-US" sz="1600" dirty="0">
                              <a:solidFill>
                                <a:srgbClr val="CC00CC"/>
                              </a:solidFill>
                              <a:latin typeface="Verdana" charset="0"/>
                            </a:rPr>
                            <a:t>R45</a:t>
                          </a:r>
                        </a:p>
                      </p:txBody>
                    </p:sp>
                    <p:grpSp>
                      <p:nvGrpSpPr>
                        <p:cNvPr id="92" name="Group 15"/>
                        <p:cNvGrpSpPr/>
                        <p:nvPr/>
                      </p:nvGrpSpPr>
                      <p:grpSpPr>
                        <a:xfrm>
                          <a:off x="63500" y="4724400"/>
                          <a:ext cx="8467725" cy="1355725"/>
                          <a:chOff x="63500" y="4724400"/>
                          <a:chExt cx="8467725" cy="1355725"/>
                        </a:xfrm>
                      </p:grpSpPr>
                      <p:sp>
                        <p:nvSpPr>
                          <p:cNvPr id="93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2906713" y="5513387"/>
                            <a:ext cx="730250" cy="333375"/>
                          </a:xfrm>
                          <a:prstGeom prst="rect">
                            <a:avLst/>
                          </a:prstGeom>
                          <a:noFill/>
                          <a:ln w="12699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90488" tIns="44450" rIns="90488" bIns="44450">
                            <a:prstTxWarp prst="textNoShape">
                              <a:avLst/>
                            </a:prstTxWarp>
                            <a:spAutoFit/>
                          </a:bodyPr>
                          <a:lstStyle/>
                          <a:p>
                            <a:pPr eaLnBrk="0" hangingPunct="0"/>
                            <a:r>
                              <a:rPr lang="en-US" sz="1600" dirty="0">
                                <a:solidFill>
                                  <a:srgbClr val="CC00CC"/>
                                </a:solidFill>
                                <a:latin typeface="Verdana" charset="0"/>
                              </a:rPr>
                              <a:t>E44</a:t>
                            </a:r>
                          </a:p>
                        </p:txBody>
                      </p:sp>
                      <p:grpSp>
                        <p:nvGrpSpPr>
                          <p:cNvPr id="94" name="Group 14"/>
                          <p:cNvGrpSpPr/>
                          <p:nvPr/>
                        </p:nvGrpSpPr>
                        <p:grpSpPr>
                          <a:xfrm>
                            <a:off x="63500" y="4724400"/>
                            <a:ext cx="8467725" cy="1355725"/>
                            <a:chOff x="63500" y="4724400"/>
                            <a:chExt cx="8467725" cy="1355725"/>
                          </a:xfrm>
                        </p:grpSpPr>
                        <p:sp>
                          <p:nvSpPr>
                            <p:cNvPr id="95" name="Rectangle 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617788" y="5500687"/>
                              <a:ext cx="755650" cy="333375"/>
                            </a:xfrm>
                            <a:prstGeom prst="rect">
                              <a:avLst/>
                            </a:prstGeom>
                            <a:noFill/>
                            <a:ln w="12699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90488" tIns="44450" rIns="90488" bIns="44450"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eaLnBrk="0" hangingPunct="0"/>
                              <a:r>
                                <a:rPr lang="en-US" sz="1600" dirty="0">
                                  <a:solidFill>
                                    <a:srgbClr val="CC00CC"/>
                                  </a:solidFill>
                                  <a:latin typeface="Verdana" charset="0"/>
                                </a:rPr>
                                <a:t>F37</a:t>
                              </a:r>
                            </a:p>
                          </p:txBody>
                        </p:sp>
                        <p:grpSp>
                          <p:nvGrpSpPr>
                            <p:cNvPr id="96" name="Group 13"/>
                            <p:cNvGrpSpPr/>
                            <p:nvPr/>
                          </p:nvGrpSpPr>
                          <p:grpSpPr>
                            <a:xfrm>
                              <a:off x="63500" y="4724400"/>
                              <a:ext cx="8467725" cy="1355725"/>
                              <a:chOff x="63500" y="4724400"/>
                              <a:chExt cx="8467725" cy="1355725"/>
                            </a:xfrm>
                          </p:grpSpPr>
                          <p:grpSp>
                            <p:nvGrpSpPr>
                              <p:cNvPr id="97" name="Group 12"/>
                              <p:cNvGrpSpPr/>
                              <p:nvPr/>
                            </p:nvGrpSpPr>
                            <p:grpSpPr>
                              <a:xfrm>
                                <a:off x="63500" y="4724400"/>
                                <a:ext cx="8467725" cy="1355725"/>
                                <a:chOff x="63500" y="4724400"/>
                                <a:chExt cx="8467725" cy="1355725"/>
                              </a:xfrm>
                            </p:grpSpPr>
                            <p:sp>
                              <p:nvSpPr>
                                <p:cNvPr id="102" name="Line 5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67013" y="5329238"/>
                                  <a:ext cx="0" cy="75088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50799">
                                  <a:solidFill>
                                    <a:srgbClr val="FF99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03" name="Group 11"/>
                                <p:cNvGrpSpPr/>
                                <p:nvPr/>
                              </p:nvGrpSpPr>
                              <p:grpSpPr>
                                <a:xfrm>
                                  <a:off x="63500" y="4724400"/>
                                  <a:ext cx="8467725" cy="1339850"/>
                                  <a:chOff x="63500" y="4724400"/>
                                  <a:chExt cx="8467725" cy="1339850"/>
                                </a:xfrm>
                              </p:grpSpPr>
                              <p:grpSp>
                                <p:nvGrpSpPr>
                                  <p:cNvPr id="104" name="Group 10"/>
                                  <p:cNvGrpSpPr/>
                                  <p:nvPr/>
                                </p:nvGrpSpPr>
                                <p:grpSpPr>
                                  <a:xfrm>
                                    <a:off x="1000125" y="4724400"/>
                                    <a:ext cx="7531100" cy="1339850"/>
                                    <a:chOff x="1000125" y="4724400"/>
                                    <a:chExt cx="7531100" cy="1339850"/>
                                  </a:xfrm>
                                </p:grpSpPr>
                                <p:sp>
                                  <p:nvSpPr>
                                    <p:cNvPr id="106" name="Rectangle 3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000125" y="5156200"/>
                                      <a:ext cx="7531100" cy="292100"/>
                                    </a:xfrm>
                                    <a:prstGeom prst="rect">
                                      <a:avLst/>
                                    </a:prstGeom>
                                    <a:gradFill rotWithShape="1">
                                      <a:gsLst>
                                        <a:gs pos="0">
                                          <a:srgbClr val="C0C0C0"/>
                                        </a:gs>
                                        <a:gs pos="100000">
                                          <a:srgbClr val="595959"/>
                                        </a:gs>
                                      </a:gsLst>
                                      <a:lin ang="5400000" scaled="1"/>
                                    </a:gra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nl-BE"/>
                                    </a:p>
                                  </p:txBody>
                                </p:sp>
                                <p:sp>
                                  <p:nvSpPr>
                                    <p:cNvPr id="107" name="Rectangle 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410325" y="5156200"/>
                                      <a:ext cx="1511300" cy="292100"/>
                                    </a:xfrm>
                                    <a:prstGeom prst="rect">
                                      <a:avLst/>
                                    </a:prstGeom>
                                    <a:gradFill rotWithShape="0">
                                      <a:gsLst>
                                        <a:gs pos="0">
                                          <a:srgbClr val="FC0128"/>
                                        </a:gs>
                                        <a:gs pos="50000">
                                          <a:srgbClr val="8D0116"/>
                                        </a:gs>
                                        <a:gs pos="100000">
                                          <a:srgbClr val="FC0128"/>
                                        </a:gs>
                                      </a:gsLst>
                                      <a:lin ang="5400000" scaled="1"/>
                                    </a:gradFill>
                                    <a:ln w="12699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nl-BE"/>
                                    </a:p>
                                  </p:txBody>
                                </p:sp>
                                <p:sp>
                                  <p:nvSpPr>
                                    <p:cNvPr id="108" name="Rectangle 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616700" y="4724400"/>
                                      <a:ext cx="1109663" cy="45402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12699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lIns="90488" tIns="44450" rIns="90488" bIns="44450">
                                      <a:prstTxWarp prst="textNoShape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pPr eaLnBrk="0" hangingPunct="0"/>
                                      <a:r>
                                        <a:rPr lang="en-US" sz="2400" b="1" dirty="0">
                                          <a:solidFill>
                                            <a:srgbClr val="FC0128"/>
                                          </a:solidFill>
                                          <a:latin typeface="Verdana" charset="0"/>
                                        </a:rPr>
                                        <a:t>CDR3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109" name="Line 49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49550" y="6064250"/>
                                      <a:ext cx="4365625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50799">
                                      <a:solidFill>
                                        <a:srgbClr val="FF99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5" name="Text Box 5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3500" y="5059363"/>
                                    <a:ext cx="928688" cy="4572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>
                                    <a:prstTxWarp prst="textNoShape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nl-BE" sz="2400" b="1" dirty="0">
                                        <a:latin typeface="Verdana" charset="0"/>
                                      </a:rPr>
                                      <a:t>VHH</a:t>
                                    </a:r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98" name="AutoShap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44813" y="5214938"/>
                                <a:ext cx="144462" cy="144462"/>
                              </a:xfrm>
                              <a:prstGeom prst="diamond">
                                <a:avLst/>
                              </a:prstGeom>
                              <a:solidFill>
                                <a:srgbClr val="CC00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nl-BE"/>
                              </a:p>
                            </p:txBody>
                          </p:sp>
                          <p:sp>
                            <p:nvSpPr>
                              <p:cNvPr id="99" name="AutoShape 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08338" y="5213350"/>
                                <a:ext cx="144462" cy="144463"/>
                              </a:xfrm>
                              <a:prstGeom prst="diamond">
                                <a:avLst/>
                              </a:prstGeom>
                              <a:solidFill>
                                <a:srgbClr val="CC00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nl-BE"/>
                              </a:p>
                            </p:txBody>
                          </p:sp>
                          <p:sp>
                            <p:nvSpPr>
                              <p:cNvPr id="100" name="AutoShap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71863" y="5213350"/>
                                <a:ext cx="144462" cy="144463"/>
                              </a:xfrm>
                              <a:prstGeom prst="diamond">
                                <a:avLst/>
                              </a:prstGeom>
                              <a:solidFill>
                                <a:srgbClr val="CC00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nl-BE"/>
                              </a:p>
                            </p:txBody>
                          </p:sp>
                          <p:sp>
                            <p:nvSpPr>
                              <p:cNvPr id="101" name="AutoShap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36975" y="5214938"/>
                                <a:ext cx="144463" cy="144462"/>
                              </a:xfrm>
                              <a:prstGeom prst="diamond">
                                <a:avLst/>
                              </a:prstGeom>
                              <a:solidFill>
                                <a:srgbClr val="CC00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nl-B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82" name="Rectangle 5"/>
              <p:cNvSpPr>
                <a:spLocks noChangeArrowheads="1"/>
              </p:cNvSpPr>
              <p:nvPr/>
            </p:nvSpPr>
            <p:spPr bwMode="auto">
              <a:xfrm>
                <a:off x="3923928" y="5157192"/>
                <a:ext cx="673100" cy="2921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</p:grp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1979712" y="5157192"/>
              <a:ext cx="895350" cy="292100"/>
            </a:xfrm>
            <a:prstGeom prst="rect">
              <a:avLst/>
            </a:prstGeom>
            <a:gradFill rotWithShape="1">
              <a:gsLst>
                <a:gs pos="0">
                  <a:srgbClr val="BBE0E3"/>
                </a:gs>
                <a:gs pos="50000">
                  <a:srgbClr val="576869"/>
                </a:gs>
                <a:gs pos="100000">
                  <a:srgbClr val="BBE0E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114" name="TextBox 109"/>
          <p:cNvSpPr txBox="1"/>
          <p:nvPr/>
        </p:nvSpPr>
        <p:spPr>
          <a:xfrm>
            <a:off x="5220072" y="6341258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Vu et al., Mol. </a:t>
            </a:r>
            <a:r>
              <a:rPr lang="fr-FR" sz="1000" dirty="0" err="1" smtClean="0"/>
              <a:t>Immunol</a:t>
            </a:r>
            <a:r>
              <a:rPr lang="fr-FR" sz="1000" dirty="0" smtClean="0"/>
              <a:t>., 1997</a:t>
            </a:r>
          </a:p>
          <a:p>
            <a:r>
              <a:rPr lang="da-DK" sz="1000" dirty="0" err="1" smtClean="0"/>
              <a:t>Desmyter</a:t>
            </a:r>
            <a:r>
              <a:rPr lang="da-DK" sz="1000" dirty="0" smtClean="0"/>
              <a:t> et al., </a:t>
            </a:r>
            <a:r>
              <a:rPr lang="da-DK" sz="1000" dirty="0" err="1" smtClean="0"/>
              <a:t>Nat.Struct.Biol</a:t>
            </a:r>
            <a:r>
              <a:rPr lang="da-DK" sz="1000" dirty="0" smtClean="0"/>
              <a:t>., 1996</a:t>
            </a:r>
            <a:endParaRPr lang="da-DK" sz="1000" dirty="0"/>
          </a:p>
        </p:txBody>
      </p:sp>
      <p:sp>
        <p:nvSpPr>
          <p:cNvPr id="115" name="TextBox 110"/>
          <p:cNvSpPr txBox="1"/>
          <p:nvPr/>
        </p:nvSpPr>
        <p:spPr>
          <a:xfrm>
            <a:off x="6926738" y="2599870"/>
            <a:ext cx="210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4 </a:t>
            </a:r>
            <a:r>
              <a:rPr lang="da-DK" sz="1400" dirty="0" err="1" smtClean="0"/>
              <a:t>conserved</a:t>
            </a:r>
            <a:r>
              <a:rPr lang="da-DK" sz="1400" dirty="0" smtClean="0"/>
              <a:t> </a:t>
            </a:r>
            <a:r>
              <a:rPr lang="da-DK" sz="1400" dirty="0" err="1" smtClean="0"/>
              <a:t>residues</a:t>
            </a:r>
            <a:r>
              <a:rPr lang="da-DK" sz="1400" dirty="0" smtClean="0"/>
              <a:t> </a:t>
            </a:r>
          </a:p>
          <a:p>
            <a:r>
              <a:rPr lang="da-DK" sz="1400" dirty="0" err="1" smtClean="0"/>
              <a:t>framework</a:t>
            </a:r>
            <a:r>
              <a:rPr lang="da-DK" sz="1400" dirty="0" smtClean="0"/>
              <a:t>  </a:t>
            </a:r>
          </a:p>
          <a:p>
            <a:r>
              <a:rPr lang="da-DK" sz="1400" dirty="0" smtClean="0"/>
              <a:t>3 </a:t>
            </a:r>
            <a:r>
              <a:rPr lang="da-DK" sz="1400" dirty="0" err="1" smtClean="0"/>
              <a:t>hypervariable</a:t>
            </a:r>
            <a:r>
              <a:rPr lang="da-DK" sz="1400" dirty="0" smtClean="0"/>
              <a:t> regions</a:t>
            </a:r>
            <a:endParaRPr lang="da-DK" sz="1400" dirty="0"/>
          </a:p>
        </p:txBody>
      </p:sp>
      <p:sp>
        <p:nvSpPr>
          <p:cNvPr id="116" name="TextBox 111"/>
          <p:cNvSpPr txBox="1"/>
          <p:nvPr/>
        </p:nvSpPr>
        <p:spPr>
          <a:xfrm>
            <a:off x="251520" y="5605387"/>
            <a:ext cx="2373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valine 37 to phenylalanine, </a:t>
            </a:r>
          </a:p>
          <a:p>
            <a:r>
              <a:rPr lang="nl-BE" sz="1200" dirty="0" smtClean="0"/>
              <a:t>glycine 44 to glutamic acid, </a:t>
            </a:r>
          </a:p>
          <a:p>
            <a:r>
              <a:rPr lang="nl-BE" sz="1200" dirty="0" smtClean="0"/>
              <a:t>lysine 45 to arginine  </a:t>
            </a:r>
          </a:p>
          <a:p>
            <a:r>
              <a:rPr lang="nl-BE" sz="1200" dirty="0" smtClean="0"/>
              <a:t>tryptophan 47 to glycine</a:t>
            </a:r>
            <a:endParaRPr lang="da-DK" sz="1200" dirty="0"/>
          </a:p>
        </p:txBody>
      </p:sp>
      <p:sp>
        <p:nvSpPr>
          <p:cNvPr id="117" name="Rounded Rectangle 114"/>
          <p:cNvSpPr/>
          <p:nvPr/>
        </p:nvSpPr>
        <p:spPr>
          <a:xfrm>
            <a:off x="179512" y="5533379"/>
            <a:ext cx="2404938" cy="906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/>
          </a:p>
        </p:txBody>
      </p:sp>
      <p:cxnSp>
        <p:nvCxnSpPr>
          <p:cNvPr id="118" name="Straight Arrow Connector 116"/>
          <p:cNvCxnSpPr/>
          <p:nvPr/>
        </p:nvCxnSpPr>
        <p:spPr>
          <a:xfrm>
            <a:off x="2666935" y="623731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7"/>
          <p:cNvSpPr txBox="1"/>
          <p:nvPr/>
        </p:nvSpPr>
        <p:spPr>
          <a:xfrm>
            <a:off x="3606800" y="5959223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solubility</a:t>
            </a:r>
            <a:endParaRPr lang="da-DK" dirty="0"/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3456442" y="5929423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593980" y="3839429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Protrunding</a:t>
            </a:r>
          </a:p>
          <a:p>
            <a:r>
              <a:rPr lang="nl-BE" sz="1400" dirty="0" smtClean="0"/>
              <a:t>CDRs</a:t>
            </a:r>
            <a:endParaRPr lang="da-DK" sz="1400" dirty="0"/>
          </a:p>
        </p:txBody>
      </p:sp>
      <p:sp>
        <p:nvSpPr>
          <p:cNvPr id="122" name="TextBox 118"/>
          <p:cNvSpPr txBox="1"/>
          <p:nvPr/>
        </p:nvSpPr>
        <p:spPr>
          <a:xfrm>
            <a:off x="6617875" y="5780470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/>
              <a:t>Disulfide</a:t>
            </a:r>
            <a:r>
              <a:rPr lang="da-DK" sz="1400" dirty="0" smtClean="0"/>
              <a:t> </a:t>
            </a:r>
            <a:r>
              <a:rPr lang="da-DK" sz="1400" dirty="0" err="1" smtClean="0"/>
              <a:t>bond</a:t>
            </a:r>
            <a:endParaRPr lang="en-US" sz="1400" dirty="0"/>
          </a:p>
        </p:txBody>
      </p:sp>
      <p:sp>
        <p:nvSpPr>
          <p:cNvPr id="123" name="Rectangle 41"/>
          <p:cNvSpPr>
            <a:spLocks noChangeArrowheads="1"/>
          </p:cNvSpPr>
          <p:nvPr/>
        </p:nvSpPr>
        <p:spPr bwMode="auto">
          <a:xfrm>
            <a:off x="2259179" y="2096814"/>
            <a:ext cx="569774" cy="227973"/>
          </a:xfrm>
          <a:prstGeom prst="rect">
            <a:avLst/>
          </a:prstGeom>
          <a:gradFill rotWithShape="1">
            <a:gsLst>
              <a:gs pos="0">
                <a:srgbClr val="BBE0E3"/>
              </a:gs>
              <a:gs pos="50000">
                <a:srgbClr val="576869"/>
              </a:gs>
              <a:gs pos="100000">
                <a:srgbClr val="BBE0E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>
            <a:off x="6371098" y="2096814"/>
            <a:ext cx="830625" cy="236563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50000">
                <a:srgbClr val="8D0116"/>
              </a:gs>
              <a:gs pos="100000">
                <a:srgbClr val="FC0128"/>
              </a:gs>
            </a:gsLst>
            <a:lin ang="5400000" scaled="1"/>
          </a:gra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9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 animBg="1"/>
      <p:bldP spid="119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Selection</a:t>
            </a:r>
            <a:r>
              <a:rPr lang="da-DK" dirty="0" smtClean="0">
                <a:solidFill>
                  <a:schemeClr val="tx1"/>
                </a:solidFill>
              </a:rPr>
              <a:t> of antigen-</a:t>
            </a:r>
            <a:r>
              <a:rPr lang="da-DK" dirty="0" err="1" smtClean="0">
                <a:solidFill>
                  <a:schemeClr val="tx1"/>
                </a:solidFill>
              </a:rPr>
              <a:t>specific</a:t>
            </a:r>
            <a:r>
              <a:rPr lang="da-DK" dirty="0" smtClean="0">
                <a:solidFill>
                  <a:schemeClr val="tx1"/>
                </a:solidFill>
              </a:rPr>
              <a:t> VHH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Content Placeholder 5" descr="Moving camel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5" y="2996952"/>
            <a:ext cx="1834977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80" y="5769260"/>
            <a:ext cx="4644008" cy="3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7851" r="72551" b="72262"/>
          <a:stretch/>
        </p:blipFill>
        <p:spPr bwMode="auto">
          <a:xfrm>
            <a:off x="611560" y="1556791"/>
            <a:ext cx="1779599" cy="1152129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l="27778" r="55177" b="84211"/>
          <a:stretch/>
        </p:blipFill>
        <p:spPr bwMode="auto">
          <a:xfrm>
            <a:off x="2771800" y="1628800"/>
            <a:ext cx="1529546" cy="648072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 l="22963" t="14035" r="48951" b="59649"/>
          <a:stretch>
            <a:fillRect/>
          </a:stretch>
        </p:blipFill>
        <p:spPr bwMode="auto">
          <a:xfrm>
            <a:off x="2771800" y="2390027"/>
            <a:ext cx="2088232" cy="894957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 l="20457" t="40351" r="47444" b="19298"/>
          <a:stretch>
            <a:fillRect/>
          </a:stretch>
        </p:blipFill>
        <p:spPr bwMode="auto">
          <a:xfrm>
            <a:off x="2771800" y="3452403"/>
            <a:ext cx="2088232" cy="1200733"/>
          </a:xfrm>
          <a:prstGeom prst="rect">
            <a:avLst/>
          </a:prstGeom>
          <a:noFill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/>
          <a:srcRect l="18951" t="80702" r="45741"/>
          <a:stretch>
            <a:fillRect/>
          </a:stretch>
        </p:blipFill>
        <p:spPr bwMode="auto">
          <a:xfrm>
            <a:off x="2771800" y="4887162"/>
            <a:ext cx="2232248" cy="558062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/>
          <a:srcRect l="54666" t="70175" r="18050"/>
          <a:stretch>
            <a:fillRect/>
          </a:stretch>
        </p:blipFill>
        <p:spPr bwMode="auto">
          <a:xfrm>
            <a:off x="5508104" y="4519677"/>
            <a:ext cx="1944216" cy="972108"/>
          </a:xfrm>
          <a:prstGeom prst="rect">
            <a:avLst/>
          </a:prstGeom>
          <a:noFill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4" cstate="print"/>
          <a:srcRect l="54350" t="45614" r="23370" b="29825"/>
          <a:stretch/>
        </p:blipFill>
        <p:spPr bwMode="auto">
          <a:xfrm>
            <a:off x="5508105" y="3318944"/>
            <a:ext cx="1789130" cy="902144"/>
          </a:xfrm>
          <a:prstGeom prst="rect">
            <a:avLst/>
          </a:prstGeom>
          <a:noFill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4" cstate="print"/>
          <a:srcRect l="57865" t="2632" r="-1198" b="54386"/>
          <a:stretch/>
        </p:blipFill>
        <p:spPr bwMode="auto">
          <a:xfrm>
            <a:off x="5508104" y="1718904"/>
            <a:ext cx="3168352" cy="1437493"/>
          </a:xfrm>
          <a:prstGeom prst="rect">
            <a:avLst/>
          </a:prstGeom>
          <a:noFill/>
        </p:spPr>
      </p:pic>
      <p:sp>
        <p:nvSpPr>
          <p:cNvPr id="3" name="Rektangel 2"/>
          <p:cNvSpPr/>
          <p:nvPr/>
        </p:nvSpPr>
        <p:spPr>
          <a:xfrm>
            <a:off x="2771800" y="2390027"/>
            <a:ext cx="288032" cy="318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4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VAR2CSA </a:t>
            </a:r>
            <a:r>
              <a:rPr lang="da-DK" dirty="0" err="1" smtClean="0">
                <a:solidFill>
                  <a:schemeClr val="tx1"/>
                </a:solidFill>
              </a:rPr>
              <a:t>specific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nanobodies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rwk797\Downloads\Figure 1.tif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 r="5335" b="41243"/>
          <a:stretch/>
        </p:blipFill>
        <p:spPr bwMode="auto">
          <a:xfrm>
            <a:off x="251520" y="3645024"/>
            <a:ext cx="8631564" cy="22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932040" y="1597061"/>
            <a:ext cx="2376515" cy="1864047"/>
            <a:chOff x="3155" y="1525"/>
            <a:chExt cx="2038" cy="1588"/>
          </a:xfrm>
        </p:grpSpPr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3155" y="1525"/>
              <a:ext cx="2038" cy="1588"/>
              <a:chOff x="3155" y="2341"/>
              <a:chExt cx="2038" cy="1588"/>
            </a:xfrm>
          </p:grpSpPr>
          <p:sp>
            <p:nvSpPr>
              <p:cNvPr id="14" name="Text Box 59"/>
              <p:cNvSpPr txBox="1">
                <a:spLocks noChangeArrowheads="1"/>
              </p:cNvSpPr>
              <p:nvPr/>
            </p:nvSpPr>
            <p:spPr bwMode="auto">
              <a:xfrm>
                <a:off x="3155" y="2886"/>
                <a:ext cx="5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latin typeface="Verdana" charset="0"/>
                  </a:rPr>
                  <a:t>VHH</a:t>
                </a:r>
              </a:p>
            </p:txBody>
          </p:sp>
          <p:sp>
            <p:nvSpPr>
              <p:cNvPr id="15" name="Line 60"/>
              <p:cNvSpPr>
                <a:spLocks noChangeShapeType="1"/>
              </p:cNvSpPr>
              <p:nvPr/>
            </p:nvSpPr>
            <p:spPr bwMode="auto">
              <a:xfrm flipH="1">
                <a:off x="4103" y="2659"/>
                <a:ext cx="1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" name="Line 61"/>
              <p:cNvSpPr>
                <a:spLocks noChangeShapeType="1"/>
              </p:cNvSpPr>
              <p:nvPr/>
            </p:nvSpPr>
            <p:spPr bwMode="auto">
              <a:xfrm flipH="1" flipV="1">
                <a:off x="4104" y="3249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7" name="Line 62"/>
              <p:cNvSpPr>
                <a:spLocks noChangeShapeType="1"/>
              </p:cNvSpPr>
              <p:nvPr/>
            </p:nvSpPr>
            <p:spPr bwMode="auto">
              <a:xfrm flipH="1" flipV="1">
                <a:off x="4557" y="3698"/>
                <a:ext cx="317" cy="0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8" name="Line 63"/>
              <p:cNvSpPr>
                <a:spLocks noChangeShapeType="1"/>
              </p:cNvSpPr>
              <p:nvPr/>
            </p:nvSpPr>
            <p:spPr bwMode="auto">
              <a:xfrm flipH="1">
                <a:off x="4240" y="3248"/>
                <a:ext cx="498" cy="454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9" name="Line 64"/>
              <p:cNvSpPr>
                <a:spLocks noChangeShapeType="1"/>
              </p:cNvSpPr>
              <p:nvPr/>
            </p:nvSpPr>
            <p:spPr bwMode="auto">
              <a:xfrm flipH="1" flipV="1">
                <a:off x="5056" y="3248"/>
                <a:ext cx="136" cy="454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0" name="Line 65"/>
              <p:cNvSpPr>
                <a:spLocks noChangeShapeType="1"/>
              </p:cNvSpPr>
              <p:nvPr/>
            </p:nvSpPr>
            <p:spPr bwMode="auto">
              <a:xfrm flipH="1">
                <a:off x="4420" y="2659"/>
                <a:ext cx="1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1" name="Line 66"/>
              <p:cNvSpPr>
                <a:spLocks noChangeShapeType="1"/>
              </p:cNvSpPr>
              <p:nvPr/>
            </p:nvSpPr>
            <p:spPr bwMode="auto">
              <a:xfrm flipH="1">
                <a:off x="4738" y="2659"/>
                <a:ext cx="1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" name="Line 67"/>
              <p:cNvSpPr>
                <a:spLocks noChangeShapeType="1"/>
              </p:cNvSpPr>
              <p:nvPr/>
            </p:nvSpPr>
            <p:spPr bwMode="auto">
              <a:xfrm>
                <a:off x="5056" y="2659"/>
                <a:ext cx="0" cy="59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" name="Line 68"/>
              <p:cNvSpPr>
                <a:spLocks noChangeShapeType="1"/>
              </p:cNvSpPr>
              <p:nvPr/>
            </p:nvSpPr>
            <p:spPr bwMode="auto">
              <a:xfrm>
                <a:off x="4557" y="311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" name="Line 69"/>
              <p:cNvSpPr>
                <a:spLocks noChangeShapeType="1"/>
              </p:cNvSpPr>
              <p:nvPr/>
            </p:nvSpPr>
            <p:spPr bwMode="auto">
              <a:xfrm flipH="1">
                <a:off x="4874" y="3113"/>
                <a:ext cx="1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5" name="Line 70"/>
              <p:cNvSpPr>
                <a:spLocks noChangeShapeType="1"/>
              </p:cNvSpPr>
              <p:nvPr/>
            </p:nvSpPr>
            <p:spPr bwMode="auto">
              <a:xfrm flipH="1">
                <a:off x="5192" y="3113"/>
                <a:ext cx="1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6" name="Freeform 71"/>
              <p:cNvSpPr>
                <a:spLocks/>
              </p:cNvSpPr>
              <p:nvPr/>
            </p:nvSpPr>
            <p:spPr bwMode="auto">
              <a:xfrm>
                <a:off x="4421" y="2636"/>
                <a:ext cx="197" cy="477"/>
              </a:xfrm>
              <a:custGeom>
                <a:avLst/>
                <a:gdLst>
                  <a:gd name="T0" fmla="*/ 0 w 197"/>
                  <a:gd name="T1" fmla="*/ 23 h 477"/>
                  <a:gd name="T2" fmla="*/ 182 w 197"/>
                  <a:gd name="T3" fmla="*/ 23 h 477"/>
                  <a:gd name="T4" fmla="*/ 91 w 197"/>
                  <a:gd name="T5" fmla="*/ 159 h 477"/>
                  <a:gd name="T6" fmla="*/ 182 w 197"/>
                  <a:gd name="T7" fmla="*/ 250 h 477"/>
                  <a:gd name="T8" fmla="*/ 91 w 197"/>
                  <a:gd name="T9" fmla="*/ 340 h 477"/>
                  <a:gd name="T10" fmla="*/ 136 w 197"/>
                  <a:gd name="T11" fmla="*/ 477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477"/>
                  <a:gd name="T20" fmla="*/ 197 w 197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477">
                    <a:moveTo>
                      <a:pt x="0" y="23"/>
                    </a:moveTo>
                    <a:cubicBezTo>
                      <a:pt x="83" y="11"/>
                      <a:pt x="167" y="0"/>
                      <a:pt x="182" y="23"/>
                    </a:cubicBezTo>
                    <a:cubicBezTo>
                      <a:pt x="197" y="46"/>
                      <a:pt x="91" y="121"/>
                      <a:pt x="91" y="159"/>
                    </a:cubicBezTo>
                    <a:cubicBezTo>
                      <a:pt x="91" y="197"/>
                      <a:pt x="182" y="220"/>
                      <a:pt x="182" y="250"/>
                    </a:cubicBezTo>
                    <a:cubicBezTo>
                      <a:pt x="182" y="280"/>
                      <a:pt x="99" y="302"/>
                      <a:pt x="91" y="340"/>
                    </a:cubicBezTo>
                    <a:cubicBezTo>
                      <a:pt x="83" y="378"/>
                      <a:pt x="109" y="427"/>
                      <a:pt x="136" y="477"/>
                    </a:cubicBezTo>
                  </a:path>
                </a:pathLst>
              </a:custGeom>
              <a:noFill/>
              <a:ln w="31750">
                <a:solidFill>
                  <a:srgbClr val="BBE0E3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BBE0E3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" name="Freeform 72"/>
              <p:cNvSpPr>
                <a:spLocks/>
              </p:cNvSpPr>
              <p:nvPr/>
            </p:nvSpPr>
            <p:spPr bwMode="auto">
              <a:xfrm>
                <a:off x="4875" y="3022"/>
                <a:ext cx="318" cy="98"/>
              </a:xfrm>
              <a:custGeom>
                <a:avLst/>
                <a:gdLst>
                  <a:gd name="T0" fmla="*/ 0 w 318"/>
                  <a:gd name="T1" fmla="*/ 91 h 98"/>
                  <a:gd name="T2" fmla="*/ 45 w 318"/>
                  <a:gd name="T3" fmla="*/ 0 h 98"/>
                  <a:gd name="T4" fmla="*/ 136 w 318"/>
                  <a:gd name="T5" fmla="*/ 91 h 98"/>
                  <a:gd name="T6" fmla="*/ 227 w 318"/>
                  <a:gd name="T7" fmla="*/ 45 h 98"/>
                  <a:gd name="T8" fmla="*/ 318 w 318"/>
                  <a:gd name="T9" fmla="*/ 91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98"/>
                  <a:gd name="T17" fmla="*/ 318 w 31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98">
                    <a:moveTo>
                      <a:pt x="0" y="91"/>
                    </a:moveTo>
                    <a:cubicBezTo>
                      <a:pt x="11" y="45"/>
                      <a:pt x="22" y="0"/>
                      <a:pt x="45" y="0"/>
                    </a:cubicBezTo>
                    <a:cubicBezTo>
                      <a:pt x="68" y="0"/>
                      <a:pt x="106" y="84"/>
                      <a:pt x="136" y="91"/>
                    </a:cubicBezTo>
                    <a:cubicBezTo>
                      <a:pt x="166" y="98"/>
                      <a:pt x="197" y="45"/>
                      <a:pt x="227" y="45"/>
                    </a:cubicBezTo>
                    <a:cubicBezTo>
                      <a:pt x="257" y="45"/>
                      <a:pt x="287" y="68"/>
                      <a:pt x="318" y="91"/>
                    </a:cubicBezTo>
                  </a:path>
                </a:pathLst>
              </a:custGeom>
              <a:noFill/>
              <a:ln w="31750">
                <a:solidFill>
                  <a:srgbClr val="00FF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00FF0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8" name="Freeform 73"/>
              <p:cNvSpPr>
                <a:spLocks/>
              </p:cNvSpPr>
              <p:nvPr/>
            </p:nvSpPr>
            <p:spPr bwMode="auto">
              <a:xfrm>
                <a:off x="4739" y="2568"/>
                <a:ext cx="317" cy="91"/>
              </a:xfrm>
              <a:custGeom>
                <a:avLst/>
                <a:gdLst>
                  <a:gd name="T0" fmla="*/ 317 w 317"/>
                  <a:gd name="T1" fmla="*/ 91 h 91"/>
                  <a:gd name="T2" fmla="*/ 136 w 317"/>
                  <a:gd name="T3" fmla="*/ 0 h 91"/>
                  <a:gd name="T4" fmla="*/ 0 w 317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317"/>
                  <a:gd name="T10" fmla="*/ 0 h 91"/>
                  <a:gd name="T11" fmla="*/ 317 w 317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7" h="91">
                    <a:moveTo>
                      <a:pt x="317" y="91"/>
                    </a:moveTo>
                    <a:cubicBezTo>
                      <a:pt x="253" y="45"/>
                      <a:pt x="189" y="0"/>
                      <a:pt x="136" y="0"/>
                    </a:cubicBezTo>
                    <a:cubicBezTo>
                      <a:pt x="83" y="0"/>
                      <a:pt x="41" y="45"/>
                      <a:pt x="0" y="91"/>
                    </a:cubicBezTo>
                  </a:path>
                </a:pathLst>
              </a:custGeom>
              <a:noFill/>
              <a:ln w="31750">
                <a:solidFill>
                  <a:srgbClr val="80808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80808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9" name="Freeform 74"/>
              <p:cNvSpPr>
                <a:spLocks/>
              </p:cNvSpPr>
              <p:nvPr/>
            </p:nvSpPr>
            <p:spPr bwMode="auto">
              <a:xfrm>
                <a:off x="3831" y="2478"/>
                <a:ext cx="272" cy="181"/>
              </a:xfrm>
              <a:custGeom>
                <a:avLst/>
                <a:gdLst>
                  <a:gd name="T0" fmla="*/ 272 w 272"/>
                  <a:gd name="T1" fmla="*/ 181 h 181"/>
                  <a:gd name="T2" fmla="*/ 181 w 272"/>
                  <a:gd name="T3" fmla="*/ 45 h 181"/>
                  <a:gd name="T4" fmla="*/ 0 w 272"/>
                  <a:gd name="T5" fmla="*/ 0 h 181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181"/>
                  <a:gd name="T11" fmla="*/ 272 w 272"/>
                  <a:gd name="T12" fmla="*/ 181 h 1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181">
                    <a:moveTo>
                      <a:pt x="272" y="181"/>
                    </a:moveTo>
                    <a:cubicBezTo>
                      <a:pt x="249" y="128"/>
                      <a:pt x="226" y="75"/>
                      <a:pt x="181" y="45"/>
                    </a:cubicBezTo>
                    <a:cubicBezTo>
                      <a:pt x="136" y="15"/>
                      <a:pt x="68" y="7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5"/>
              <p:cNvSpPr>
                <a:spLocks/>
              </p:cNvSpPr>
              <p:nvPr/>
            </p:nvSpPr>
            <p:spPr bwMode="auto">
              <a:xfrm>
                <a:off x="3740" y="3689"/>
                <a:ext cx="182" cy="159"/>
              </a:xfrm>
              <a:custGeom>
                <a:avLst/>
                <a:gdLst>
                  <a:gd name="T0" fmla="*/ 182 w 182"/>
                  <a:gd name="T1" fmla="*/ 0 h 159"/>
                  <a:gd name="T2" fmla="*/ 136 w 182"/>
                  <a:gd name="T3" fmla="*/ 136 h 159"/>
                  <a:gd name="T4" fmla="*/ 0 w 182"/>
                  <a:gd name="T5" fmla="*/ 136 h 159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59"/>
                  <a:gd name="T11" fmla="*/ 182 w 182"/>
                  <a:gd name="T12" fmla="*/ 159 h 1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59">
                    <a:moveTo>
                      <a:pt x="182" y="0"/>
                    </a:moveTo>
                    <a:cubicBezTo>
                      <a:pt x="174" y="56"/>
                      <a:pt x="166" y="113"/>
                      <a:pt x="136" y="136"/>
                    </a:cubicBezTo>
                    <a:cubicBezTo>
                      <a:pt x="106" y="159"/>
                      <a:pt x="53" y="147"/>
                      <a:pt x="0" y="136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 Box 76"/>
              <p:cNvSpPr txBox="1">
                <a:spLocks noChangeArrowheads="1"/>
              </p:cNvSpPr>
              <p:nvPr/>
            </p:nvSpPr>
            <p:spPr bwMode="auto">
              <a:xfrm>
                <a:off x="3649" y="2341"/>
                <a:ext cx="23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  <a:latin typeface="Verdana" charset="0"/>
                  </a:rPr>
                  <a:t>N</a:t>
                </a:r>
              </a:p>
            </p:txBody>
          </p:sp>
          <p:sp>
            <p:nvSpPr>
              <p:cNvPr id="32" name="Text Box 77"/>
              <p:cNvSpPr txBox="1">
                <a:spLocks noChangeArrowheads="1"/>
              </p:cNvSpPr>
              <p:nvPr/>
            </p:nvSpPr>
            <p:spPr bwMode="auto">
              <a:xfrm>
                <a:off x="3546" y="3698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  <a:latin typeface="Verdana" charset="0"/>
                  </a:rPr>
                  <a:t>C</a:t>
                </a:r>
              </a:p>
            </p:txBody>
          </p:sp>
          <p:sp>
            <p:nvSpPr>
              <p:cNvPr id="33" name="Line 78"/>
              <p:cNvSpPr>
                <a:spLocks noChangeShapeType="1"/>
              </p:cNvSpPr>
              <p:nvPr/>
            </p:nvSpPr>
            <p:spPr bwMode="auto">
              <a:xfrm flipH="1" flipV="1">
                <a:off x="4168" y="2840"/>
                <a:ext cx="408" cy="46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4" name="Freeform 79"/>
              <p:cNvSpPr>
                <a:spLocks/>
              </p:cNvSpPr>
              <p:nvPr/>
            </p:nvSpPr>
            <p:spPr bwMode="auto">
              <a:xfrm rot="746142">
                <a:off x="3890" y="2616"/>
                <a:ext cx="466" cy="536"/>
              </a:xfrm>
              <a:custGeom>
                <a:avLst/>
                <a:gdLst>
                  <a:gd name="T0" fmla="*/ 117 w 439"/>
                  <a:gd name="T1" fmla="*/ 392649 h 235"/>
                  <a:gd name="T2" fmla="*/ 39 w 439"/>
                  <a:gd name="T3" fmla="*/ 164137 h 235"/>
                  <a:gd name="T4" fmla="*/ 350 w 439"/>
                  <a:gd name="T5" fmla="*/ 240194 h 235"/>
                  <a:gd name="T6" fmla="*/ 503 w 439"/>
                  <a:gd name="T7" fmla="*/ 13208 h 235"/>
                  <a:gd name="T8" fmla="*/ 739 w 439"/>
                  <a:gd name="T9" fmla="*/ 164137 h 235"/>
                  <a:gd name="T10" fmla="*/ 584 w 439"/>
                  <a:gd name="T11" fmla="*/ 240194 h 235"/>
                  <a:gd name="T12" fmla="*/ 660 w 439"/>
                  <a:gd name="T13" fmla="*/ 392649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9"/>
                  <a:gd name="T22" fmla="*/ 0 h 235"/>
                  <a:gd name="T23" fmla="*/ 439 w 439"/>
                  <a:gd name="T24" fmla="*/ 235 h 2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9" h="235">
                    <a:moveTo>
                      <a:pt x="69" y="235"/>
                    </a:moveTo>
                    <a:cubicBezTo>
                      <a:pt x="34" y="174"/>
                      <a:pt x="0" y="113"/>
                      <a:pt x="23" y="98"/>
                    </a:cubicBezTo>
                    <a:cubicBezTo>
                      <a:pt x="46" y="83"/>
                      <a:pt x="160" y="159"/>
                      <a:pt x="205" y="144"/>
                    </a:cubicBezTo>
                    <a:cubicBezTo>
                      <a:pt x="250" y="129"/>
                      <a:pt x="257" y="16"/>
                      <a:pt x="295" y="8"/>
                    </a:cubicBezTo>
                    <a:cubicBezTo>
                      <a:pt x="333" y="0"/>
                      <a:pt x="423" y="75"/>
                      <a:pt x="431" y="98"/>
                    </a:cubicBezTo>
                    <a:cubicBezTo>
                      <a:pt x="439" y="121"/>
                      <a:pt x="348" y="121"/>
                      <a:pt x="341" y="144"/>
                    </a:cubicBezTo>
                    <a:cubicBezTo>
                      <a:pt x="334" y="167"/>
                      <a:pt x="360" y="201"/>
                      <a:pt x="386" y="23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5" name="Line 80"/>
              <p:cNvSpPr>
                <a:spLocks noChangeShapeType="1"/>
              </p:cNvSpPr>
              <p:nvPr/>
            </p:nvSpPr>
            <p:spPr bwMode="auto">
              <a:xfrm>
                <a:off x="3922" y="3113"/>
                <a:ext cx="0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6" name="Line 81"/>
              <p:cNvSpPr>
                <a:spLocks noChangeShapeType="1"/>
              </p:cNvSpPr>
              <p:nvPr/>
            </p:nvSpPr>
            <p:spPr bwMode="auto">
              <a:xfrm flipH="1">
                <a:off x="4239" y="3113"/>
                <a:ext cx="1" cy="589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scene3d>
                <a:camera prst="legacyObliqueTopRight"/>
                <a:lightRig rig="legacyFlat2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4521" y="2387"/>
              <a:ext cx="400" cy="416"/>
              <a:chOff x="4521" y="2387"/>
              <a:chExt cx="400" cy="416"/>
            </a:xfrm>
          </p:grpSpPr>
          <p:sp>
            <p:nvSpPr>
              <p:cNvPr id="10" name="AutoShape 83"/>
              <p:cNvSpPr>
                <a:spLocks noChangeArrowheads="1"/>
              </p:cNvSpPr>
              <p:nvPr/>
            </p:nvSpPr>
            <p:spPr bwMode="auto">
              <a:xfrm>
                <a:off x="4521" y="2432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1" name="AutoShape 84"/>
              <p:cNvSpPr>
                <a:spLocks noChangeArrowheads="1"/>
              </p:cNvSpPr>
              <p:nvPr/>
            </p:nvSpPr>
            <p:spPr bwMode="auto">
              <a:xfrm>
                <a:off x="4830" y="2387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2" name="AutoShape 85"/>
              <p:cNvSpPr>
                <a:spLocks noChangeArrowheads="1"/>
              </p:cNvSpPr>
              <p:nvPr/>
            </p:nvSpPr>
            <p:spPr bwMode="auto">
              <a:xfrm>
                <a:off x="4830" y="2614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3" name="AutoShape 86"/>
              <p:cNvSpPr>
                <a:spLocks noChangeArrowheads="1"/>
              </p:cNvSpPr>
              <p:nvPr/>
            </p:nvSpPr>
            <p:spPr bwMode="auto">
              <a:xfrm>
                <a:off x="4830" y="2712"/>
                <a:ext cx="91" cy="91"/>
              </a:xfrm>
              <a:prstGeom prst="diamond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</p:grpSp>
      </p:grpSp>
      <p:sp>
        <p:nvSpPr>
          <p:cNvPr id="3" name="Tekstboks 2"/>
          <p:cNvSpPr txBox="1"/>
          <p:nvPr/>
        </p:nvSpPr>
        <p:spPr>
          <a:xfrm>
            <a:off x="683568" y="2117890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Sequencing</a:t>
            </a:r>
            <a:r>
              <a:rPr lang="da-DK" dirty="0" smtClean="0"/>
              <a:t> </a:t>
            </a:r>
          </a:p>
          <a:p>
            <a:r>
              <a:rPr lang="da-DK" dirty="0" smtClean="0"/>
              <a:t>the anti-VAR2-positive </a:t>
            </a:r>
            <a:r>
              <a:rPr lang="da-DK" dirty="0" err="1" smtClean="0"/>
              <a:t>clones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81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VAR2CSA positive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Nanobodies</a:t>
            </a:r>
            <a:endParaRPr lang="da-D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5" y="3501009"/>
            <a:ext cx="7967234" cy="27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30158" y="4077072"/>
            <a:ext cx="430887" cy="11264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a-DK" sz="1600" dirty="0" smtClean="0">
                <a:latin typeface="Calibri" pitchFamily="34" charset="0"/>
              </a:rPr>
              <a:t>O.D. 490 nm</a:t>
            </a:r>
            <a:endParaRPr lang="da-DK" sz="1600" dirty="0">
              <a:latin typeface="Calibri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043608" y="191683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ELISA: 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627784" y="1868908"/>
            <a:ext cx="2020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Anti</a:t>
            </a:r>
            <a:r>
              <a:rPr lang="da-DK" dirty="0" smtClean="0"/>
              <a:t>-</a:t>
            </a:r>
            <a:r>
              <a:rPr lang="da-DK" dirty="0" err="1" smtClean="0"/>
              <a:t>camel</a:t>
            </a:r>
            <a:r>
              <a:rPr lang="da-DK" dirty="0" smtClean="0"/>
              <a:t>-HRP</a:t>
            </a:r>
          </a:p>
          <a:p>
            <a:r>
              <a:rPr lang="da-DK" dirty="0" err="1" smtClean="0"/>
              <a:t>Nanobody</a:t>
            </a:r>
            <a:endParaRPr lang="da-DK" dirty="0" smtClean="0"/>
          </a:p>
          <a:p>
            <a:r>
              <a:rPr lang="da-DK" dirty="0" smtClean="0"/>
              <a:t>VAR2CSA protein</a:t>
            </a:r>
          </a:p>
        </p:txBody>
      </p:sp>
      <p:pic>
        <p:nvPicPr>
          <p:cNvPr id="1028" name="Picture 4" descr="http://virology-online.com/general/ELIS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15449" r="8171" b="5367"/>
          <a:stretch/>
        </p:blipFill>
        <p:spPr bwMode="auto">
          <a:xfrm>
            <a:off x="5436096" y="1521217"/>
            <a:ext cx="2903285" cy="20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VAR2-domain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nanobodies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da-D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2735"/>
            <a:ext cx="7920880" cy="456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391587"/>
            <a:ext cx="4644008" cy="3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virology-online.com/general/ELISA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15449" r="8171" b="5367"/>
          <a:stretch/>
        </p:blipFill>
        <p:spPr bwMode="auto">
          <a:xfrm>
            <a:off x="7380312" y="1772816"/>
            <a:ext cx="1512168" cy="10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Nb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reactivity</a:t>
            </a:r>
            <a:r>
              <a:rPr lang="da-DK" dirty="0" smtClean="0">
                <a:solidFill>
                  <a:schemeClr val="tx1"/>
                </a:solidFill>
              </a:rPr>
              <a:t> to VAR2CSA domains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36398"/>
              </p:ext>
            </p:extLst>
          </p:nvPr>
        </p:nvGraphicFramePr>
        <p:xfrm>
          <a:off x="683568" y="1556792"/>
          <a:ext cx="4210948" cy="4598982"/>
        </p:xfrm>
        <a:graphic>
          <a:graphicData uri="http://schemas.openxmlformats.org/drawingml/2006/table">
            <a:tbl>
              <a:tblPr firstRow="1" firstCol="1" bandRow="1"/>
              <a:tblGrid>
                <a:gridCol w="331085"/>
                <a:gridCol w="319374"/>
                <a:gridCol w="319374"/>
                <a:gridCol w="319374"/>
                <a:gridCol w="319374"/>
                <a:gridCol w="319374"/>
                <a:gridCol w="319374"/>
                <a:gridCol w="270936"/>
                <a:gridCol w="488642"/>
                <a:gridCol w="357167"/>
                <a:gridCol w="846874"/>
              </a:tblGrid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DBL1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DBL2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DBL3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DBL4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DBL5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DBL6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/>
                          <a:ea typeface="Calibri"/>
                          <a:cs typeface="Arial"/>
                        </a:rPr>
                        <a:t>ID1-ID2a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FV2 FCR3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Nb01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Nb02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Nb03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Nb04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Nb05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Nb06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Nb07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Nb08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Nb09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Nb10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Nb11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Nb12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Nb13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Nb14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Nb15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a-DK" sz="900">
                        <a:effectLst/>
                        <a:latin typeface="Calibri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Nb16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4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Nb17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a-DK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a-DK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260" marR="37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5436096" y="255511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</a:t>
            </a:r>
            <a:r>
              <a:rPr lang="da-DK" dirty="0" err="1" smtClean="0"/>
              <a:t>Nbs</a:t>
            </a:r>
            <a:r>
              <a:rPr lang="da-DK" dirty="0" smtClean="0"/>
              <a:t>  -&gt; DBL4</a:t>
            </a:r>
          </a:p>
          <a:p>
            <a:r>
              <a:rPr lang="da-DK" dirty="0" smtClean="0"/>
              <a:t>4 </a:t>
            </a:r>
            <a:r>
              <a:rPr lang="da-DK" dirty="0" err="1" smtClean="0"/>
              <a:t>Nbs</a:t>
            </a:r>
            <a:r>
              <a:rPr lang="da-DK" dirty="0" smtClean="0"/>
              <a:t>  -&gt; DBL5</a:t>
            </a:r>
          </a:p>
          <a:p>
            <a:r>
              <a:rPr lang="da-DK" dirty="0" smtClean="0"/>
              <a:t>4 </a:t>
            </a:r>
            <a:r>
              <a:rPr lang="da-DK" dirty="0" err="1" smtClean="0"/>
              <a:t>Nbs</a:t>
            </a:r>
            <a:r>
              <a:rPr lang="da-DK" dirty="0" smtClean="0"/>
              <a:t>  -&gt; DBL6</a:t>
            </a:r>
          </a:p>
          <a:p>
            <a:r>
              <a:rPr lang="da-DK" dirty="0" smtClean="0"/>
              <a:t>5 </a:t>
            </a:r>
            <a:r>
              <a:rPr lang="da-DK" dirty="0" err="1" smtClean="0"/>
              <a:t>Nbs</a:t>
            </a:r>
            <a:r>
              <a:rPr lang="da-DK" dirty="0" smtClean="0"/>
              <a:t>  -&gt; ID1-ID2a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ID1-ID2a </a:t>
            </a:r>
            <a:r>
              <a:rPr lang="da-DK" dirty="0" err="1" smtClean="0">
                <a:solidFill>
                  <a:schemeClr val="tx1"/>
                </a:solidFill>
              </a:rPr>
              <a:t>specific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Nbs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2779231"/>
              </p:ext>
            </p:extLst>
          </p:nvPr>
        </p:nvGraphicFramePr>
        <p:xfrm>
          <a:off x="1259632" y="3861047"/>
          <a:ext cx="6192688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46"/>
          <p:cNvGraphicFramePr/>
          <p:nvPr>
            <p:extLst>
              <p:ext uri="{D42A27DB-BD31-4B8C-83A1-F6EECF244321}">
                <p14:modId xmlns:p14="http://schemas.microsoft.com/office/powerpoint/2010/main" val="1701681574"/>
              </p:ext>
            </p:extLst>
          </p:nvPr>
        </p:nvGraphicFramePr>
        <p:xfrm>
          <a:off x="1259632" y="1628799"/>
          <a:ext cx="64087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boks 3"/>
          <p:cNvSpPr txBox="1"/>
          <p:nvPr/>
        </p:nvSpPr>
        <p:spPr>
          <a:xfrm>
            <a:off x="6588224" y="1988839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 smtClean="0">
                <a:latin typeface="Calibri" pitchFamily="34" charset="0"/>
              </a:rPr>
              <a:t>Different</a:t>
            </a:r>
            <a:r>
              <a:rPr lang="da-DK" sz="1600" b="1" dirty="0" smtClean="0">
                <a:latin typeface="Calibri" pitchFamily="34" charset="0"/>
              </a:rPr>
              <a:t> protein </a:t>
            </a:r>
            <a:r>
              <a:rPr lang="da-DK" sz="1600" b="1" dirty="0" err="1" smtClean="0">
                <a:latin typeface="Calibri" pitchFamily="34" charset="0"/>
              </a:rPr>
              <a:t>expression</a:t>
            </a:r>
            <a:r>
              <a:rPr lang="da-DK" sz="1600" b="1" dirty="0" smtClean="0">
                <a:latin typeface="Calibri" pitchFamily="34" charset="0"/>
              </a:rPr>
              <a:t> systems</a:t>
            </a:r>
            <a:endParaRPr lang="da-DK" sz="1600" b="1" dirty="0">
              <a:latin typeface="Calibri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6084168" y="4398817"/>
            <a:ext cx="2520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smtClean="0">
                <a:latin typeface="Calibri" pitchFamily="34" charset="0"/>
              </a:rPr>
              <a:t>Cross </a:t>
            </a:r>
            <a:r>
              <a:rPr lang="da-DK" sz="1600" b="1" dirty="0" err="1" smtClean="0">
                <a:latin typeface="Calibri" pitchFamily="34" charset="0"/>
              </a:rPr>
              <a:t>reactivity</a:t>
            </a:r>
            <a:r>
              <a:rPr lang="da-DK" sz="1600" b="1" dirty="0" smtClean="0">
                <a:latin typeface="Calibri" pitchFamily="34" charset="0"/>
              </a:rPr>
              <a:t> </a:t>
            </a:r>
            <a:r>
              <a:rPr lang="da-DK" sz="1600" b="1" dirty="0" err="1" smtClean="0">
                <a:latin typeface="Calibri" pitchFamily="34" charset="0"/>
              </a:rPr>
              <a:t>against</a:t>
            </a:r>
            <a:r>
              <a:rPr lang="da-DK" sz="1600" b="1" dirty="0" smtClean="0">
                <a:latin typeface="Calibri" pitchFamily="34" charset="0"/>
              </a:rPr>
              <a:t> 3D7</a:t>
            </a:r>
            <a:endParaRPr lang="da-DK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Structural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recognition</a:t>
            </a:r>
            <a:r>
              <a:rPr lang="da-DK" dirty="0" smtClean="0">
                <a:solidFill>
                  <a:schemeClr val="tx1"/>
                </a:solidFill>
              </a:rPr>
              <a:t> of </a:t>
            </a:r>
            <a:r>
              <a:rPr lang="da-DK" dirty="0" err="1">
                <a:solidFill>
                  <a:schemeClr val="tx1"/>
                </a:solidFill>
              </a:rPr>
              <a:t>N</a:t>
            </a:r>
            <a:r>
              <a:rPr lang="da-DK" dirty="0" err="1" smtClean="0">
                <a:solidFill>
                  <a:schemeClr val="tx1"/>
                </a:solidFill>
              </a:rPr>
              <a:t>bs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8199" name="Picture 7" descr="Q:\CMP-VAR2CSA\Sisse\Nabs\Manus\to submission\Figure 5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1" t="59639" r="30005" b="4138"/>
          <a:stretch/>
        </p:blipFill>
        <p:spPr bwMode="auto">
          <a:xfrm>
            <a:off x="773215" y="4293096"/>
            <a:ext cx="228661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Q:\CMP-VAR2CSA\Sisse\Nabs\Manus\to submission\Figure 5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58504" r="69132" b="4138"/>
          <a:stretch/>
        </p:blipFill>
        <p:spPr bwMode="auto">
          <a:xfrm>
            <a:off x="5588539" y="1916832"/>
            <a:ext cx="19357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Q:\CMP-VAR2CSA\Sisse\Nabs\Manus\to submission\Figure 5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9736" r="29665" b="56914"/>
          <a:stretch/>
        </p:blipFill>
        <p:spPr bwMode="auto">
          <a:xfrm>
            <a:off x="3164775" y="1916832"/>
            <a:ext cx="19832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Q:\CMP-VAR2CSA\Sisse\Nabs\Manus\to submission\Figure 5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9282" r="64101" b="56914"/>
          <a:stretch/>
        </p:blipFill>
        <p:spPr bwMode="auto">
          <a:xfrm>
            <a:off x="683568" y="1916832"/>
            <a:ext cx="19636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3779912" y="4293096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Calibri" pitchFamily="34" charset="0"/>
              </a:rPr>
              <a:t>The single domains DBL4, DBL5, DBL6:</a:t>
            </a:r>
            <a:endParaRPr lang="da-DK" sz="1600" dirty="0">
              <a:latin typeface="Calibri" pitchFamily="34" charset="0"/>
            </a:endParaRPr>
          </a:p>
          <a:p>
            <a:r>
              <a:rPr lang="da-DK" sz="1600" dirty="0">
                <a:latin typeface="Calibri" pitchFamily="34" charset="0"/>
              </a:rPr>
              <a:t>L</a:t>
            </a:r>
            <a:r>
              <a:rPr lang="da-DK" sz="1600" dirty="0" smtClean="0">
                <a:latin typeface="Calibri" pitchFamily="34" charset="0"/>
              </a:rPr>
              <a:t>inear </a:t>
            </a:r>
            <a:r>
              <a:rPr lang="da-DK" sz="1600" dirty="0" err="1" smtClean="0">
                <a:latin typeface="Calibri" pitchFamily="34" charset="0"/>
              </a:rPr>
              <a:t>epitope</a:t>
            </a:r>
            <a:r>
              <a:rPr lang="da-DK" sz="1600" dirty="0" smtClean="0">
                <a:latin typeface="Calibri" pitchFamily="34" charset="0"/>
              </a:rPr>
              <a:t> </a:t>
            </a:r>
            <a:r>
              <a:rPr lang="da-DK" sz="1600" dirty="0" err="1" smtClean="0">
                <a:latin typeface="Calibri" pitchFamily="34" charset="0"/>
              </a:rPr>
              <a:t>recognized</a:t>
            </a:r>
            <a:r>
              <a:rPr lang="da-DK" sz="1600" dirty="0" smtClean="0">
                <a:latin typeface="Calibri" pitchFamily="34" charset="0"/>
              </a:rPr>
              <a:t> </a:t>
            </a:r>
            <a:endParaRPr lang="da-DK" sz="1600" dirty="0">
              <a:latin typeface="Calibri" pitchFamily="34" charset="0"/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779912" y="5175455"/>
            <a:ext cx="2962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Calibri" pitchFamily="34" charset="0"/>
              </a:rPr>
              <a:t>The ID1-ID2a domain: </a:t>
            </a:r>
          </a:p>
          <a:p>
            <a:r>
              <a:rPr lang="da-DK" sz="1600" dirty="0" err="1" smtClean="0">
                <a:latin typeface="Calibri" pitchFamily="34" charset="0"/>
              </a:rPr>
              <a:t>Discontinued</a:t>
            </a:r>
            <a:r>
              <a:rPr lang="da-DK" sz="1600" dirty="0" smtClean="0">
                <a:latin typeface="Calibri" pitchFamily="34" charset="0"/>
              </a:rPr>
              <a:t> </a:t>
            </a:r>
            <a:r>
              <a:rPr lang="da-DK" sz="1600" dirty="0" err="1" smtClean="0">
                <a:latin typeface="Calibri" pitchFamily="34" charset="0"/>
              </a:rPr>
              <a:t>epitope</a:t>
            </a:r>
            <a:r>
              <a:rPr lang="da-DK" sz="1600" dirty="0" smtClean="0">
                <a:latin typeface="Calibri" pitchFamily="34" charset="0"/>
              </a:rPr>
              <a:t> </a:t>
            </a:r>
            <a:r>
              <a:rPr lang="da-DK" sz="1600" dirty="0" err="1" smtClean="0">
                <a:latin typeface="Calibri" pitchFamily="34" charset="0"/>
              </a:rPr>
              <a:t>recognized</a:t>
            </a:r>
            <a:r>
              <a:rPr lang="da-DK" sz="1600" dirty="0" smtClean="0">
                <a:latin typeface="Calibri" pitchFamily="34" charset="0"/>
              </a:rPr>
              <a:t> </a:t>
            </a:r>
            <a:endParaRPr lang="da-DK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 smtClean="0">
                <a:solidFill>
                  <a:schemeClr val="tx1"/>
                </a:solidFill>
              </a:rPr>
              <a:t>P. </a:t>
            </a:r>
            <a:r>
              <a:rPr lang="da-DK" i="1" dirty="0" err="1" smtClean="0">
                <a:solidFill>
                  <a:schemeClr val="tx1"/>
                </a:solidFill>
              </a:rPr>
              <a:t>falciparum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nature.com/nature/journal/v462/n7271/images/462298a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449309" cy="33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5012169" y="3621217"/>
            <a:ext cx="1980220" cy="201040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5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solidFill>
                  <a:schemeClr val="tx1"/>
                </a:solidFill>
              </a:rPr>
              <a:t>VAR2CSA-specific-Nbs </a:t>
            </a:r>
            <a:r>
              <a:rPr lang="da-DK" sz="2800" dirty="0" err="1" smtClean="0">
                <a:solidFill>
                  <a:schemeClr val="tx1"/>
                </a:solidFill>
              </a:rPr>
              <a:t>recognize</a:t>
            </a:r>
            <a:r>
              <a:rPr lang="da-DK" sz="2800" dirty="0" smtClean="0">
                <a:solidFill>
                  <a:schemeClr val="tx1"/>
                </a:solidFill>
              </a:rPr>
              <a:t> </a:t>
            </a:r>
            <a:r>
              <a:rPr lang="da-DK" sz="2800" dirty="0" err="1" smtClean="0">
                <a:solidFill>
                  <a:schemeClr val="tx1"/>
                </a:solidFill>
              </a:rPr>
              <a:t>native</a:t>
            </a:r>
            <a:r>
              <a:rPr lang="da-DK" sz="2800" dirty="0" smtClean="0">
                <a:solidFill>
                  <a:schemeClr val="tx1"/>
                </a:solidFill>
              </a:rPr>
              <a:t> VAR2CSA</a:t>
            </a:r>
            <a:endParaRPr lang="da-DK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Q:\CMP-VAR2CSA\Sisse\Nabs\Manus\to submission\Figure 6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12630" r="54141" b="64912"/>
          <a:stretch/>
        </p:blipFill>
        <p:spPr bwMode="auto">
          <a:xfrm>
            <a:off x="2155029" y="1628800"/>
            <a:ext cx="4361187" cy="28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:\CMP-VAR2CSA\Sisse\Nabs\Manus\to submission\Figure 6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0" t="15188" r="14171" b="66365"/>
          <a:stretch/>
        </p:blipFill>
        <p:spPr bwMode="auto">
          <a:xfrm>
            <a:off x="1077123" y="4585616"/>
            <a:ext cx="305997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:\CMP-VAR2CSA\Sisse\Nabs\Manus\to submission\Figure 6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37481" r="54062" b="43893"/>
          <a:stretch/>
        </p:blipFill>
        <p:spPr bwMode="auto">
          <a:xfrm>
            <a:off x="4572000" y="4567098"/>
            <a:ext cx="2880320" cy="18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chemeClr val="tx1"/>
                </a:solidFill>
              </a:rPr>
              <a:t>ID1-ID2a </a:t>
            </a:r>
            <a:r>
              <a:rPr lang="da-DK" sz="2800" dirty="0" err="1" smtClean="0">
                <a:solidFill>
                  <a:schemeClr val="tx1"/>
                </a:solidFill>
              </a:rPr>
              <a:t>Nbs</a:t>
            </a:r>
            <a:r>
              <a:rPr lang="da-DK" sz="2800" dirty="0" smtClean="0">
                <a:solidFill>
                  <a:schemeClr val="tx1"/>
                </a:solidFill>
              </a:rPr>
              <a:t> </a:t>
            </a:r>
            <a:r>
              <a:rPr lang="da-DK" sz="2800" dirty="0" err="1" smtClean="0">
                <a:solidFill>
                  <a:schemeClr val="tx1"/>
                </a:solidFill>
              </a:rPr>
              <a:t>reduce</a:t>
            </a:r>
            <a:r>
              <a:rPr lang="da-DK" sz="2800" dirty="0" smtClean="0">
                <a:solidFill>
                  <a:schemeClr val="tx1"/>
                </a:solidFill>
              </a:rPr>
              <a:t> </a:t>
            </a:r>
            <a:r>
              <a:rPr lang="da-DK" sz="2800" dirty="0" err="1" smtClean="0">
                <a:solidFill>
                  <a:schemeClr val="tx1"/>
                </a:solidFill>
              </a:rPr>
              <a:t>parasite</a:t>
            </a:r>
            <a:r>
              <a:rPr lang="da-DK" sz="2800" dirty="0" smtClean="0">
                <a:solidFill>
                  <a:schemeClr val="tx1"/>
                </a:solidFill>
              </a:rPr>
              <a:t> binding</a:t>
            </a:r>
            <a:endParaRPr lang="da-DK" sz="2800" dirty="0"/>
          </a:p>
        </p:txBody>
      </p:sp>
      <p:pic>
        <p:nvPicPr>
          <p:cNvPr id="4" name="Picture 3" descr="Q:\CMP-VAR2CSA\Sisse\Nabs\Manus\to submission\Figure 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12632" r="14743" b="40000"/>
          <a:stretch/>
        </p:blipFill>
        <p:spPr bwMode="auto">
          <a:xfrm>
            <a:off x="2051720" y="1644907"/>
            <a:ext cx="5256584" cy="46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a-D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46712" cy="4536504"/>
          </a:xfrm>
        </p:spPr>
        <p:txBody>
          <a:bodyPr>
            <a:normAutofit fontScale="92500"/>
          </a:bodyPr>
          <a:lstStyle/>
          <a:p>
            <a:r>
              <a:rPr lang="da-DK" dirty="0" err="1" smtClean="0"/>
              <a:t>Induction</a:t>
            </a:r>
            <a:r>
              <a:rPr lang="da-DK" dirty="0" smtClean="0"/>
              <a:t> of VAR2CSA-specific </a:t>
            </a:r>
            <a:r>
              <a:rPr lang="da-DK" dirty="0" err="1" smtClean="0"/>
              <a:t>nanobodies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lvl="1"/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Including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minimal-binding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74320" lvl="1" indent="0">
              <a:buNone/>
            </a:pPr>
            <a:endParaRPr lang="da-D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Recognition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da-DK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Plasmodium</a:t>
            </a:r>
            <a:r>
              <a:rPr lang="da-DK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falciparum</a:t>
            </a:r>
            <a:r>
              <a:rPr lang="da-DK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infected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erythrocytes</a:t>
            </a:r>
            <a:endParaRPr lang="da-D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lvl="1" indent="0">
              <a:buNone/>
            </a:pPr>
            <a:endParaRPr lang="da-D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Capacity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parasite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binding to the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placental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receptor (CSA) </a:t>
            </a:r>
            <a:endParaRPr lang="da-DK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lvl="1" indent="0">
              <a:buNone/>
            </a:pPr>
            <a:endParaRPr lang="da-D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lvl="1" indent="0">
              <a:buNone/>
            </a:pPr>
            <a:r>
              <a:rPr lang="da-DK" sz="27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Ongoing</a:t>
            </a:r>
            <a:r>
              <a:rPr lang="da-DK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</a:p>
          <a:p>
            <a:pPr marL="274320" lvl="1" indent="0">
              <a:buNone/>
            </a:pP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Epitope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mapping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74320" lvl="1" indent="0">
              <a:buNone/>
            </a:pPr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Crystallization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4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8146" y="1521296"/>
            <a:ext cx="3514725" cy="4724370"/>
          </a:xfrm>
          <a:prstGeom prst="rect">
            <a:avLst/>
          </a:prstGeom>
          <a:noFill/>
          <a:ln w="158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da-DK" sz="1400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 smtClean="0">
                <a:latin typeface="Calibri" pitchFamily="34" charset="0"/>
                <a:cs typeface="Arial" pitchFamily="34" charset="0"/>
              </a:rPr>
              <a:t>The 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VAR2CSA vaccine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development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dirty="0" err="1" smtClean="0">
                <a:latin typeface="Calibri" pitchFamily="34" charset="0"/>
                <a:cs typeface="Arial" pitchFamily="34" charset="0"/>
              </a:rPr>
              <a:t>group</a:t>
            </a:r>
            <a:endParaRPr lang="da-DK" sz="1400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da-DK" sz="1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 smtClean="0">
                <a:latin typeface="Calibri" pitchFamily="34" charset="0"/>
                <a:cs typeface="Arial" pitchFamily="34" charset="0"/>
              </a:rPr>
              <a:t>Ali 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Salanti (PI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molecular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biology</a:t>
            </a:r>
            <a:r>
              <a:rPr lang="da-DK" sz="1400" dirty="0" smtClean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Adam Sander (Post 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doc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>
                <a:latin typeface="Calibri" pitchFamily="34" charset="0"/>
                <a:cs typeface="Arial" pitchFamily="34" charset="0"/>
              </a:rPr>
              <a:t>Anne Corfitz (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technician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>
                <a:latin typeface="Calibri" pitchFamily="34" charset="0"/>
                <a:cs typeface="Arial" pitchFamily="34" charset="0"/>
              </a:rPr>
              <a:t>Besim Berisha 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da-DK" sz="1400" b="0" dirty="0" err="1">
                <a:latin typeface="Calibri" pitchFamily="34" charset="0"/>
                <a:cs typeface="Arial" pitchFamily="34" charset="0"/>
              </a:rPr>
              <a:t>T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echnician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Caroline  Pehrson (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PhD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student)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0" dirty="0">
                <a:latin typeface="Calibri" pitchFamily="34" charset="0"/>
                <a:cs typeface="Arial" pitchFamily="34" charset="0"/>
              </a:rPr>
              <a:t>Christina Holm 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1400" b="0" dirty="0">
                <a:latin typeface="Calibri" pitchFamily="34" charset="0"/>
                <a:cs typeface="Arial" pitchFamily="34" charset="0"/>
              </a:rPr>
              <a:t>T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echnician)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0" dirty="0" err="1" smtClean="0">
                <a:latin typeface="Calibri" pitchFamily="34" charset="0"/>
                <a:cs typeface="Arial" pitchFamily="34" charset="0"/>
              </a:rPr>
              <a:t>Ditte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 Marie (Technician)</a:t>
            </a:r>
            <a:endParaRPr lang="en-US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0" dirty="0" err="1" smtClean="0">
                <a:latin typeface="Calibri" pitchFamily="34" charset="0"/>
                <a:cs typeface="Arial" pitchFamily="34" charset="0"/>
              </a:rPr>
              <a:t>Elham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0" dirty="0" err="1">
                <a:latin typeface="Calibri" pitchFamily="34" charset="0"/>
                <a:cs typeface="Arial" pitchFamily="34" charset="0"/>
              </a:rPr>
              <a:t>Alijazaeri</a:t>
            </a:r>
            <a:r>
              <a:rPr lang="en-US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1400" b="0" dirty="0">
                <a:latin typeface="Calibri" pitchFamily="34" charset="0"/>
                <a:cs typeface="Arial" pitchFamily="34" charset="0"/>
              </a:rPr>
              <a:t>T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echnician)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Line </a:t>
            </a:r>
            <a:r>
              <a:rPr lang="en-US" sz="1400" b="0" dirty="0" err="1" smtClean="0">
                <a:latin typeface="Calibri" pitchFamily="34" charset="0"/>
                <a:cs typeface="Arial" pitchFamily="34" charset="0"/>
              </a:rPr>
              <a:t>Barington</a:t>
            </a:r>
            <a:r>
              <a:rPr lang="en-US" sz="1400" b="0" dirty="0" smtClean="0">
                <a:latin typeface="Calibri" pitchFamily="34" charset="0"/>
                <a:cs typeface="Arial" pitchFamily="34" charset="0"/>
              </a:rPr>
              <a:t> (Master student)</a:t>
            </a:r>
            <a:endParaRPr lang="en-US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>
                <a:latin typeface="Calibri" pitchFamily="34" charset="0"/>
                <a:cs typeface="Arial" pitchFamily="34" charset="0"/>
              </a:rPr>
              <a:t>Madeleine Dahlbäck </a:t>
            </a:r>
            <a:r>
              <a:rPr lang="da-DK" sz="1400" dirty="0" smtClean="0">
                <a:latin typeface="Calibri" pitchFamily="34" charset="0"/>
                <a:cs typeface="Arial" pitchFamily="34" charset="0"/>
              </a:rPr>
              <a:t>(Post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doc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err="1">
                <a:latin typeface="Calibri" pitchFamily="34" charset="0"/>
                <a:cs typeface="Arial" pitchFamily="34" charset="0"/>
              </a:rPr>
              <a:t>Mafalda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 err="1">
                <a:latin typeface="Calibri" pitchFamily="34" charset="0"/>
                <a:cs typeface="Arial" pitchFamily="34" charset="0"/>
              </a:rPr>
              <a:t>Resende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(Post </a:t>
            </a:r>
            <a:r>
              <a:rPr lang="da-DK" sz="1400" b="0" dirty="0" err="1">
                <a:latin typeface="Calibri" pitchFamily="34" charset="0"/>
                <a:cs typeface="Arial" pitchFamily="34" charset="0"/>
              </a:rPr>
              <a:t>doc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Maria Rasmussen (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Technician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>
                <a:latin typeface="Calibri" pitchFamily="34" charset="0"/>
                <a:cs typeface="Arial" pitchFamily="34" charset="0"/>
              </a:rPr>
              <a:t>Mette Agerbæk (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PhD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student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Mette Hamborg (Post 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doc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>
                <a:latin typeface="Calibri" pitchFamily="34" charset="0"/>
                <a:cs typeface="Arial" pitchFamily="34" charset="0"/>
              </a:rPr>
              <a:t>Morten Nielsen (PI </a:t>
            </a:r>
            <a:r>
              <a:rPr lang="da-DK" sz="1400" b="0" dirty="0" err="1">
                <a:latin typeface="Calibri" pitchFamily="34" charset="0"/>
                <a:cs typeface="Arial" pitchFamily="34" charset="0"/>
              </a:rPr>
              <a:t>parasitology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>
                <a:latin typeface="Calibri" pitchFamily="34" charset="0"/>
                <a:cs typeface="Arial" pitchFamily="34" charset="0"/>
              </a:rPr>
              <a:t>Nahla Chehabi 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da-DK" sz="1400" b="0" dirty="0" err="1">
                <a:latin typeface="Calibri" pitchFamily="34" charset="0"/>
                <a:cs typeface="Arial" pitchFamily="34" charset="0"/>
              </a:rPr>
              <a:t>T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echnician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)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>
                <a:latin typeface="Calibri" pitchFamily="34" charset="0"/>
                <a:cs typeface="Arial" pitchFamily="34" charset="0"/>
              </a:rPr>
              <a:t>Thomas Clausen (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PhD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student)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>
                <a:latin typeface="Calibri" pitchFamily="34" charset="0"/>
                <a:cs typeface="Arial" pitchFamily="34" charset="0"/>
              </a:rPr>
              <a:t>Thor G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Theander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H</a:t>
            </a:r>
            <a:r>
              <a:rPr lang="da-DK" sz="1400" dirty="0" smtClean="0">
                <a:latin typeface="Calibri" pitchFamily="34" charset="0"/>
                <a:cs typeface="Arial" pitchFamily="34" charset="0"/>
              </a:rPr>
              <a:t>ead 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of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dept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.)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Susan Thrane (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PhD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student)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86224" y="1844824"/>
            <a:ext cx="4703763" cy="1492716"/>
          </a:xfrm>
          <a:prstGeom prst="rect">
            <a:avLst/>
          </a:prstGeom>
          <a:noFill/>
          <a:ln w="158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 err="1" smtClean="0">
                <a:latin typeface="Calibri" pitchFamily="34" charset="0"/>
                <a:cs typeface="Arial" pitchFamily="34" charset="0"/>
              </a:rPr>
              <a:t>Collaborators</a:t>
            </a:r>
            <a:endParaRPr lang="da-DK" sz="1400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da-DK" sz="1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ExpreS2ion 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Biotechnologies</a:t>
            </a:r>
            <a:endParaRPr lang="da-DK" sz="1400" b="0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CMC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Raluca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Florea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at </a:t>
            </a:r>
            <a:r>
              <a:rPr lang="en-US" sz="1400" b="0" dirty="0" err="1">
                <a:latin typeface="Calibri" pitchFamily="34" charset="0"/>
                <a:cs typeface="Arial" pitchFamily="34" charset="0"/>
              </a:rPr>
              <a:t>Vrije</a:t>
            </a:r>
            <a:r>
              <a:rPr lang="en-US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0" dirty="0" err="1">
                <a:latin typeface="Calibri" pitchFamily="34" charset="0"/>
                <a:cs typeface="Arial" pitchFamily="34" charset="0"/>
              </a:rPr>
              <a:t>Universiteit</a:t>
            </a:r>
            <a:r>
              <a:rPr lang="en-US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0" dirty="0" err="1">
                <a:latin typeface="Calibri" pitchFamily="34" charset="0"/>
                <a:cs typeface="Arial" pitchFamily="34" charset="0"/>
              </a:rPr>
              <a:t>Brussel</a:t>
            </a:r>
            <a:endParaRPr lang="da-DK" sz="1400" b="0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Stefan </a:t>
            </a:r>
            <a:r>
              <a:rPr lang="da-DK" sz="1400" b="0" dirty="0" err="1">
                <a:latin typeface="Calibri" pitchFamily="34" charset="0"/>
                <a:cs typeface="Arial" pitchFamily="34" charset="0"/>
              </a:rPr>
              <a:t>Magez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 at </a:t>
            </a:r>
            <a:r>
              <a:rPr lang="en-US" sz="1400" b="0" dirty="0" err="1">
                <a:latin typeface="Calibri" pitchFamily="34" charset="0"/>
                <a:cs typeface="Arial" pitchFamily="34" charset="0"/>
              </a:rPr>
              <a:t>Vrije</a:t>
            </a:r>
            <a:r>
              <a:rPr lang="en-US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0" dirty="0" err="1">
                <a:latin typeface="Calibri" pitchFamily="34" charset="0"/>
                <a:cs typeface="Arial" pitchFamily="34" charset="0"/>
              </a:rPr>
              <a:t>Universiteit</a:t>
            </a:r>
            <a:r>
              <a:rPr lang="en-US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b="0" dirty="0" err="1">
                <a:latin typeface="Calibri" pitchFamily="34" charset="0"/>
                <a:cs typeface="Arial" pitchFamily="34" charset="0"/>
              </a:rPr>
              <a:t>Brussel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400" b="0" dirty="0" smtClean="0">
                <a:latin typeface="Calibri" pitchFamily="34" charset="0"/>
                <a:cs typeface="Arial" pitchFamily="34" charset="0"/>
              </a:rPr>
              <a:t>Philippe </a:t>
            </a:r>
            <a:r>
              <a:rPr lang="en-GB" sz="1400" b="0" dirty="0">
                <a:latin typeface="Calibri" pitchFamily="34" charset="0"/>
                <a:cs typeface="Arial" pitchFamily="34" charset="0"/>
              </a:rPr>
              <a:t>Boeuf at The University of Melbourne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39952" y="3717032"/>
            <a:ext cx="4158184" cy="1923604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>
                <a:latin typeface="Calibri" pitchFamily="34" charset="0"/>
                <a:cs typeface="Arial" pitchFamily="34" charset="0"/>
              </a:rPr>
              <a:t>The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work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received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dirty="0" err="1">
                <a:latin typeface="Calibri" pitchFamily="34" charset="0"/>
                <a:cs typeface="Arial" pitchFamily="34" charset="0"/>
              </a:rPr>
              <a:t>funding</a:t>
            </a:r>
            <a:r>
              <a:rPr lang="da-DK" sz="1400" dirty="0">
                <a:latin typeface="Calibri" pitchFamily="34" charset="0"/>
                <a:cs typeface="Arial" pitchFamily="34" charset="0"/>
              </a:rPr>
              <a:t> from</a:t>
            </a:r>
            <a:r>
              <a:rPr lang="da-DK" sz="1400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da-DK" sz="1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>
                <a:latin typeface="Calibri" pitchFamily="34" charset="0"/>
                <a:cs typeface="Arial" pitchFamily="34" charset="0"/>
              </a:rPr>
              <a:t>Danish research </a:t>
            </a:r>
            <a:r>
              <a:rPr lang="da-DK" sz="1400" dirty="0" err="1" smtClean="0">
                <a:latin typeface="Calibri" pitchFamily="34" charset="0"/>
                <a:cs typeface="Arial" pitchFamily="34" charset="0"/>
              </a:rPr>
              <a:t>Council</a:t>
            </a:r>
            <a:r>
              <a:rPr lang="da-DK" sz="1400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dirty="0" smtClean="0">
                <a:latin typeface="Calibri" pitchFamily="34" charset="0"/>
                <a:cs typeface="Arial" pitchFamily="34" charset="0"/>
              </a:rPr>
              <a:t>Danida</a:t>
            </a:r>
            <a:endParaRPr lang="da-DK" sz="14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HTF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b="0" dirty="0">
                <a:latin typeface="Calibri" pitchFamily="34" charset="0"/>
                <a:cs typeface="Arial" pitchFamily="34" charset="0"/>
              </a:rPr>
              <a:t>Bill and Melinda Gates Foundation</a:t>
            </a:r>
            <a:endParaRPr lang="da-DK" sz="1400" b="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err="1">
                <a:latin typeface="Calibri" pitchFamily="34" charset="0"/>
                <a:cs typeface="Arial" pitchFamily="34" charset="0"/>
              </a:rPr>
              <a:t>University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 of Copenhagen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Proof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of </a:t>
            </a:r>
            <a:r>
              <a:rPr lang="da-DK" sz="1400" b="0" dirty="0" err="1">
                <a:latin typeface="Calibri" pitchFamily="34" charset="0"/>
                <a:cs typeface="Arial" pitchFamily="34" charset="0"/>
              </a:rPr>
              <a:t>Concept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 err="1" smtClean="0">
                <a:latin typeface="Calibri" pitchFamily="34" charset="0"/>
                <a:cs typeface="Arial" pitchFamily="34" charset="0"/>
              </a:rPr>
              <a:t>foundation</a:t>
            </a:r>
            <a:r>
              <a:rPr lang="da-DK" sz="1400" b="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da-DK" sz="1400" b="0" dirty="0">
                <a:latin typeface="Calibri" pitchFamily="34" charset="0"/>
                <a:cs typeface="Arial" pitchFamily="34" charset="0"/>
              </a:rPr>
              <a:t>(DTU)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da-DK" sz="1400" b="0" dirty="0">
                <a:latin typeface="Calibri" pitchFamily="34" charset="0"/>
                <a:cs typeface="Arial" pitchFamily="34" charset="0"/>
              </a:rPr>
              <a:t>Novo Nordisk Foundation</a:t>
            </a:r>
            <a:endParaRPr lang="da-DK" sz="1400" dirty="0">
              <a:latin typeface="Calibri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>
                <a:solidFill>
                  <a:schemeClr val="tx1"/>
                </a:solidFill>
              </a:rPr>
              <a:t>Acknowledgement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First </a:t>
            </a:r>
            <a:r>
              <a:rPr lang="da-DK" dirty="0" err="1" smtClean="0">
                <a:solidFill>
                  <a:schemeClr val="tx1"/>
                </a:solidFill>
              </a:rPr>
              <a:t>clinical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trial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55576" y="1988840"/>
            <a:ext cx="52070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 FP7 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funded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three</a:t>
            </a: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year</a:t>
            </a: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program 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PlacMalVac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endParaRPr lang="da-DK" b="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 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clinical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development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of a VAR2CSA-based 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placental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malaria vaccine 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based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on the ID1-ID2a 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construct</a:t>
            </a:r>
            <a:r>
              <a:rPr lang="da-DK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endParaRPr lang="da-DK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da-DK" b="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ncluding</a:t>
            </a: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GMP 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production</a:t>
            </a:r>
            <a:endParaRPr lang="da-DK" b="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Preclinical</a:t>
            </a: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tox</a:t>
            </a:r>
            <a:endParaRPr lang="da-DK" b="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Phase</a:t>
            </a: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1a (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Germany</a:t>
            </a: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>
              <a:defRPr/>
            </a:pP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	- </a:t>
            </a:r>
            <a:r>
              <a:rPr lang="da-DK" b="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Phase</a:t>
            </a:r>
            <a:r>
              <a:rPr lang="da-DK" b="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1b (Benin)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1" y="5244730"/>
            <a:ext cx="76755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P. </a:t>
            </a:r>
            <a:r>
              <a:rPr lang="da-DK" i="1" dirty="0" err="1" smtClean="0">
                <a:solidFill>
                  <a:schemeClr val="tx1"/>
                </a:solidFill>
              </a:rPr>
              <a:t>falciparum</a:t>
            </a:r>
            <a:r>
              <a:rPr lang="da-DK" i="1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Erythrocyte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Membrane</a:t>
            </a:r>
            <a:r>
              <a:rPr lang="da-DK" dirty="0" smtClean="0">
                <a:solidFill>
                  <a:schemeClr val="tx1"/>
                </a:solidFill>
              </a:rPr>
              <a:t> Protein 1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6" t="26126" r="42971" b="55338"/>
          <a:stretch/>
        </p:blipFill>
        <p:spPr bwMode="auto">
          <a:xfrm>
            <a:off x="6154359" y="3363298"/>
            <a:ext cx="252209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4" y="3284984"/>
            <a:ext cx="1614381" cy="26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0" t="47257" r="6912" b="31754"/>
          <a:stretch/>
        </p:blipFill>
        <p:spPr bwMode="auto">
          <a:xfrm>
            <a:off x="7434727" y="1700355"/>
            <a:ext cx="138574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3" t="19266" r="7700" b="60719"/>
          <a:stretch/>
        </p:blipFill>
        <p:spPr bwMode="auto">
          <a:xfrm>
            <a:off x="5803430" y="1700888"/>
            <a:ext cx="142738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51520" y="1700809"/>
            <a:ext cx="408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a-DK" i="1" dirty="0" smtClean="0">
                <a:latin typeface="Calibri" pitchFamily="34" charset="0"/>
              </a:rPr>
              <a:t>P. </a:t>
            </a:r>
            <a:r>
              <a:rPr lang="da-DK" i="1" dirty="0" err="1" smtClean="0">
                <a:latin typeface="Calibri" pitchFamily="34" charset="0"/>
              </a:rPr>
              <a:t>falciparum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infected</a:t>
            </a:r>
            <a:r>
              <a:rPr lang="da-DK" dirty="0" smtClean="0">
                <a:latin typeface="Calibri" pitchFamily="34" charset="0"/>
              </a:rPr>
              <a:t> RBC </a:t>
            </a:r>
            <a:r>
              <a:rPr lang="da-DK" dirty="0" err="1">
                <a:latin typeface="Calibri" pitchFamily="34" charset="0"/>
              </a:rPr>
              <a:t>change</a:t>
            </a:r>
            <a:r>
              <a:rPr lang="da-DK" dirty="0">
                <a:latin typeface="Calibri" pitchFamily="34" charset="0"/>
              </a:rPr>
              <a:t> </a:t>
            </a:r>
            <a:r>
              <a:rPr lang="da-DK" dirty="0" err="1">
                <a:latin typeface="Calibri" pitchFamily="34" charset="0"/>
              </a:rPr>
              <a:t>morphology</a:t>
            </a:r>
            <a:endParaRPr lang="da-DK" dirty="0">
              <a:latin typeface="Calibri" pitchFamily="34" charset="0"/>
            </a:endParaRPr>
          </a:p>
          <a:p>
            <a:endParaRPr lang="da-DK" dirty="0" smtClean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97" y="3396624"/>
            <a:ext cx="200636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2970813" y="2155736"/>
            <a:ext cx="226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a-DK" dirty="0">
                <a:latin typeface="Calibri" pitchFamily="34" charset="0"/>
              </a:rPr>
              <a:t>E</a:t>
            </a:r>
            <a:r>
              <a:rPr lang="da-DK" dirty="0" smtClean="0">
                <a:latin typeface="Calibri" pitchFamily="34" charset="0"/>
              </a:rPr>
              <a:t>xpress PfEMP1 on </a:t>
            </a:r>
          </a:p>
          <a:p>
            <a:pPr marL="0" lvl="1"/>
            <a:r>
              <a:rPr lang="da-DK" dirty="0" smtClean="0">
                <a:latin typeface="Calibri" pitchFamily="34" charset="0"/>
              </a:rPr>
              <a:t>the </a:t>
            </a:r>
            <a:r>
              <a:rPr lang="da-DK" dirty="0" err="1" smtClean="0">
                <a:latin typeface="Calibri" pitchFamily="34" charset="0"/>
              </a:rPr>
              <a:t>surface</a:t>
            </a:r>
            <a:endParaRPr lang="da-DK" dirty="0">
              <a:latin typeface="Calibri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2970813" y="2699628"/>
            <a:ext cx="276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a-DK" dirty="0" err="1" smtClean="0">
                <a:latin typeface="Calibri" pitchFamily="34" charset="0"/>
              </a:rPr>
              <a:t>Encoded</a:t>
            </a:r>
            <a:r>
              <a:rPr lang="da-DK" dirty="0" smtClean="0">
                <a:latin typeface="Calibri" pitchFamily="34" charset="0"/>
              </a:rPr>
              <a:t> by var genes (~60)</a:t>
            </a:r>
            <a:endParaRPr lang="da-DK" dirty="0">
              <a:latin typeface="Calibri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2970813" y="2987660"/>
            <a:ext cx="296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a-DK" dirty="0" err="1">
                <a:latin typeface="Calibri" pitchFamily="34" charset="0"/>
              </a:rPr>
              <a:t>M</a:t>
            </a:r>
            <a:r>
              <a:rPr lang="da-DK" dirty="0" err="1" smtClean="0">
                <a:latin typeface="Calibri" pitchFamily="34" charset="0"/>
              </a:rPr>
              <a:t>utually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exclusive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expression</a:t>
            </a:r>
            <a:endParaRPr lang="da-DK" dirty="0">
              <a:latin typeface="Calibri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51520" y="2422629"/>
            <a:ext cx="227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alibri" pitchFamily="34" charset="0"/>
              </a:rPr>
              <a:t>Filtered by the spleen,</a:t>
            </a:r>
          </a:p>
          <a:p>
            <a:r>
              <a:rPr lang="da-DK" dirty="0" err="1" smtClean="0">
                <a:latin typeface="Calibri" pitchFamily="34" charset="0"/>
              </a:rPr>
              <a:t>if</a:t>
            </a:r>
            <a:r>
              <a:rPr lang="da-DK" dirty="0" smtClean="0">
                <a:latin typeface="Calibri" pitchFamily="34" charset="0"/>
              </a:rPr>
              <a:t> it </a:t>
            </a:r>
            <a:r>
              <a:rPr lang="da-DK" dirty="0" err="1" smtClean="0">
                <a:latin typeface="Calibri" pitchFamily="34" charset="0"/>
              </a:rPr>
              <a:t>wasn’t</a:t>
            </a:r>
            <a:r>
              <a:rPr lang="da-DK" dirty="0" smtClean="0">
                <a:latin typeface="Calibri" pitchFamily="34" charset="0"/>
              </a:rPr>
              <a:t> for…</a:t>
            </a:r>
            <a:endParaRPr lang="da-DK" dirty="0">
              <a:latin typeface="Calibri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056051" y="3492862"/>
            <a:ext cx="2349525" cy="23275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4338478" y="5929535"/>
            <a:ext cx="4626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Calibri" pitchFamily="34" charset="0"/>
              </a:rPr>
              <a:t>PfEMP1 is central in </a:t>
            </a:r>
            <a:r>
              <a:rPr lang="da-DK" sz="1600" dirty="0" err="1" smtClean="0">
                <a:latin typeface="Calibri" pitchFamily="34" charset="0"/>
              </a:rPr>
              <a:t>both</a:t>
            </a:r>
            <a:r>
              <a:rPr lang="da-DK" sz="1600" dirty="0" smtClean="0">
                <a:latin typeface="Calibri" pitchFamily="34" charset="0"/>
              </a:rPr>
              <a:t> </a:t>
            </a:r>
            <a:r>
              <a:rPr lang="da-DK" sz="1600" dirty="0" err="1" smtClean="0">
                <a:latin typeface="Calibri" pitchFamily="34" charset="0"/>
              </a:rPr>
              <a:t>pathogenesis</a:t>
            </a:r>
            <a:r>
              <a:rPr lang="da-DK" sz="1600" dirty="0" smtClean="0">
                <a:latin typeface="Calibri" pitchFamily="34" charset="0"/>
              </a:rPr>
              <a:t> and </a:t>
            </a:r>
            <a:r>
              <a:rPr lang="da-DK" sz="1600" dirty="0" err="1" smtClean="0">
                <a:latin typeface="Calibri" pitchFamily="34" charset="0"/>
              </a:rPr>
              <a:t>immunity</a:t>
            </a:r>
            <a:endParaRPr lang="da-DK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  <p:bldP spid="18" grpId="0"/>
      <p:bldP spid="5" grpId="0"/>
      <p:bldP spid="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Placental</a:t>
            </a:r>
            <a:r>
              <a:rPr lang="da-DK" dirty="0" smtClean="0">
                <a:solidFill>
                  <a:schemeClr val="tx1"/>
                </a:solidFill>
              </a:rPr>
              <a:t> Malaria</a:t>
            </a:r>
            <a:endParaRPr lang="da-DK" dirty="0">
              <a:solidFill>
                <a:schemeClr val="tx1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09600" y="1676400"/>
            <a:ext cx="7856538" cy="4603750"/>
            <a:chOff x="609600" y="1676400"/>
            <a:chExt cx="7856538" cy="460375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219200" y="5638800"/>
              <a:ext cx="724693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a-DK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354138" y="1730375"/>
              <a:ext cx="6624637" cy="3908425"/>
            </a:xfrm>
            <a:custGeom>
              <a:avLst/>
              <a:gdLst>
                <a:gd name="T0" fmla="*/ 0 w 4694"/>
                <a:gd name="T1" fmla="*/ 2147483647 h 2462"/>
                <a:gd name="T2" fmla="*/ 2147483647 w 4694"/>
                <a:gd name="T3" fmla="*/ 2147483647 h 2462"/>
                <a:gd name="T4" fmla="*/ 2147483647 w 4694"/>
                <a:gd name="T5" fmla="*/ 2147483647 h 2462"/>
                <a:gd name="T6" fmla="*/ 2147483647 w 4694"/>
                <a:gd name="T7" fmla="*/ 2147483647 h 24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4"/>
                <a:gd name="T13" fmla="*/ 0 h 2462"/>
                <a:gd name="T14" fmla="*/ 4694 w 4694"/>
                <a:gd name="T15" fmla="*/ 2462 h 24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4" h="2462">
                  <a:moveTo>
                    <a:pt x="0" y="2462"/>
                  </a:moveTo>
                  <a:cubicBezTo>
                    <a:pt x="100" y="1326"/>
                    <a:pt x="187" y="220"/>
                    <a:pt x="480" y="110"/>
                  </a:cubicBezTo>
                  <a:cubicBezTo>
                    <a:pt x="773" y="0"/>
                    <a:pt x="1054" y="1454"/>
                    <a:pt x="1756" y="1800"/>
                  </a:cubicBezTo>
                  <a:cubicBezTo>
                    <a:pt x="2458" y="2146"/>
                    <a:pt x="4082" y="2105"/>
                    <a:pt x="4694" y="2185"/>
                  </a:cubicBezTo>
                </a:path>
              </a:pathLst>
            </a:custGeom>
            <a:noFill/>
            <a:ln w="63500" cap="flat" cmpd="sng">
              <a:solidFill>
                <a:srgbClr val="008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a-DK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354138" y="2565400"/>
              <a:ext cx="4160837" cy="3073400"/>
            </a:xfrm>
            <a:custGeom>
              <a:avLst/>
              <a:gdLst>
                <a:gd name="T0" fmla="*/ 0 w 2948"/>
                <a:gd name="T1" fmla="*/ 2147483647 h 1936"/>
                <a:gd name="T2" fmla="*/ 2147483647 w 2948"/>
                <a:gd name="T3" fmla="*/ 2147483647 h 1936"/>
                <a:gd name="T4" fmla="*/ 2147483647 w 2948"/>
                <a:gd name="T5" fmla="*/ 2147483647 h 1936"/>
                <a:gd name="T6" fmla="*/ 2147483647 w 2948"/>
                <a:gd name="T7" fmla="*/ 2147483647 h 19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8"/>
                <a:gd name="T13" fmla="*/ 0 h 1936"/>
                <a:gd name="T14" fmla="*/ 2948 w 2948"/>
                <a:gd name="T15" fmla="*/ 1936 h 19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8" h="1936">
                  <a:moveTo>
                    <a:pt x="0" y="1936"/>
                  </a:moveTo>
                  <a:cubicBezTo>
                    <a:pt x="84" y="1032"/>
                    <a:pt x="168" y="128"/>
                    <a:pt x="336" y="64"/>
                  </a:cubicBezTo>
                  <a:cubicBezTo>
                    <a:pt x="504" y="0"/>
                    <a:pt x="573" y="1250"/>
                    <a:pt x="1008" y="1552"/>
                  </a:cubicBezTo>
                  <a:cubicBezTo>
                    <a:pt x="1443" y="1854"/>
                    <a:pt x="2544" y="1807"/>
                    <a:pt x="2948" y="1874"/>
                  </a:cubicBezTo>
                </a:path>
              </a:pathLst>
            </a:custGeom>
            <a:noFill/>
            <a:ln w="635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a-DK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354138" y="3438525"/>
              <a:ext cx="1084262" cy="2200275"/>
            </a:xfrm>
            <a:custGeom>
              <a:avLst/>
              <a:gdLst>
                <a:gd name="T0" fmla="*/ 0 w 768"/>
                <a:gd name="T1" fmla="*/ 2147483647 h 1386"/>
                <a:gd name="T2" fmla="*/ 2147483647 w 768"/>
                <a:gd name="T3" fmla="*/ 2147483647 h 1386"/>
                <a:gd name="T4" fmla="*/ 2147483647 w 768"/>
                <a:gd name="T5" fmla="*/ 2147483647 h 1386"/>
                <a:gd name="T6" fmla="*/ 2147483647 w 768"/>
                <a:gd name="T7" fmla="*/ 2147483647 h 13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386"/>
                <a:gd name="T14" fmla="*/ 768 w 768"/>
                <a:gd name="T15" fmla="*/ 1386 h 13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386">
                  <a:moveTo>
                    <a:pt x="0" y="1386"/>
                  </a:moveTo>
                  <a:cubicBezTo>
                    <a:pt x="100" y="722"/>
                    <a:pt x="202" y="84"/>
                    <a:pt x="288" y="42"/>
                  </a:cubicBezTo>
                  <a:cubicBezTo>
                    <a:pt x="374" y="0"/>
                    <a:pt x="437" y="908"/>
                    <a:pt x="517" y="1132"/>
                  </a:cubicBezTo>
                  <a:cubicBezTo>
                    <a:pt x="597" y="1356"/>
                    <a:pt x="716" y="1333"/>
                    <a:pt x="768" y="1386"/>
                  </a:cubicBez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a-DK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219200" y="1676400"/>
              <a:ext cx="0" cy="3962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a-DK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824038" y="5689600"/>
              <a:ext cx="279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400">
                  <a:latin typeface="Arial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19363" y="5689600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400">
                  <a:latin typeface="Arial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255963" y="5689600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400">
                  <a:latin typeface="Arial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000500" y="5689600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400">
                  <a:latin typeface="Arial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697413" y="5689600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400">
                  <a:latin typeface="Arial" charset="0"/>
                  <a:cs typeface="Times New Roman" pitchFamily="18" charset="0"/>
                </a:rPr>
                <a:t>25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813675" y="5689600"/>
              <a:ext cx="377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400">
                  <a:latin typeface="Arial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331640" y="5257800"/>
              <a:ext cx="904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da-DK" sz="1800" b="0" dirty="0" err="1">
                  <a:latin typeface="Arial" charset="0"/>
                  <a:cs typeface="Times New Roman" pitchFamily="18" charset="0"/>
                </a:rPr>
                <a:t>Deaths</a:t>
              </a:r>
              <a:endParaRPr lang="en-GB" sz="1800" b="0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111375" y="3429000"/>
              <a:ext cx="10064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da-DK" sz="1800" b="0">
                  <a:solidFill>
                    <a:srgbClr val="FF0000"/>
                  </a:solidFill>
                  <a:latin typeface="Arial" charset="0"/>
                  <a:cs typeface="Times New Roman" pitchFamily="18" charset="0"/>
                </a:rPr>
                <a:t>D</a:t>
              </a:r>
              <a:r>
                <a:rPr lang="en-GB" sz="1800" b="0">
                  <a:solidFill>
                    <a:srgbClr val="FF0000"/>
                  </a:solidFill>
                  <a:latin typeface="Arial" charset="0"/>
                  <a:cs typeface="Times New Roman" pitchFamily="18" charset="0"/>
                </a:rPr>
                <a:t>isease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625725" y="2438400"/>
              <a:ext cx="15144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800" b="0">
                  <a:solidFill>
                    <a:srgbClr val="008000"/>
                  </a:solidFill>
                  <a:latin typeface="Arial" charset="0"/>
                  <a:cs typeface="Times New Roman" pitchFamily="18" charset="0"/>
                </a:rPr>
                <a:t>Parasit</a:t>
              </a:r>
              <a:r>
                <a:rPr lang="da-DK" sz="1800" b="0">
                  <a:solidFill>
                    <a:srgbClr val="008000"/>
                  </a:solidFill>
                  <a:latin typeface="Arial" charset="0"/>
                  <a:cs typeface="Times New Roman" pitchFamily="18" charset="0"/>
                </a:rPr>
                <a:t>ae</a:t>
              </a:r>
              <a:r>
                <a:rPr lang="en-GB" sz="1800" b="0">
                  <a:solidFill>
                    <a:srgbClr val="008000"/>
                  </a:solidFill>
                  <a:latin typeface="Arial" charset="0"/>
                  <a:cs typeface="Times New Roman" pitchFamily="18" charset="0"/>
                </a:rPr>
                <a:t>mi</a:t>
              </a:r>
              <a:r>
                <a:rPr lang="da-DK" sz="1800" b="0">
                  <a:solidFill>
                    <a:srgbClr val="008000"/>
                  </a:solidFill>
                  <a:latin typeface="Arial" charset="0"/>
                  <a:cs typeface="Times New Roman" pitchFamily="18" charset="0"/>
                </a:rPr>
                <a:t>a</a:t>
              </a:r>
              <a:endParaRPr lang="en-GB" sz="1800" b="0">
                <a:solidFill>
                  <a:srgbClr val="FF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 flipV="1">
              <a:off x="609600" y="1981200"/>
              <a:ext cx="42545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600">
                  <a:latin typeface="Arial" charset="0"/>
                  <a:cs typeface="Times New Roman" pitchFamily="18" charset="0"/>
                </a:rPr>
                <a:t>Incidens</a:t>
              </a:r>
              <a:endParaRPr lang="en-GB" sz="1600" b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219200" y="5943600"/>
              <a:ext cx="7180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GB" sz="1600">
                  <a:latin typeface="Arial" charset="0"/>
                  <a:cs typeface="Times New Roman" pitchFamily="18" charset="0"/>
                </a:rPr>
                <a:t>A</a:t>
              </a:r>
              <a:r>
                <a:rPr lang="da-DK" sz="1600">
                  <a:latin typeface="Arial" charset="0"/>
                  <a:cs typeface="Times New Roman" pitchFamily="18" charset="0"/>
                </a:rPr>
                <a:t>ge</a:t>
              </a:r>
              <a:r>
                <a:rPr lang="en-GB" sz="1600">
                  <a:latin typeface="Arial" charset="0"/>
                  <a:cs typeface="Times New Roman" pitchFamily="18" charset="0"/>
                </a:rPr>
                <a:t> (</a:t>
              </a:r>
              <a:r>
                <a:rPr lang="da-DK" sz="1600">
                  <a:latin typeface="Arial" charset="0"/>
                  <a:cs typeface="Times New Roman" pitchFamily="18" charset="0"/>
                </a:rPr>
                <a:t>years</a:t>
              </a:r>
              <a:r>
                <a:rPr lang="en-GB" sz="1600"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3271838" y="4832350"/>
            <a:ext cx="2536825" cy="773113"/>
            <a:chOff x="3141663" y="4870450"/>
            <a:chExt cx="2536825" cy="773113"/>
          </a:xfrm>
        </p:grpSpPr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3141663" y="4870450"/>
              <a:ext cx="1470025" cy="773113"/>
              <a:chOff x="2389" y="1946"/>
              <a:chExt cx="1185" cy="1638"/>
            </a:xfrm>
          </p:grpSpPr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416" y="2047"/>
                <a:ext cx="908" cy="1537"/>
              </a:xfrm>
              <a:custGeom>
                <a:avLst/>
                <a:gdLst>
                  <a:gd name="T0" fmla="*/ 0 w 2948"/>
                  <a:gd name="T1" fmla="*/ 969 h 1936"/>
                  <a:gd name="T2" fmla="*/ 10 w 2948"/>
                  <a:gd name="T3" fmla="*/ 32 h 1936"/>
                  <a:gd name="T4" fmla="*/ 29 w 2948"/>
                  <a:gd name="T5" fmla="*/ 776 h 1936"/>
                  <a:gd name="T6" fmla="*/ 86 w 2948"/>
                  <a:gd name="T7" fmla="*/ 938 h 1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48"/>
                  <a:gd name="T13" fmla="*/ 0 h 1936"/>
                  <a:gd name="T14" fmla="*/ 2948 w 2948"/>
                  <a:gd name="T15" fmla="*/ 1936 h 1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48" h="1936">
                    <a:moveTo>
                      <a:pt x="0" y="1936"/>
                    </a:moveTo>
                    <a:cubicBezTo>
                      <a:pt x="84" y="1032"/>
                      <a:pt x="168" y="128"/>
                      <a:pt x="336" y="64"/>
                    </a:cubicBezTo>
                    <a:cubicBezTo>
                      <a:pt x="504" y="0"/>
                      <a:pt x="573" y="1250"/>
                      <a:pt x="1008" y="1552"/>
                    </a:cubicBezTo>
                    <a:cubicBezTo>
                      <a:pt x="1443" y="1854"/>
                      <a:pt x="2544" y="1807"/>
                      <a:pt x="2948" y="1874"/>
                    </a:cubicBezTo>
                  </a:path>
                </a:pathLst>
              </a:custGeom>
              <a:noFill/>
              <a:ln w="635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2416" y="2871"/>
                <a:ext cx="342" cy="713"/>
              </a:xfrm>
              <a:custGeom>
                <a:avLst/>
                <a:gdLst>
                  <a:gd name="T0" fmla="*/ 0 w 768"/>
                  <a:gd name="T1" fmla="*/ 189 h 1386"/>
                  <a:gd name="T2" fmla="*/ 25 w 768"/>
                  <a:gd name="T3" fmla="*/ 6 h 1386"/>
                  <a:gd name="T4" fmla="*/ 45 w 768"/>
                  <a:gd name="T5" fmla="*/ 154 h 1386"/>
                  <a:gd name="T6" fmla="*/ 68 w 768"/>
                  <a:gd name="T7" fmla="*/ 189 h 1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1386"/>
                  <a:gd name="T14" fmla="*/ 768 w 768"/>
                  <a:gd name="T15" fmla="*/ 1386 h 1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1386">
                    <a:moveTo>
                      <a:pt x="0" y="1386"/>
                    </a:moveTo>
                    <a:cubicBezTo>
                      <a:pt x="100" y="722"/>
                      <a:pt x="202" y="84"/>
                      <a:pt x="288" y="42"/>
                    </a:cubicBezTo>
                    <a:cubicBezTo>
                      <a:pt x="374" y="0"/>
                      <a:pt x="437" y="908"/>
                      <a:pt x="517" y="1132"/>
                    </a:cubicBezTo>
                    <a:cubicBezTo>
                      <a:pt x="597" y="1356"/>
                      <a:pt x="716" y="1333"/>
                      <a:pt x="768" y="1386"/>
                    </a:cubicBez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2389" y="1946"/>
                <a:ext cx="1185" cy="1602"/>
              </a:xfrm>
              <a:custGeom>
                <a:avLst/>
                <a:gdLst>
                  <a:gd name="T0" fmla="*/ 0 w 4694"/>
                  <a:gd name="T1" fmla="*/ 678 h 2462"/>
                  <a:gd name="T2" fmla="*/ 8 w 4694"/>
                  <a:gd name="T3" fmla="*/ 31 h 2462"/>
                  <a:gd name="T4" fmla="*/ 28 w 4694"/>
                  <a:gd name="T5" fmla="*/ 496 h 2462"/>
                  <a:gd name="T6" fmla="*/ 75 w 4694"/>
                  <a:gd name="T7" fmla="*/ 602 h 24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94"/>
                  <a:gd name="T13" fmla="*/ 0 h 2462"/>
                  <a:gd name="T14" fmla="*/ 4694 w 4694"/>
                  <a:gd name="T15" fmla="*/ 2462 h 24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94" h="2462">
                    <a:moveTo>
                      <a:pt x="0" y="2462"/>
                    </a:moveTo>
                    <a:cubicBezTo>
                      <a:pt x="100" y="1326"/>
                      <a:pt x="187" y="220"/>
                      <a:pt x="480" y="110"/>
                    </a:cubicBezTo>
                    <a:cubicBezTo>
                      <a:pt x="773" y="0"/>
                      <a:pt x="1054" y="1454"/>
                      <a:pt x="1756" y="1800"/>
                    </a:cubicBezTo>
                    <a:cubicBezTo>
                      <a:pt x="2458" y="2146"/>
                      <a:pt x="4082" y="2105"/>
                      <a:pt x="4694" y="2185"/>
                    </a:cubicBezTo>
                  </a:path>
                </a:pathLst>
              </a:custGeom>
              <a:noFill/>
              <a:ln w="63500" cap="flat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</p:grpSp>
        <p:grpSp>
          <p:nvGrpSpPr>
            <p:cNvPr id="26" name="Group 27"/>
            <p:cNvGrpSpPr>
              <a:grpSpLocks/>
            </p:cNvGrpSpPr>
            <p:nvPr/>
          </p:nvGrpSpPr>
          <p:grpSpPr bwMode="auto">
            <a:xfrm>
              <a:off x="3522663" y="5149850"/>
              <a:ext cx="1436687" cy="473075"/>
              <a:chOff x="2389" y="1946"/>
              <a:chExt cx="1185" cy="1638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2416" y="2047"/>
                <a:ext cx="908" cy="1537"/>
              </a:xfrm>
              <a:custGeom>
                <a:avLst/>
                <a:gdLst>
                  <a:gd name="T0" fmla="*/ 0 w 2948"/>
                  <a:gd name="T1" fmla="*/ 969 h 1936"/>
                  <a:gd name="T2" fmla="*/ 10 w 2948"/>
                  <a:gd name="T3" fmla="*/ 32 h 1936"/>
                  <a:gd name="T4" fmla="*/ 29 w 2948"/>
                  <a:gd name="T5" fmla="*/ 776 h 1936"/>
                  <a:gd name="T6" fmla="*/ 86 w 2948"/>
                  <a:gd name="T7" fmla="*/ 938 h 1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48"/>
                  <a:gd name="T13" fmla="*/ 0 h 1936"/>
                  <a:gd name="T14" fmla="*/ 2948 w 2948"/>
                  <a:gd name="T15" fmla="*/ 1936 h 1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48" h="1936">
                    <a:moveTo>
                      <a:pt x="0" y="1936"/>
                    </a:moveTo>
                    <a:cubicBezTo>
                      <a:pt x="84" y="1032"/>
                      <a:pt x="168" y="128"/>
                      <a:pt x="336" y="64"/>
                    </a:cubicBezTo>
                    <a:cubicBezTo>
                      <a:pt x="504" y="0"/>
                      <a:pt x="573" y="1250"/>
                      <a:pt x="1008" y="1552"/>
                    </a:cubicBezTo>
                    <a:cubicBezTo>
                      <a:pt x="1443" y="1854"/>
                      <a:pt x="2544" y="1807"/>
                      <a:pt x="2948" y="1874"/>
                    </a:cubicBezTo>
                  </a:path>
                </a:pathLst>
              </a:custGeom>
              <a:noFill/>
              <a:ln w="635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2416" y="2871"/>
                <a:ext cx="342" cy="713"/>
              </a:xfrm>
              <a:custGeom>
                <a:avLst/>
                <a:gdLst>
                  <a:gd name="T0" fmla="*/ 0 w 768"/>
                  <a:gd name="T1" fmla="*/ 189 h 1386"/>
                  <a:gd name="T2" fmla="*/ 25 w 768"/>
                  <a:gd name="T3" fmla="*/ 6 h 1386"/>
                  <a:gd name="T4" fmla="*/ 45 w 768"/>
                  <a:gd name="T5" fmla="*/ 154 h 1386"/>
                  <a:gd name="T6" fmla="*/ 68 w 768"/>
                  <a:gd name="T7" fmla="*/ 189 h 1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1386"/>
                  <a:gd name="T14" fmla="*/ 768 w 768"/>
                  <a:gd name="T15" fmla="*/ 1386 h 1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1386">
                    <a:moveTo>
                      <a:pt x="0" y="1386"/>
                    </a:moveTo>
                    <a:cubicBezTo>
                      <a:pt x="100" y="722"/>
                      <a:pt x="202" y="84"/>
                      <a:pt x="288" y="42"/>
                    </a:cubicBezTo>
                    <a:cubicBezTo>
                      <a:pt x="374" y="0"/>
                      <a:pt x="437" y="908"/>
                      <a:pt x="517" y="1132"/>
                    </a:cubicBezTo>
                    <a:cubicBezTo>
                      <a:pt x="597" y="1356"/>
                      <a:pt x="716" y="1333"/>
                      <a:pt x="768" y="1386"/>
                    </a:cubicBez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2389" y="1946"/>
                <a:ext cx="1185" cy="1602"/>
              </a:xfrm>
              <a:custGeom>
                <a:avLst/>
                <a:gdLst>
                  <a:gd name="T0" fmla="*/ 0 w 4694"/>
                  <a:gd name="T1" fmla="*/ 678 h 2462"/>
                  <a:gd name="T2" fmla="*/ 8 w 4694"/>
                  <a:gd name="T3" fmla="*/ 31 h 2462"/>
                  <a:gd name="T4" fmla="*/ 28 w 4694"/>
                  <a:gd name="T5" fmla="*/ 496 h 2462"/>
                  <a:gd name="T6" fmla="*/ 75 w 4694"/>
                  <a:gd name="T7" fmla="*/ 602 h 24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94"/>
                  <a:gd name="T13" fmla="*/ 0 h 2462"/>
                  <a:gd name="T14" fmla="*/ 4694 w 4694"/>
                  <a:gd name="T15" fmla="*/ 2462 h 24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94" h="2462">
                    <a:moveTo>
                      <a:pt x="0" y="2462"/>
                    </a:moveTo>
                    <a:cubicBezTo>
                      <a:pt x="100" y="1326"/>
                      <a:pt x="187" y="220"/>
                      <a:pt x="480" y="110"/>
                    </a:cubicBezTo>
                    <a:cubicBezTo>
                      <a:pt x="773" y="0"/>
                      <a:pt x="1054" y="1454"/>
                      <a:pt x="1756" y="1800"/>
                    </a:cubicBezTo>
                    <a:cubicBezTo>
                      <a:pt x="2458" y="2146"/>
                      <a:pt x="4082" y="2105"/>
                      <a:pt x="4694" y="2185"/>
                    </a:cubicBezTo>
                  </a:path>
                </a:pathLst>
              </a:custGeom>
              <a:noFill/>
              <a:ln w="63500" cap="flat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</p:grpSp>
        <p:grpSp>
          <p:nvGrpSpPr>
            <p:cNvPr id="27" name="Group 31"/>
            <p:cNvGrpSpPr>
              <a:grpSpLocks/>
            </p:cNvGrpSpPr>
            <p:nvPr/>
          </p:nvGrpSpPr>
          <p:grpSpPr bwMode="auto">
            <a:xfrm>
              <a:off x="4241800" y="5338763"/>
              <a:ext cx="1436688" cy="273050"/>
              <a:chOff x="2389" y="1946"/>
              <a:chExt cx="1185" cy="1638"/>
            </a:xfrm>
          </p:grpSpPr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2416" y="2047"/>
                <a:ext cx="908" cy="1537"/>
              </a:xfrm>
              <a:custGeom>
                <a:avLst/>
                <a:gdLst>
                  <a:gd name="T0" fmla="*/ 0 w 2948"/>
                  <a:gd name="T1" fmla="*/ 969 h 1936"/>
                  <a:gd name="T2" fmla="*/ 10 w 2948"/>
                  <a:gd name="T3" fmla="*/ 32 h 1936"/>
                  <a:gd name="T4" fmla="*/ 29 w 2948"/>
                  <a:gd name="T5" fmla="*/ 776 h 1936"/>
                  <a:gd name="T6" fmla="*/ 86 w 2948"/>
                  <a:gd name="T7" fmla="*/ 938 h 19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48"/>
                  <a:gd name="T13" fmla="*/ 0 h 1936"/>
                  <a:gd name="T14" fmla="*/ 2948 w 2948"/>
                  <a:gd name="T15" fmla="*/ 1936 h 19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48" h="1936">
                    <a:moveTo>
                      <a:pt x="0" y="1936"/>
                    </a:moveTo>
                    <a:cubicBezTo>
                      <a:pt x="84" y="1032"/>
                      <a:pt x="168" y="128"/>
                      <a:pt x="336" y="64"/>
                    </a:cubicBezTo>
                    <a:cubicBezTo>
                      <a:pt x="504" y="0"/>
                      <a:pt x="573" y="1250"/>
                      <a:pt x="1008" y="1552"/>
                    </a:cubicBezTo>
                    <a:cubicBezTo>
                      <a:pt x="1443" y="1854"/>
                      <a:pt x="2544" y="1807"/>
                      <a:pt x="2948" y="1874"/>
                    </a:cubicBezTo>
                  </a:path>
                </a:pathLst>
              </a:custGeom>
              <a:noFill/>
              <a:ln w="635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2416" y="2871"/>
                <a:ext cx="342" cy="713"/>
              </a:xfrm>
              <a:custGeom>
                <a:avLst/>
                <a:gdLst>
                  <a:gd name="T0" fmla="*/ 0 w 768"/>
                  <a:gd name="T1" fmla="*/ 189 h 1386"/>
                  <a:gd name="T2" fmla="*/ 25 w 768"/>
                  <a:gd name="T3" fmla="*/ 6 h 1386"/>
                  <a:gd name="T4" fmla="*/ 45 w 768"/>
                  <a:gd name="T5" fmla="*/ 154 h 1386"/>
                  <a:gd name="T6" fmla="*/ 68 w 768"/>
                  <a:gd name="T7" fmla="*/ 189 h 13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1386"/>
                  <a:gd name="T14" fmla="*/ 768 w 768"/>
                  <a:gd name="T15" fmla="*/ 1386 h 13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1386">
                    <a:moveTo>
                      <a:pt x="0" y="1386"/>
                    </a:moveTo>
                    <a:cubicBezTo>
                      <a:pt x="100" y="722"/>
                      <a:pt x="202" y="84"/>
                      <a:pt x="288" y="42"/>
                    </a:cubicBezTo>
                    <a:cubicBezTo>
                      <a:pt x="374" y="0"/>
                      <a:pt x="437" y="908"/>
                      <a:pt x="517" y="1132"/>
                    </a:cubicBezTo>
                    <a:cubicBezTo>
                      <a:pt x="597" y="1356"/>
                      <a:pt x="716" y="1333"/>
                      <a:pt x="768" y="1386"/>
                    </a:cubicBez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2389" y="1946"/>
                <a:ext cx="1185" cy="1602"/>
              </a:xfrm>
              <a:custGeom>
                <a:avLst/>
                <a:gdLst>
                  <a:gd name="T0" fmla="*/ 0 w 4694"/>
                  <a:gd name="T1" fmla="*/ 678 h 2462"/>
                  <a:gd name="T2" fmla="*/ 8 w 4694"/>
                  <a:gd name="T3" fmla="*/ 31 h 2462"/>
                  <a:gd name="T4" fmla="*/ 28 w 4694"/>
                  <a:gd name="T5" fmla="*/ 496 h 2462"/>
                  <a:gd name="T6" fmla="*/ 75 w 4694"/>
                  <a:gd name="T7" fmla="*/ 602 h 24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94"/>
                  <a:gd name="T13" fmla="*/ 0 h 2462"/>
                  <a:gd name="T14" fmla="*/ 4694 w 4694"/>
                  <a:gd name="T15" fmla="*/ 2462 h 24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94" h="2462">
                    <a:moveTo>
                      <a:pt x="0" y="2462"/>
                    </a:moveTo>
                    <a:cubicBezTo>
                      <a:pt x="100" y="1326"/>
                      <a:pt x="187" y="220"/>
                      <a:pt x="480" y="110"/>
                    </a:cubicBezTo>
                    <a:cubicBezTo>
                      <a:pt x="773" y="0"/>
                      <a:pt x="1054" y="1454"/>
                      <a:pt x="1756" y="1800"/>
                    </a:cubicBezTo>
                    <a:cubicBezTo>
                      <a:pt x="2458" y="2146"/>
                      <a:pt x="4082" y="2105"/>
                      <a:pt x="4694" y="2185"/>
                    </a:cubicBezTo>
                  </a:path>
                </a:pathLst>
              </a:custGeom>
              <a:noFill/>
              <a:ln w="63500" cap="flat" cmpd="sng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da-DK"/>
              </a:p>
            </p:txBody>
          </p:sp>
        </p:grpSp>
      </p:grp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5410200" y="6178698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GB" sz="1200" b="0" dirty="0" err="1">
                <a:latin typeface="Arial" charset="0"/>
                <a:cs typeface="Times New Roman" pitchFamily="18" charset="0"/>
              </a:rPr>
              <a:t>Modif</a:t>
            </a:r>
            <a:r>
              <a:rPr lang="da-DK" sz="1200" b="0" dirty="0" err="1">
                <a:latin typeface="Arial" charset="0"/>
                <a:cs typeface="Times New Roman" pitchFamily="18" charset="0"/>
              </a:rPr>
              <a:t>ied</a:t>
            </a:r>
            <a:r>
              <a:rPr lang="en-GB" sz="1200" b="0" dirty="0">
                <a:latin typeface="Arial" charset="0"/>
                <a:cs typeface="Times New Roman" pitchFamily="18" charset="0"/>
              </a:rPr>
              <a:t> </a:t>
            </a:r>
            <a:r>
              <a:rPr lang="en-GB" sz="1200" b="0" dirty="0" err="1">
                <a:latin typeface="Arial" charset="0"/>
                <a:cs typeface="Times New Roman" pitchFamily="18" charset="0"/>
              </a:rPr>
              <a:t>fr</a:t>
            </a:r>
            <a:r>
              <a:rPr lang="da-DK" sz="1200" b="0" dirty="0">
                <a:latin typeface="Arial" charset="0"/>
                <a:cs typeface="Times New Roman" pitchFamily="18" charset="0"/>
              </a:rPr>
              <a:t>om</a:t>
            </a:r>
            <a:r>
              <a:rPr lang="en-GB" sz="1200" b="0" dirty="0">
                <a:latin typeface="Arial" charset="0"/>
                <a:cs typeface="Times New Roman" pitchFamily="18" charset="0"/>
              </a:rPr>
              <a:t> BM Greenwood </a:t>
            </a:r>
            <a:r>
              <a:rPr lang="en-GB" sz="1200" b="0" i="1" dirty="0">
                <a:latin typeface="Arial" charset="0"/>
                <a:cs typeface="Times New Roman" pitchFamily="18" charset="0"/>
              </a:rPr>
              <a:t>et al.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167544" y="2852352"/>
            <a:ext cx="4652928" cy="9255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0000"/>
              </a:buClr>
              <a:buSzPct val="150000"/>
              <a:buFontTx/>
              <a:buChar char="•"/>
              <a:defRPr/>
            </a:pPr>
            <a:r>
              <a:rPr lang="en-GB" b="0" dirty="0">
                <a:latin typeface="Calibri" pitchFamily="34" charset="0"/>
                <a:ea typeface="ＭＳ Ｐゴシック"/>
                <a:cs typeface="Times New Roman" pitchFamily="18" charset="0"/>
              </a:rPr>
              <a:t>During pregnancy women are </a:t>
            </a:r>
            <a:r>
              <a:rPr lang="en-GB" b="0" dirty="0" smtClean="0">
                <a:latin typeface="Calibri" pitchFamily="34" charset="0"/>
                <a:ea typeface="ＭＳ Ｐゴシック"/>
                <a:cs typeface="Times New Roman" pitchFamily="18" charset="0"/>
              </a:rPr>
              <a:t>again at risk</a:t>
            </a:r>
            <a:endParaRPr lang="en-GB" b="0" dirty="0">
              <a:latin typeface="Calibri" pitchFamily="34" charset="0"/>
              <a:ea typeface="ＭＳ Ｐゴシック"/>
              <a:cs typeface="Times New Roman" pitchFamily="18" charset="0"/>
            </a:endParaRPr>
          </a:p>
          <a:p>
            <a:pPr eaLnBrk="0" hangingPunct="0">
              <a:buClr>
                <a:srgbClr val="FF0000"/>
              </a:buClr>
              <a:buSzPct val="150000"/>
              <a:buFontTx/>
              <a:buChar char="•"/>
              <a:defRPr/>
            </a:pPr>
            <a:r>
              <a:rPr lang="en-GB" b="0" dirty="0">
                <a:latin typeface="Calibri" pitchFamily="34" charset="0"/>
                <a:ea typeface="ＭＳ Ｐゴシック"/>
                <a:cs typeface="Times New Roman" pitchFamily="18" charset="0"/>
              </a:rPr>
              <a:t>Immunity to this </a:t>
            </a:r>
            <a:r>
              <a:rPr lang="en-GB" b="0" dirty="0" smtClean="0">
                <a:latin typeface="Calibri" pitchFamily="34" charset="0"/>
                <a:ea typeface="ＭＳ Ｐゴシック"/>
                <a:cs typeface="Times New Roman" pitchFamily="18" charset="0"/>
              </a:rPr>
              <a:t>malaria-form </a:t>
            </a:r>
            <a:r>
              <a:rPr lang="en-GB" b="0" dirty="0">
                <a:latin typeface="Calibri" pitchFamily="34" charset="0"/>
                <a:ea typeface="ＭＳ Ｐゴシック"/>
                <a:cs typeface="Times New Roman" pitchFamily="18" charset="0"/>
              </a:rPr>
              <a:t>is also </a:t>
            </a:r>
            <a:r>
              <a:rPr lang="en-GB" b="0" dirty="0" smtClean="0">
                <a:latin typeface="Calibri" pitchFamily="34" charset="0"/>
                <a:ea typeface="ＭＳ Ｐゴシック"/>
                <a:cs typeface="Times New Roman" pitchFamily="18" charset="0"/>
              </a:rPr>
              <a:t>acquired  as a </a:t>
            </a:r>
            <a:r>
              <a:rPr lang="en-GB" b="0" dirty="0" err="1">
                <a:latin typeface="Calibri" pitchFamily="34" charset="0"/>
                <a:ea typeface="ＭＳ Ｐゴシック"/>
                <a:cs typeface="Times New Roman" pitchFamily="18" charset="0"/>
              </a:rPr>
              <a:t>funtion</a:t>
            </a:r>
            <a:r>
              <a:rPr lang="en-GB" b="0" dirty="0">
                <a:latin typeface="Calibri" pitchFamily="34" charset="0"/>
                <a:ea typeface="ＭＳ Ｐゴシック"/>
                <a:cs typeface="Times New Roman" pitchFamily="18" charset="0"/>
              </a:rPr>
              <a:t> of gravidities</a:t>
            </a:r>
          </a:p>
        </p:txBody>
      </p:sp>
    </p:spTree>
    <p:extLst>
      <p:ext uri="{BB962C8B-B14F-4D97-AF65-F5344CB8AC3E}">
        <p14:creationId xmlns:p14="http://schemas.microsoft.com/office/powerpoint/2010/main" val="19106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/>
                </a:solidFill>
              </a:rPr>
              <a:t>Placental</a:t>
            </a:r>
            <a:r>
              <a:rPr lang="da-DK" dirty="0" smtClean="0">
                <a:solidFill>
                  <a:schemeClr val="tx1"/>
                </a:solidFill>
              </a:rPr>
              <a:t> Malaria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4" y="2699717"/>
            <a:ext cx="5589531" cy="317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Lige pilforbindelse 4"/>
          <p:cNvCxnSpPr/>
          <p:nvPr/>
        </p:nvCxnSpPr>
        <p:spPr>
          <a:xfrm>
            <a:off x="3355785" y="2504737"/>
            <a:ext cx="902316" cy="14201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1017741" y="21328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Calibri" pitchFamily="34" charset="0"/>
              </a:rPr>
              <a:t>IRBC in the </a:t>
            </a:r>
            <a:r>
              <a:rPr lang="da-DK" dirty="0" err="1" smtClean="0">
                <a:latin typeface="Calibri" pitchFamily="34" charset="0"/>
              </a:rPr>
              <a:t>intervillous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space</a:t>
            </a:r>
            <a:endParaRPr lang="da-DK" dirty="0">
              <a:latin typeface="Calibri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5887867" y="1919962"/>
            <a:ext cx="286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latin typeface="Calibri" pitchFamily="34" charset="0"/>
              </a:rPr>
              <a:t>Accumulation</a:t>
            </a:r>
            <a:r>
              <a:rPr lang="da-DK" sz="1600" dirty="0">
                <a:latin typeface="Calibri" pitchFamily="34" charset="0"/>
              </a:rPr>
              <a:t> of </a:t>
            </a:r>
            <a:r>
              <a:rPr lang="da-DK" sz="1600" dirty="0" err="1">
                <a:latin typeface="Calibri" pitchFamily="34" charset="0"/>
              </a:rPr>
              <a:t>iRBC</a:t>
            </a:r>
            <a:r>
              <a:rPr lang="da-DK" sz="1600" dirty="0">
                <a:latin typeface="Calibri" pitchFamily="34" charset="0"/>
              </a:rPr>
              <a:t> </a:t>
            </a:r>
            <a:r>
              <a:rPr lang="da-DK" sz="1600" dirty="0" err="1">
                <a:latin typeface="Calibri" pitchFamily="34" charset="0"/>
              </a:rPr>
              <a:t>leads</a:t>
            </a:r>
            <a:r>
              <a:rPr lang="da-DK" sz="1600" dirty="0">
                <a:latin typeface="Calibri" pitchFamily="34" charset="0"/>
              </a:rPr>
              <a:t> </a:t>
            </a:r>
            <a:r>
              <a:rPr lang="da-DK" sz="1600" dirty="0" smtClean="0">
                <a:latin typeface="Calibri" pitchFamily="34" charset="0"/>
              </a:rPr>
              <a:t>to </a:t>
            </a:r>
          </a:p>
          <a:p>
            <a:r>
              <a:rPr lang="da-DK" sz="1600" dirty="0" smtClean="0">
                <a:latin typeface="Calibri" pitchFamily="34" charset="0"/>
              </a:rPr>
              <a:t>inflammation </a:t>
            </a:r>
            <a:r>
              <a:rPr lang="da-DK" sz="1600" dirty="0">
                <a:latin typeface="Calibri" pitchFamily="34" charset="0"/>
              </a:rPr>
              <a:t>in the </a:t>
            </a:r>
            <a:r>
              <a:rPr lang="da-DK" sz="1600" dirty="0" smtClean="0">
                <a:latin typeface="Calibri" pitchFamily="34" charset="0"/>
              </a:rPr>
              <a:t>placenta</a:t>
            </a:r>
            <a:endParaRPr lang="da-DK" sz="1600" dirty="0">
              <a:latin typeface="Calibri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6084168" y="5533949"/>
            <a:ext cx="262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alibri" pitchFamily="34" charset="0"/>
              </a:rPr>
              <a:t>PM is </a:t>
            </a:r>
            <a:r>
              <a:rPr lang="da-DK" dirty="0" err="1" smtClean="0">
                <a:latin typeface="Calibri" pitchFamily="34" charset="0"/>
              </a:rPr>
              <a:t>often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asymptomatic</a:t>
            </a:r>
            <a:endParaRPr lang="da-DK" dirty="0" smtClean="0">
              <a:latin typeface="Calibri" pitchFamily="34" charset="0"/>
            </a:endParaRPr>
          </a:p>
          <a:p>
            <a:r>
              <a:rPr lang="da-DK" dirty="0" smtClean="0">
                <a:latin typeface="Calibri" pitchFamily="34" charset="0"/>
              </a:rPr>
              <a:t>-&gt; </a:t>
            </a:r>
            <a:r>
              <a:rPr lang="da-DK" dirty="0" err="1" smtClean="0">
                <a:latin typeface="Calibri" pitchFamily="34" charset="0"/>
              </a:rPr>
              <a:t>will</a:t>
            </a:r>
            <a:r>
              <a:rPr lang="da-DK" dirty="0" smtClean="0">
                <a:latin typeface="Calibri" pitchFamily="34" charset="0"/>
              </a:rPr>
              <a:t> not </a:t>
            </a:r>
            <a:r>
              <a:rPr lang="da-DK" dirty="0" err="1" smtClean="0">
                <a:latin typeface="Calibri" pitchFamily="34" charset="0"/>
              </a:rPr>
              <a:t>be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treated</a:t>
            </a:r>
            <a:r>
              <a:rPr lang="da-DK" dirty="0" smtClean="0">
                <a:latin typeface="Calibri" pitchFamily="34" charset="0"/>
              </a:rPr>
              <a:t> </a:t>
            </a:r>
            <a:endParaRPr lang="da-DK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48283" y="2924944"/>
            <a:ext cx="2700181" cy="21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sz="1600" b="0" dirty="0">
                <a:latin typeface="Calibri" pitchFamily="34" charset="0"/>
              </a:rPr>
              <a:t>1/3 of preventable low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AU" sz="1600" b="0" dirty="0" smtClean="0">
                <a:latin typeface="Calibri" pitchFamily="34" charset="0"/>
              </a:rPr>
              <a:t>	birth </a:t>
            </a:r>
            <a:r>
              <a:rPr lang="en-AU" sz="1600" b="0" dirty="0">
                <a:latin typeface="Calibri" pitchFamily="34" charset="0"/>
              </a:rPr>
              <a:t>weight babies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sz="1600" b="0" dirty="0" smtClean="0">
                <a:latin typeface="Calibri" pitchFamily="34" charset="0"/>
              </a:rPr>
              <a:t>Premature </a:t>
            </a:r>
            <a:r>
              <a:rPr lang="en-AU" sz="1600" b="0" dirty="0">
                <a:latin typeface="Calibri" pitchFamily="34" charset="0"/>
              </a:rPr>
              <a:t>labour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sz="1600" b="0" dirty="0">
                <a:latin typeface="Calibri" pitchFamily="34" charset="0"/>
              </a:rPr>
              <a:t>Spontaneous abortion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sz="1600" b="0" dirty="0">
                <a:latin typeface="Calibri" pitchFamily="34" charset="0"/>
              </a:rPr>
              <a:t>Stillbirth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AU" sz="1600" b="0" dirty="0">
                <a:latin typeface="Calibri" pitchFamily="34" charset="0"/>
              </a:rPr>
              <a:t>Maternal </a:t>
            </a:r>
            <a:r>
              <a:rPr lang="en-AU" sz="1600" b="0" dirty="0" smtClean="0">
                <a:latin typeface="Calibri" pitchFamily="34" charset="0"/>
              </a:rPr>
              <a:t>anaemia</a:t>
            </a:r>
            <a:endParaRPr lang="en-AU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åne 9"/>
          <p:cNvSpPr/>
          <p:nvPr/>
        </p:nvSpPr>
        <p:spPr>
          <a:xfrm>
            <a:off x="7231505" y="4435371"/>
            <a:ext cx="901083" cy="2450013"/>
          </a:xfrm>
          <a:prstGeom prst="moon">
            <a:avLst>
              <a:gd name="adj" fmla="val 221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CSA:VAR2CSA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7" y="5517232"/>
            <a:ext cx="739582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39552" y="1556792"/>
            <a:ext cx="7155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latin typeface="Calibri" pitchFamily="34" charset="0"/>
              </a:rPr>
              <a:t>Placental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parasites</a:t>
            </a:r>
            <a:r>
              <a:rPr lang="da-DK" dirty="0" smtClean="0">
                <a:latin typeface="Calibri" pitchFamily="34" charset="0"/>
              </a:rPr>
              <a:t> bind </a:t>
            </a:r>
            <a:r>
              <a:rPr lang="da-DK" dirty="0" err="1" smtClean="0">
                <a:latin typeface="Calibri" pitchFamily="34" charset="0"/>
              </a:rPr>
              <a:t>specific</a:t>
            </a:r>
            <a:r>
              <a:rPr lang="da-DK" dirty="0" smtClean="0">
                <a:latin typeface="Calibri" pitchFamily="34" charset="0"/>
              </a:rPr>
              <a:t> to a receptor </a:t>
            </a:r>
            <a:r>
              <a:rPr lang="da-DK" dirty="0" err="1" smtClean="0">
                <a:latin typeface="Calibri" pitchFamily="34" charset="0"/>
              </a:rPr>
              <a:t>only</a:t>
            </a:r>
            <a:r>
              <a:rPr lang="da-DK" dirty="0" smtClean="0">
                <a:latin typeface="Calibri" pitchFamily="34" charset="0"/>
              </a:rPr>
              <a:t> present in the placenta:</a:t>
            </a:r>
          </a:p>
          <a:p>
            <a:r>
              <a:rPr lang="da-DK" dirty="0" err="1" smtClean="0">
                <a:latin typeface="Calibri" pitchFamily="34" charset="0"/>
              </a:rPr>
              <a:t>Chondroitin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sulfate</a:t>
            </a:r>
            <a:r>
              <a:rPr lang="da-DK" dirty="0" smtClean="0">
                <a:latin typeface="Calibri" pitchFamily="34" charset="0"/>
              </a:rPr>
              <a:t> A  </a:t>
            </a:r>
            <a:r>
              <a:rPr lang="da-DK" b="1" dirty="0" smtClean="0">
                <a:latin typeface="Calibri" pitchFamily="34" charset="0"/>
              </a:rPr>
              <a:t>CSA </a:t>
            </a:r>
            <a:r>
              <a:rPr lang="da-DK" sz="1400" dirty="0" smtClean="0">
                <a:latin typeface="Calibri" pitchFamily="34" charset="0"/>
              </a:rPr>
              <a:t>(</a:t>
            </a:r>
            <a:r>
              <a:rPr lang="da-DK" sz="1400" dirty="0" err="1" smtClean="0">
                <a:latin typeface="Calibri" pitchFamily="34" charset="0"/>
              </a:rPr>
              <a:t>Fried</a:t>
            </a:r>
            <a:r>
              <a:rPr lang="da-DK" sz="1400" dirty="0" smtClean="0">
                <a:latin typeface="Calibri" pitchFamily="34" charset="0"/>
              </a:rPr>
              <a:t> 1996)</a:t>
            </a:r>
            <a:endParaRPr lang="da-DK" sz="1400" dirty="0">
              <a:latin typeface="Calibri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39552" y="3140969"/>
            <a:ext cx="6788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alibri" pitchFamily="34" charset="0"/>
              </a:rPr>
              <a:t>The PfEMP1 in PM is the </a:t>
            </a:r>
            <a:r>
              <a:rPr lang="da-DK" b="1" dirty="0" smtClean="0">
                <a:latin typeface="Calibri" pitchFamily="34" charset="0"/>
              </a:rPr>
              <a:t>VAR2CSA</a:t>
            </a:r>
            <a:r>
              <a:rPr lang="da-DK" dirty="0" smtClean="0">
                <a:latin typeface="Calibri" pitchFamily="34" charset="0"/>
              </a:rPr>
              <a:t>  </a:t>
            </a:r>
            <a:r>
              <a:rPr lang="da-DK" dirty="0" err="1" smtClean="0">
                <a:latin typeface="Calibri" pitchFamily="34" charset="0"/>
              </a:rPr>
              <a:t>that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dirty="0" err="1" smtClean="0">
                <a:latin typeface="Calibri" pitchFamily="34" charset="0"/>
              </a:rPr>
              <a:t>essential</a:t>
            </a:r>
            <a:r>
              <a:rPr lang="da-DK" dirty="0" smtClean="0">
                <a:latin typeface="Calibri" pitchFamily="34" charset="0"/>
              </a:rPr>
              <a:t> for the CSA </a:t>
            </a:r>
            <a:r>
              <a:rPr lang="da-DK" dirty="0" err="1" smtClean="0">
                <a:latin typeface="Calibri" pitchFamily="34" charset="0"/>
              </a:rPr>
              <a:t>adhesion</a:t>
            </a:r>
            <a:endParaRPr lang="da-DK" dirty="0" smtClean="0">
              <a:latin typeface="Calibri" pitchFamily="34" charset="0"/>
            </a:endParaRPr>
          </a:p>
          <a:p>
            <a:r>
              <a:rPr lang="da-DK" dirty="0">
                <a:latin typeface="Calibri" pitchFamily="34" charset="0"/>
              </a:rPr>
              <a:t>o</a:t>
            </a:r>
            <a:r>
              <a:rPr lang="da-DK" dirty="0" smtClean="0">
                <a:latin typeface="Calibri" pitchFamily="34" charset="0"/>
              </a:rPr>
              <a:t>f </a:t>
            </a:r>
            <a:r>
              <a:rPr lang="da-DK" dirty="0" err="1" smtClean="0">
                <a:latin typeface="Calibri" pitchFamily="34" charset="0"/>
              </a:rPr>
              <a:t>iRBC</a:t>
            </a:r>
            <a:r>
              <a:rPr lang="da-DK" dirty="0" smtClean="0">
                <a:latin typeface="Calibri" pitchFamily="34" charset="0"/>
              </a:rPr>
              <a:t> </a:t>
            </a:r>
            <a:r>
              <a:rPr lang="da-DK" sz="1400" dirty="0" smtClean="0">
                <a:latin typeface="Calibri" pitchFamily="34" charset="0"/>
              </a:rPr>
              <a:t>(</a:t>
            </a:r>
            <a:r>
              <a:rPr lang="da-DK" sz="1400" dirty="0" err="1" smtClean="0">
                <a:latin typeface="Calibri" pitchFamily="34" charset="0"/>
              </a:rPr>
              <a:t>Salanti</a:t>
            </a:r>
            <a:r>
              <a:rPr lang="da-DK" sz="1400" dirty="0" smtClean="0">
                <a:latin typeface="Calibri" pitchFamily="34" charset="0"/>
              </a:rPr>
              <a:t> 2003)</a:t>
            </a:r>
            <a:endParaRPr lang="da-DK" sz="1400" dirty="0">
              <a:latin typeface="Calibri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39552" y="2312953"/>
            <a:ext cx="696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Antibodies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that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a-DK" u="sng" kern="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specifically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recognize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a-DK" kern="0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surface</a:t>
            </a:r>
            <a:r>
              <a:rPr lang="da-DK" kern="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antigens 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of CSA binding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parasites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are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a-DK" kern="0" dirty="0" err="1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important</a:t>
            </a:r>
            <a:r>
              <a:rPr lang="da-DK" kern="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 (</a:t>
            </a:r>
            <a:r>
              <a:rPr lang="da-DK" sz="1400" dirty="0" err="1" smtClean="0">
                <a:latin typeface="Calibri" pitchFamily="34" charset="0"/>
                <a:ea typeface="ＭＳ Ｐゴシック"/>
                <a:cs typeface="ＭＳ Ｐゴシック"/>
              </a:rPr>
              <a:t>Ricke</a:t>
            </a:r>
            <a:r>
              <a:rPr lang="da-DK" sz="1400" dirty="0" smtClean="0"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da-DK" sz="1400" i="1" dirty="0">
                <a:latin typeface="Calibri" pitchFamily="34" charset="0"/>
                <a:ea typeface="ＭＳ Ｐゴシック"/>
                <a:cs typeface="ＭＳ Ｐゴシック"/>
              </a:rPr>
              <a:t>et al.</a:t>
            </a:r>
            <a:r>
              <a:rPr lang="da-DK" sz="1400" dirty="0">
                <a:latin typeface="Calibri" pitchFamily="34" charset="0"/>
                <a:ea typeface="ＭＳ Ｐゴシック"/>
                <a:cs typeface="ＭＳ Ｐゴシック"/>
              </a:rPr>
              <a:t> 2000 J </a:t>
            </a:r>
            <a:r>
              <a:rPr lang="da-DK" sz="1400" dirty="0" err="1" smtClean="0">
                <a:latin typeface="Calibri" pitchFamily="34" charset="0"/>
                <a:ea typeface="ＭＳ Ｐゴシック"/>
                <a:cs typeface="ＭＳ Ｐゴシック"/>
              </a:rPr>
              <a:t>Immunol</a:t>
            </a:r>
            <a:r>
              <a:rPr lang="da-DK" sz="1400" kern="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da-DK" sz="1400" kern="0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)</a:t>
            </a:r>
            <a:endParaRPr lang="da-DK" sz="1400" dirty="0"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da-DK" dirty="0">
              <a:latin typeface="Calibri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39552" y="386104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latin typeface="Calibri" pitchFamily="34" charset="0"/>
                <a:ea typeface="ＭＳ Ｐゴシック"/>
                <a:cs typeface="Arial" pitchFamily="34" charset="0"/>
              </a:rPr>
              <a:t>Antibodies to VAR2CSA developed during PM</a:t>
            </a:r>
            <a:r>
              <a:rPr lang="en-US" dirty="0">
                <a:latin typeface="Calibri" pitchFamily="34" charset="0"/>
                <a:ea typeface="ＭＳ Ｐゴシック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Calibri" pitchFamily="34" charset="0"/>
                <a:ea typeface="ＭＳ Ｐゴシック"/>
                <a:cs typeface="Arial" pitchFamily="34" charset="0"/>
              </a:rPr>
              <a:t>are associated with protection </a:t>
            </a:r>
            <a:r>
              <a:rPr lang="en-US" sz="1400" dirty="0" smtClean="0">
                <a:latin typeface="Calibri" pitchFamily="34" charset="0"/>
                <a:ea typeface="ＭＳ Ｐゴシック"/>
                <a:cs typeface="Arial" pitchFamily="34" charset="0"/>
              </a:rPr>
              <a:t>(S</a:t>
            </a:r>
            <a:r>
              <a:rPr lang="da-DK" sz="1400" dirty="0" err="1" smtClean="0">
                <a:latin typeface="Calibri" pitchFamily="34" charset="0"/>
                <a:ea typeface="ＭＳ Ｐゴシック"/>
                <a:cs typeface="ＭＳ Ｐゴシック"/>
              </a:rPr>
              <a:t>alanti</a:t>
            </a:r>
            <a:r>
              <a:rPr lang="da-DK" sz="1400" dirty="0" smtClean="0"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da-DK" sz="1400" i="1" dirty="0">
                <a:latin typeface="Calibri" pitchFamily="34" charset="0"/>
                <a:ea typeface="ＭＳ Ｐゴシック"/>
                <a:cs typeface="ＭＳ Ｐゴシック"/>
              </a:rPr>
              <a:t>et al.  </a:t>
            </a:r>
            <a:r>
              <a:rPr lang="da-DK" sz="1400" dirty="0">
                <a:latin typeface="Calibri" pitchFamily="34" charset="0"/>
                <a:ea typeface="ＭＳ Ｐゴシック"/>
                <a:cs typeface="ＭＳ Ｐゴシック"/>
              </a:rPr>
              <a:t>2004 J </a:t>
            </a:r>
            <a:r>
              <a:rPr lang="da-DK" sz="1400" dirty="0" err="1">
                <a:latin typeface="Calibri" pitchFamily="34" charset="0"/>
                <a:ea typeface="ＭＳ Ｐゴシック"/>
                <a:cs typeface="ＭＳ Ｐゴシック"/>
              </a:rPr>
              <a:t>Exp</a:t>
            </a:r>
            <a:r>
              <a:rPr lang="da-DK" sz="1400" dirty="0"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da-DK" sz="1400" dirty="0" smtClean="0">
                <a:latin typeface="Calibri" pitchFamily="34" charset="0"/>
                <a:ea typeface="ＭＳ Ｐゴシック"/>
                <a:cs typeface="ＭＳ Ｐゴシック"/>
              </a:rPr>
              <a:t>Med)</a:t>
            </a:r>
            <a:endParaRPr lang="da-DK" sz="14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539552" y="4581200"/>
            <a:ext cx="6707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dirty="0">
                <a:latin typeface="Calibri" pitchFamily="34" charset="0"/>
                <a:ea typeface="ＭＳ Ｐゴシック"/>
                <a:cs typeface="Arial" pitchFamily="34" charset="0"/>
              </a:rPr>
              <a:t>Disruption of the </a:t>
            </a:r>
            <a:r>
              <a:rPr lang="en-GB" i="1" dirty="0">
                <a:latin typeface="Calibri" pitchFamily="34" charset="0"/>
                <a:ea typeface="ＭＳ Ｐゴシック"/>
                <a:cs typeface="Arial" pitchFamily="34" charset="0"/>
              </a:rPr>
              <a:t>var2csa</a:t>
            </a:r>
            <a:r>
              <a:rPr lang="en-GB" dirty="0">
                <a:latin typeface="Calibri" pitchFamily="34" charset="0"/>
                <a:ea typeface="ＭＳ Ｐゴシック"/>
                <a:cs typeface="Arial" pitchFamily="34" charset="0"/>
              </a:rPr>
              <a:t> gene results in loss of or marked reduction </a:t>
            </a:r>
            <a:endParaRPr lang="en-GB" dirty="0" smtClean="0">
              <a:latin typeface="Calibri" pitchFamily="34" charset="0"/>
              <a:ea typeface="ＭＳ Ｐゴシック"/>
              <a:cs typeface="Arial" pitchFamily="34" charset="0"/>
            </a:endParaRPr>
          </a:p>
          <a:p>
            <a:pPr>
              <a:defRPr/>
            </a:pPr>
            <a:r>
              <a:rPr lang="en-GB" dirty="0" smtClean="0">
                <a:latin typeface="Calibri" pitchFamily="34" charset="0"/>
                <a:ea typeface="ＭＳ Ｐゴシック"/>
                <a:cs typeface="Arial" pitchFamily="34" charset="0"/>
              </a:rPr>
              <a:t>in </a:t>
            </a:r>
            <a:r>
              <a:rPr lang="en-GB" dirty="0">
                <a:latin typeface="Calibri" pitchFamily="34" charset="0"/>
                <a:ea typeface="ＭＳ Ｐゴシック"/>
                <a:cs typeface="Arial" pitchFamily="34" charset="0"/>
              </a:rPr>
              <a:t>the ability of parasites to bind </a:t>
            </a:r>
            <a:r>
              <a:rPr lang="en-GB" dirty="0" smtClean="0">
                <a:latin typeface="Calibri" pitchFamily="34" charset="0"/>
                <a:ea typeface="ＭＳ Ｐゴシック"/>
                <a:cs typeface="Arial" pitchFamily="34" charset="0"/>
              </a:rPr>
              <a:t>CSA </a:t>
            </a:r>
            <a:r>
              <a:rPr lang="da-DK" sz="1400" dirty="0" smtClean="0">
                <a:latin typeface="Calibri" pitchFamily="34" charset="0"/>
                <a:ea typeface="ＭＳ Ｐゴシック"/>
                <a:cs typeface="Arial" pitchFamily="34" charset="0"/>
              </a:rPr>
              <a:t>(</a:t>
            </a:r>
            <a:r>
              <a:rPr lang="da-DK" sz="1400" dirty="0" err="1" smtClean="0">
                <a:latin typeface="Calibri" pitchFamily="34" charset="0"/>
                <a:ea typeface="ＭＳ Ｐゴシック"/>
                <a:cs typeface="Arial" pitchFamily="34" charset="0"/>
              </a:rPr>
              <a:t>Duffy</a:t>
            </a:r>
            <a:r>
              <a:rPr lang="da-DK" sz="1400" dirty="0" smtClean="0">
                <a:latin typeface="Calibri" pitchFamily="34" charset="0"/>
                <a:ea typeface="ＭＳ Ｐゴシック"/>
                <a:cs typeface="Arial" pitchFamily="34" charset="0"/>
              </a:rPr>
              <a:t> </a:t>
            </a:r>
            <a:r>
              <a:rPr lang="da-DK" sz="1400" i="1" dirty="0">
                <a:latin typeface="Calibri" pitchFamily="34" charset="0"/>
                <a:ea typeface="ＭＳ Ｐゴシック"/>
                <a:cs typeface="Arial" pitchFamily="34" charset="0"/>
              </a:rPr>
              <a:t>et al.  </a:t>
            </a:r>
            <a:r>
              <a:rPr lang="da-DK" sz="1400" dirty="0">
                <a:latin typeface="Calibri" pitchFamily="34" charset="0"/>
                <a:ea typeface="ＭＳ Ｐゴシック"/>
                <a:cs typeface="Arial" pitchFamily="34" charset="0"/>
              </a:rPr>
              <a:t>2006 Mol </a:t>
            </a:r>
            <a:r>
              <a:rPr lang="da-DK" sz="1400" dirty="0" err="1">
                <a:latin typeface="Calibri" pitchFamily="34" charset="0"/>
                <a:ea typeface="ＭＳ Ｐゴシック"/>
                <a:cs typeface="Arial" pitchFamily="34" charset="0"/>
              </a:rPr>
              <a:t>Biochem</a:t>
            </a:r>
            <a:r>
              <a:rPr lang="da-DK" sz="1400" dirty="0">
                <a:latin typeface="Calibri" pitchFamily="34" charset="0"/>
                <a:ea typeface="ＭＳ Ｐゴシック"/>
                <a:cs typeface="Arial" pitchFamily="34" charset="0"/>
              </a:rPr>
              <a:t> </a:t>
            </a:r>
            <a:r>
              <a:rPr lang="da-DK" sz="1400" dirty="0" err="1" smtClean="0">
                <a:latin typeface="Calibri" pitchFamily="34" charset="0"/>
                <a:ea typeface="ＭＳ Ｐゴシック"/>
                <a:cs typeface="Arial" pitchFamily="34" charset="0"/>
              </a:rPr>
              <a:t>Parasitol</a:t>
            </a:r>
            <a:r>
              <a:rPr lang="da-DK" sz="1400" dirty="0" smtClean="0">
                <a:latin typeface="Calibri" pitchFamily="34" charset="0"/>
                <a:ea typeface="ＭＳ Ｐゴシック"/>
                <a:cs typeface="Arial" pitchFamily="34" charset="0"/>
              </a:rPr>
              <a:t>)</a:t>
            </a:r>
            <a:endParaRPr lang="en-US" sz="14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35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5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Vaccine </a:t>
            </a:r>
            <a:r>
              <a:rPr lang="da-DK" dirty="0" err="1" smtClean="0">
                <a:solidFill>
                  <a:schemeClr val="tx1"/>
                </a:solidFill>
              </a:rPr>
              <a:t>strategy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268812" y="5953770"/>
            <a:ext cx="708149" cy="0"/>
          </a:xfrm>
          <a:prstGeom prst="line">
            <a:avLst/>
          </a:prstGeom>
          <a:noFill/>
          <a:ln w="41275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square" lIns="90000" tIns="46800" rIns="90000" bIns="4680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204916" y="5583690"/>
            <a:ext cx="1599332" cy="702779"/>
            <a:chOff x="892" y="3302"/>
            <a:chExt cx="422" cy="9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892" y="3302"/>
              <a:ext cx="422" cy="9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962" y="3325"/>
              <a:ext cx="141" cy="45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Freeform 7"/>
          <p:cNvSpPr>
            <a:spLocks/>
          </p:cNvSpPr>
          <p:nvPr/>
        </p:nvSpPr>
        <p:spPr bwMode="auto">
          <a:xfrm>
            <a:off x="5636964" y="5212482"/>
            <a:ext cx="211137" cy="388937"/>
          </a:xfrm>
          <a:custGeom>
            <a:avLst/>
            <a:gdLst>
              <a:gd name="T0" fmla="*/ 99 w 133"/>
              <a:gd name="T1" fmla="*/ 242 h 245"/>
              <a:gd name="T2" fmla="*/ 119 w 133"/>
              <a:gd name="T3" fmla="*/ 212 h 245"/>
              <a:gd name="T4" fmla="*/ 68 w 133"/>
              <a:gd name="T5" fmla="*/ 222 h 245"/>
              <a:gd name="T6" fmla="*/ 89 w 133"/>
              <a:gd name="T7" fmla="*/ 242 h 245"/>
              <a:gd name="T8" fmla="*/ 99 w 133"/>
              <a:gd name="T9" fmla="*/ 171 h 245"/>
              <a:gd name="T10" fmla="*/ 68 w 133"/>
              <a:gd name="T11" fmla="*/ 182 h 245"/>
              <a:gd name="T12" fmla="*/ 28 w 133"/>
              <a:gd name="T13" fmla="*/ 70 h 245"/>
              <a:gd name="T14" fmla="*/ 38 w 133"/>
              <a:gd name="T15" fmla="*/ 0 h 245"/>
              <a:gd name="T16" fmla="*/ 28 w 133"/>
              <a:gd name="T17" fmla="*/ 30 h 245"/>
              <a:gd name="T18" fmla="*/ 48 w 133"/>
              <a:gd name="T19" fmla="*/ 111 h 245"/>
              <a:gd name="T20" fmla="*/ 89 w 133"/>
              <a:gd name="T21" fmla="*/ 242 h 245"/>
              <a:gd name="T22" fmla="*/ 99 w 133"/>
              <a:gd name="T23" fmla="*/ 242 h 2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245"/>
              <a:gd name="T38" fmla="*/ 133 w 133"/>
              <a:gd name="T39" fmla="*/ 245 h 2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245">
                <a:moveTo>
                  <a:pt x="99" y="242"/>
                </a:moveTo>
                <a:cubicBezTo>
                  <a:pt x="99" y="242"/>
                  <a:pt x="129" y="219"/>
                  <a:pt x="119" y="212"/>
                </a:cubicBezTo>
                <a:cubicBezTo>
                  <a:pt x="104" y="203"/>
                  <a:pt x="85" y="219"/>
                  <a:pt x="68" y="222"/>
                </a:cubicBezTo>
                <a:cubicBezTo>
                  <a:pt x="75" y="229"/>
                  <a:pt x="80" y="244"/>
                  <a:pt x="89" y="242"/>
                </a:cubicBezTo>
                <a:cubicBezTo>
                  <a:pt x="125" y="233"/>
                  <a:pt x="102" y="185"/>
                  <a:pt x="99" y="171"/>
                </a:cubicBezTo>
                <a:cubicBezTo>
                  <a:pt x="34" y="236"/>
                  <a:pt x="133" y="117"/>
                  <a:pt x="68" y="182"/>
                </a:cubicBezTo>
                <a:cubicBezTo>
                  <a:pt x="85" y="129"/>
                  <a:pt x="65" y="108"/>
                  <a:pt x="28" y="70"/>
                </a:cubicBezTo>
                <a:cubicBezTo>
                  <a:pt x="27" y="66"/>
                  <a:pt x="0" y="0"/>
                  <a:pt x="38" y="0"/>
                </a:cubicBezTo>
                <a:cubicBezTo>
                  <a:pt x="49" y="0"/>
                  <a:pt x="28" y="30"/>
                  <a:pt x="28" y="30"/>
                </a:cubicBezTo>
                <a:cubicBezTo>
                  <a:pt x="44" y="77"/>
                  <a:pt x="64" y="63"/>
                  <a:pt x="48" y="111"/>
                </a:cubicBezTo>
                <a:cubicBezTo>
                  <a:pt x="81" y="160"/>
                  <a:pt x="71" y="182"/>
                  <a:pt x="89" y="242"/>
                </a:cubicBezTo>
                <a:cubicBezTo>
                  <a:pt x="90" y="245"/>
                  <a:pt x="96" y="242"/>
                  <a:pt x="99" y="24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5689351" y="4687019"/>
            <a:ext cx="14288" cy="4175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6587452">
            <a:off x="5786445" y="3690014"/>
            <a:ext cx="533367" cy="1102022"/>
            <a:chOff x="2208" y="1968"/>
            <a:chExt cx="384" cy="384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208" y="1968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 rot="-984178">
              <a:off x="2485" y="2056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 rot="-3002547">
              <a:off x="2258" y="2163"/>
              <a:ext cx="76" cy="15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 rot="5916083">
              <a:off x="2416" y="2182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rot="1151328">
              <a:off x="2415" y="2008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 rot="3096078">
              <a:off x="2250" y="2017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 rot="-6803113">
              <a:off x="2339" y="1952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 rot="3440854">
              <a:off x="2362" y="2117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 rot="4576364">
              <a:off x="2283" y="2056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5622048" y="4343179"/>
            <a:ext cx="103743" cy="207369"/>
          </a:xfrm>
          <a:custGeom>
            <a:avLst/>
            <a:gdLst>
              <a:gd name="T0" fmla="*/ 55 w 89"/>
              <a:gd name="T1" fmla="*/ 23 h 179"/>
              <a:gd name="T2" fmla="*/ 27 w 89"/>
              <a:gd name="T3" fmla="*/ 115 h 179"/>
              <a:gd name="T4" fmla="*/ 18 w 89"/>
              <a:gd name="T5" fmla="*/ 151 h 179"/>
              <a:gd name="T6" fmla="*/ 0 w 89"/>
              <a:gd name="T7" fmla="*/ 170 h 179"/>
              <a:gd name="T8" fmla="*/ 18 w 89"/>
              <a:gd name="T9" fmla="*/ 115 h 179"/>
              <a:gd name="T10" fmla="*/ 64 w 89"/>
              <a:gd name="T11" fmla="*/ 51 h 179"/>
              <a:gd name="T12" fmla="*/ 46 w 89"/>
              <a:gd name="T13" fmla="*/ 78 h 179"/>
              <a:gd name="T14" fmla="*/ 36 w 89"/>
              <a:gd name="T15" fmla="*/ 106 h 179"/>
              <a:gd name="T16" fmla="*/ 46 w 89"/>
              <a:gd name="T17" fmla="*/ 60 h 179"/>
              <a:gd name="T18" fmla="*/ 36 w 89"/>
              <a:gd name="T19" fmla="*/ 87 h 179"/>
              <a:gd name="T20" fmla="*/ 55 w 89"/>
              <a:gd name="T21" fmla="*/ 69 h 179"/>
              <a:gd name="T22" fmla="*/ 27 w 89"/>
              <a:gd name="T23" fmla="*/ 115 h 179"/>
              <a:gd name="T24" fmla="*/ 18 w 89"/>
              <a:gd name="T25" fmla="*/ 142 h 179"/>
              <a:gd name="T26" fmla="*/ 36 w 89"/>
              <a:gd name="T27" fmla="*/ 115 h 179"/>
              <a:gd name="T28" fmla="*/ 46 w 89"/>
              <a:gd name="T29" fmla="*/ 60 h 179"/>
              <a:gd name="T30" fmla="*/ 64 w 89"/>
              <a:gd name="T31" fmla="*/ 23 h 179"/>
              <a:gd name="T32" fmla="*/ 46 w 89"/>
              <a:gd name="T33" fmla="*/ 97 h 179"/>
              <a:gd name="T34" fmla="*/ 55 w 89"/>
              <a:gd name="T35" fmla="*/ 69 h 179"/>
              <a:gd name="T36" fmla="*/ 36 w 89"/>
              <a:gd name="T37" fmla="*/ 87 h 179"/>
              <a:gd name="T38" fmla="*/ 55 w 89"/>
              <a:gd name="T39" fmla="*/ 69 h 179"/>
              <a:gd name="T40" fmla="*/ 46 w 89"/>
              <a:gd name="T41" fmla="*/ 97 h 179"/>
              <a:gd name="T42" fmla="*/ 36 w 89"/>
              <a:gd name="T43" fmla="*/ 124 h 179"/>
              <a:gd name="T44" fmla="*/ 55 w 89"/>
              <a:gd name="T45" fmla="*/ 87 h 179"/>
              <a:gd name="T46" fmla="*/ 36 w 89"/>
              <a:gd name="T47" fmla="*/ 115 h 179"/>
              <a:gd name="T48" fmla="*/ 27 w 89"/>
              <a:gd name="T49" fmla="*/ 142 h 179"/>
              <a:gd name="T50" fmla="*/ 46 w 89"/>
              <a:gd name="T51" fmla="*/ 78 h 179"/>
              <a:gd name="T52" fmla="*/ 73 w 89"/>
              <a:gd name="T53" fmla="*/ 60 h 179"/>
              <a:gd name="T54" fmla="*/ 46 w 89"/>
              <a:gd name="T55" fmla="*/ 97 h 179"/>
              <a:gd name="T56" fmla="*/ 82 w 89"/>
              <a:gd name="T57" fmla="*/ 42 h 179"/>
              <a:gd name="T58" fmla="*/ 64 w 89"/>
              <a:gd name="T59" fmla="*/ 97 h 179"/>
              <a:gd name="T60" fmla="*/ 36 w 89"/>
              <a:gd name="T61" fmla="*/ 151 h 179"/>
              <a:gd name="T62" fmla="*/ 46 w 89"/>
              <a:gd name="T63" fmla="*/ 151 h 1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9"/>
              <a:gd name="T97" fmla="*/ 0 h 179"/>
              <a:gd name="T98" fmla="*/ 89 w 89"/>
              <a:gd name="T99" fmla="*/ 179 h 1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9" h="179">
                <a:moveTo>
                  <a:pt x="55" y="23"/>
                </a:moveTo>
                <a:cubicBezTo>
                  <a:pt x="44" y="98"/>
                  <a:pt x="58" y="69"/>
                  <a:pt x="27" y="115"/>
                </a:cubicBezTo>
                <a:cubicBezTo>
                  <a:pt x="24" y="127"/>
                  <a:pt x="23" y="140"/>
                  <a:pt x="18" y="151"/>
                </a:cubicBezTo>
                <a:cubicBezTo>
                  <a:pt x="14" y="159"/>
                  <a:pt x="0" y="179"/>
                  <a:pt x="0" y="170"/>
                </a:cubicBezTo>
                <a:cubicBezTo>
                  <a:pt x="0" y="151"/>
                  <a:pt x="12" y="133"/>
                  <a:pt x="18" y="115"/>
                </a:cubicBezTo>
                <a:cubicBezTo>
                  <a:pt x="31" y="74"/>
                  <a:pt x="24" y="64"/>
                  <a:pt x="64" y="51"/>
                </a:cubicBezTo>
                <a:cubicBezTo>
                  <a:pt x="58" y="60"/>
                  <a:pt x="51" y="68"/>
                  <a:pt x="46" y="78"/>
                </a:cubicBezTo>
                <a:cubicBezTo>
                  <a:pt x="42" y="87"/>
                  <a:pt x="36" y="116"/>
                  <a:pt x="36" y="106"/>
                </a:cubicBezTo>
                <a:cubicBezTo>
                  <a:pt x="36" y="90"/>
                  <a:pt x="46" y="76"/>
                  <a:pt x="46" y="60"/>
                </a:cubicBezTo>
                <a:cubicBezTo>
                  <a:pt x="46" y="50"/>
                  <a:pt x="39" y="78"/>
                  <a:pt x="36" y="87"/>
                </a:cubicBezTo>
                <a:cubicBezTo>
                  <a:pt x="33" y="95"/>
                  <a:pt x="49" y="75"/>
                  <a:pt x="55" y="69"/>
                </a:cubicBezTo>
                <a:cubicBezTo>
                  <a:pt x="73" y="16"/>
                  <a:pt x="68" y="34"/>
                  <a:pt x="27" y="115"/>
                </a:cubicBezTo>
                <a:cubicBezTo>
                  <a:pt x="23" y="123"/>
                  <a:pt x="9" y="142"/>
                  <a:pt x="18" y="142"/>
                </a:cubicBezTo>
                <a:cubicBezTo>
                  <a:pt x="29" y="142"/>
                  <a:pt x="30" y="124"/>
                  <a:pt x="36" y="115"/>
                </a:cubicBezTo>
                <a:cubicBezTo>
                  <a:pt x="39" y="97"/>
                  <a:pt x="41" y="78"/>
                  <a:pt x="46" y="60"/>
                </a:cubicBezTo>
                <a:cubicBezTo>
                  <a:pt x="50" y="47"/>
                  <a:pt x="58" y="35"/>
                  <a:pt x="64" y="23"/>
                </a:cubicBezTo>
                <a:cubicBezTo>
                  <a:pt x="75" y="0"/>
                  <a:pt x="52" y="72"/>
                  <a:pt x="46" y="97"/>
                </a:cubicBezTo>
                <a:cubicBezTo>
                  <a:pt x="44" y="107"/>
                  <a:pt x="62" y="76"/>
                  <a:pt x="55" y="69"/>
                </a:cubicBezTo>
                <a:cubicBezTo>
                  <a:pt x="49" y="63"/>
                  <a:pt x="42" y="81"/>
                  <a:pt x="36" y="87"/>
                </a:cubicBezTo>
                <a:cubicBezTo>
                  <a:pt x="36" y="87"/>
                  <a:pt x="49" y="75"/>
                  <a:pt x="55" y="69"/>
                </a:cubicBezTo>
                <a:cubicBezTo>
                  <a:pt x="52" y="78"/>
                  <a:pt x="49" y="88"/>
                  <a:pt x="46" y="97"/>
                </a:cubicBezTo>
                <a:cubicBezTo>
                  <a:pt x="43" y="106"/>
                  <a:pt x="30" y="131"/>
                  <a:pt x="36" y="124"/>
                </a:cubicBezTo>
                <a:cubicBezTo>
                  <a:pt x="45" y="114"/>
                  <a:pt x="49" y="99"/>
                  <a:pt x="55" y="87"/>
                </a:cubicBezTo>
                <a:cubicBezTo>
                  <a:pt x="60" y="77"/>
                  <a:pt x="36" y="115"/>
                  <a:pt x="36" y="115"/>
                </a:cubicBezTo>
                <a:cubicBezTo>
                  <a:pt x="33" y="124"/>
                  <a:pt x="25" y="151"/>
                  <a:pt x="27" y="142"/>
                </a:cubicBezTo>
                <a:cubicBezTo>
                  <a:pt x="33" y="121"/>
                  <a:pt x="35" y="97"/>
                  <a:pt x="46" y="78"/>
                </a:cubicBezTo>
                <a:cubicBezTo>
                  <a:pt x="51" y="69"/>
                  <a:pt x="64" y="66"/>
                  <a:pt x="73" y="60"/>
                </a:cubicBezTo>
                <a:cubicBezTo>
                  <a:pt x="73" y="60"/>
                  <a:pt x="39" y="111"/>
                  <a:pt x="46" y="97"/>
                </a:cubicBezTo>
                <a:cubicBezTo>
                  <a:pt x="56" y="77"/>
                  <a:pt x="89" y="21"/>
                  <a:pt x="82" y="42"/>
                </a:cubicBezTo>
                <a:cubicBezTo>
                  <a:pt x="76" y="60"/>
                  <a:pt x="70" y="79"/>
                  <a:pt x="64" y="97"/>
                </a:cubicBezTo>
                <a:cubicBezTo>
                  <a:pt x="56" y="121"/>
                  <a:pt x="36" y="124"/>
                  <a:pt x="36" y="151"/>
                </a:cubicBezTo>
                <a:cubicBezTo>
                  <a:pt x="36" y="154"/>
                  <a:pt x="43" y="151"/>
                  <a:pt x="46" y="151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3347864" y="3374671"/>
            <a:ext cx="2299913" cy="1350473"/>
            <a:chOff x="1573" y="1655"/>
            <a:chExt cx="2337" cy="1102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rot="5040741">
              <a:off x="3733" y="2580"/>
              <a:ext cx="126" cy="228"/>
              <a:chOff x="684" y="3334"/>
              <a:chExt cx="121" cy="228"/>
            </a:xfrm>
          </p:grpSpPr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731" y="3415"/>
                <a:ext cx="0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756" y="3416"/>
                <a:ext cx="0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rot="1800000">
                <a:off x="804" y="3335"/>
                <a:ext cx="1" cy="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rot="-1800000">
                <a:off x="709" y="3334"/>
                <a:ext cx="1" cy="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rot="-1733194">
                <a:off x="684" y="3347"/>
                <a:ext cx="3" cy="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rot="1806806">
                <a:off x="798" y="3344"/>
                <a:ext cx="3" cy="8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 flipV="1">
              <a:off x="1573" y="1655"/>
              <a:ext cx="2057" cy="539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590438" y="1772816"/>
            <a:ext cx="806489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Produce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recombinant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proteins of </a:t>
            </a:r>
            <a:r>
              <a:rPr lang="da-DK" kern="0" dirty="0" smtClean="0">
                <a:latin typeface="Calibri" pitchFamily="34" charset="0"/>
                <a:ea typeface="ＭＳ Ｐゴシック" pitchFamily="34" charset="-128"/>
                <a:cs typeface="ＭＳ Ｐゴシック"/>
              </a:rPr>
              <a:t>VAR2CSA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da-DK" kern="0" dirty="0" err="1" smtClean="0">
                <a:latin typeface="Calibri" pitchFamily="34" charset="0"/>
                <a:ea typeface="ＭＳ Ｐゴシック" pitchFamily="34" charset="-128"/>
                <a:cs typeface="ＭＳ Ｐゴシック"/>
              </a:rPr>
              <a:t>Use</a:t>
            </a:r>
            <a:r>
              <a:rPr lang="da-DK" kern="0" dirty="0" smtClean="0">
                <a:latin typeface="Calibri" pitchFamily="34" charset="0"/>
                <a:ea typeface="ＭＳ Ｐゴシック" pitchFamily="34" charset="-128"/>
                <a:cs typeface="ＭＳ Ｐゴシック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these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proteins for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induction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of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antibodies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that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can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block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</a:t>
            </a:r>
            <a:r>
              <a:rPr lang="da-DK" kern="0" dirty="0" err="1">
                <a:latin typeface="Calibri" pitchFamily="34" charset="0"/>
                <a:ea typeface="ＭＳ Ｐゴシック" pitchFamily="34" charset="-128"/>
                <a:cs typeface="ＭＳ Ｐゴシック"/>
              </a:rPr>
              <a:t>iRBC</a:t>
            </a:r>
            <a:r>
              <a:rPr lang="da-DK" kern="0" dirty="0">
                <a:latin typeface="Calibri" pitchFamily="34" charset="0"/>
                <a:ea typeface="ＭＳ Ｐゴシック" pitchFamily="34" charset="-128"/>
                <a:cs typeface="ＭＳ Ｐゴシック"/>
              </a:rPr>
              <a:t> binding to CSA</a:t>
            </a:r>
          </a:p>
          <a:p>
            <a:endParaRPr lang="en-AU" b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771107" y="5327184"/>
            <a:ext cx="985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Calibri" pitchFamily="34" charset="0"/>
              </a:rPr>
              <a:t>CSA</a:t>
            </a:r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2432818" y="5577465"/>
            <a:ext cx="1599332" cy="731855"/>
            <a:chOff x="892" y="3302"/>
            <a:chExt cx="422" cy="90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892" y="3302"/>
              <a:ext cx="422" cy="9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962" y="3325"/>
              <a:ext cx="141" cy="45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239268" y="5322694"/>
            <a:ext cx="985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Calibri" pitchFamily="34" charset="0"/>
              </a:rPr>
              <a:t>CSA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2950343" y="5204792"/>
            <a:ext cx="211138" cy="388938"/>
          </a:xfrm>
          <a:custGeom>
            <a:avLst/>
            <a:gdLst>
              <a:gd name="T0" fmla="*/ 99 w 133"/>
              <a:gd name="T1" fmla="*/ 242 h 245"/>
              <a:gd name="T2" fmla="*/ 119 w 133"/>
              <a:gd name="T3" fmla="*/ 212 h 245"/>
              <a:gd name="T4" fmla="*/ 68 w 133"/>
              <a:gd name="T5" fmla="*/ 222 h 245"/>
              <a:gd name="T6" fmla="*/ 89 w 133"/>
              <a:gd name="T7" fmla="*/ 242 h 245"/>
              <a:gd name="T8" fmla="*/ 99 w 133"/>
              <a:gd name="T9" fmla="*/ 171 h 245"/>
              <a:gd name="T10" fmla="*/ 68 w 133"/>
              <a:gd name="T11" fmla="*/ 182 h 245"/>
              <a:gd name="T12" fmla="*/ 28 w 133"/>
              <a:gd name="T13" fmla="*/ 70 h 245"/>
              <a:gd name="T14" fmla="*/ 38 w 133"/>
              <a:gd name="T15" fmla="*/ 0 h 245"/>
              <a:gd name="T16" fmla="*/ 28 w 133"/>
              <a:gd name="T17" fmla="*/ 30 h 245"/>
              <a:gd name="T18" fmla="*/ 48 w 133"/>
              <a:gd name="T19" fmla="*/ 111 h 245"/>
              <a:gd name="T20" fmla="*/ 89 w 133"/>
              <a:gd name="T21" fmla="*/ 242 h 245"/>
              <a:gd name="T22" fmla="*/ 99 w 133"/>
              <a:gd name="T23" fmla="*/ 242 h 2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245"/>
              <a:gd name="T38" fmla="*/ 133 w 133"/>
              <a:gd name="T39" fmla="*/ 245 h 2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245">
                <a:moveTo>
                  <a:pt x="99" y="242"/>
                </a:moveTo>
                <a:cubicBezTo>
                  <a:pt x="99" y="242"/>
                  <a:pt x="129" y="219"/>
                  <a:pt x="119" y="212"/>
                </a:cubicBezTo>
                <a:cubicBezTo>
                  <a:pt x="104" y="203"/>
                  <a:pt x="85" y="219"/>
                  <a:pt x="68" y="222"/>
                </a:cubicBezTo>
                <a:cubicBezTo>
                  <a:pt x="75" y="229"/>
                  <a:pt x="80" y="244"/>
                  <a:pt x="89" y="242"/>
                </a:cubicBezTo>
                <a:cubicBezTo>
                  <a:pt x="125" y="233"/>
                  <a:pt x="102" y="185"/>
                  <a:pt x="99" y="171"/>
                </a:cubicBezTo>
                <a:cubicBezTo>
                  <a:pt x="34" y="236"/>
                  <a:pt x="133" y="117"/>
                  <a:pt x="68" y="182"/>
                </a:cubicBezTo>
                <a:cubicBezTo>
                  <a:pt x="85" y="129"/>
                  <a:pt x="65" y="108"/>
                  <a:pt x="28" y="70"/>
                </a:cubicBezTo>
                <a:cubicBezTo>
                  <a:pt x="27" y="66"/>
                  <a:pt x="0" y="0"/>
                  <a:pt x="38" y="0"/>
                </a:cubicBezTo>
                <a:cubicBezTo>
                  <a:pt x="49" y="0"/>
                  <a:pt x="28" y="30"/>
                  <a:pt x="28" y="30"/>
                </a:cubicBezTo>
                <a:cubicBezTo>
                  <a:pt x="44" y="77"/>
                  <a:pt x="64" y="63"/>
                  <a:pt x="48" y="111"/>
                </a:cubicBezTo>
                <a:cubicBezTo>
                  <a:pt x="81" y="160"/>
                  <a:pt x="71" y="182"/>
                  <a:pt x="89" y="242"/>
                </a:cubicBezTo>
                <a:cubicBezTo>
                  <a:pt x="90" y="245"/>
                  <a:pt x="96" y="242"/>
                  <a:pt x="99" y="242"/>
                </a:cubicBezTo>
                <a:close/>
              </a:path>
            </a:pathLst>
          </a:custGeom>
          <a:solidFill>
            <a:schemeClr val="tx1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39" name="Group 37"/>
          <p:cNvGrpSpPr>
            <a:grpSpLocks/>
          </p:cNvGrpSpPr>
          <p:nvPr/>
        </p:nvGrpSpPr>
        <p:grpSpPr bwMode="auto">
          <a:xfrm rot="6587452">
            <a:off x="2954706" y="4328089"/>
            <a:ext cx="533367" cy="1102022"/>
            <a:chOff x="2208" y="1968"/>
            <a:chExt cx="384" cy="384"/>
          </a:xfrm>
        </p:grpSpPr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208" y="1968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 rot="-984178">
              <a:off x="2485" y="2056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 rot="-3002547">
              <a:off x="2258" y="2163"/>
              <a:ext cx="76" cy="15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 rot="5916083">
              <a:off x="2416" y="2182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 rot="1151328">
              <a:off x="2415" y="2008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 rot="3096078">
              <a:off x="2250" y="2017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 rot="-6803113">
              <a:off x="2339" y="1952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 rot="3440854">
              <a:off x="2362" y="2117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 rot="4576364">
              <a:off x="2283" y="2056"/>
              <a:ext cx="76" cy="152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Freeform 47"/>
          <p:cNvSpPr>
            <a:spLocks/>
          </p:cNvSpPr>
          <p:nvPr/>
        </p:nvSpPr>
        <p:spPr bwMode="auto">
          <a:xfrm>
            <a:off x="3002731" y="5087640"/>
            <a:ext cx="76200" cy="146050"/>
          </a:xfrm>
          <a:custGeom>
            <a:avLst/>
            <a:gdLst>
              <a:gd name="T0" fmla="*/ 55 w 89"/>
              <a:gd name="T1" fmla="*/ 23 h 179"/>
              <a:gd name="T2" fmla="*/ 27 w 89"/>
              <a:gd name="T3" fmla="*/ 115 h 179"/>
              <a:gd name="T4" fmla="*/ 18 w 89"/>
              <a:gd name="T5" fmla="*/ 151 h 179"/>
              <a:gd name="T6" fmla="*/ 0 w 89"/>
              <a:gd name="T7" fmla="*/ 170 h 179"/>
              <a:gd name="T8" fmla="*/ 18 w 89"/>
              <a:gd name="T9" fmla="*/ 115 h 179"/>
              <a:gd name="T10" fmla="*/ 64 w 89"/>
              <a:gd name="T11" fmla="*/ 51 h 179"/>
              <a:gd name="T12" fmla="*/ 46 w 89"/>
              <a:gd name="T13" fmla="*/ 78 h 179"/>
              <a:gd name="T14" fmla="*/ 36 w 89"/>
              <a:gd name="T15" fmla="*/ 106 h 179"/>
              <a:gd name="T16" fmla="*/ 46 w 89"/>
              <a:gd name="T17" fmla="*/ 60 h 179"/>
              <a:gd name="T18" fmla="*/ 36 w 89"/>
              <a:gd name="T19" fmla="*/ 87 h 179"/>
              <a:gd name="T20" fmla="*/ 55 w 89"/>
              <a:gd name="T21" fmla="*/ 69 h 179"/>
              <a:gd name="T22" fmla="*/ 27 w 89"/>
              <a:gd name="T23" fmla="*/ 115 h 179"/>
              <a:gd name="T24" fmla="*/ 18 w 89"/>
              <a:gd name="T25" fmla="*/ 142 h 179"/>
              <a:gd name="T26" fmla="*/ 36 w 89"/>
              <a:gd name="T27" fmla="*/ 115 h 179"/>
              <a:gd name="T28" fmla="*/ 46 w 89"/>
              <a:gd name="T29" fmla="*/ 60 h 179"/>
              <a:gd name="T30" fmla="*/ 64 w 89"/>
              <a:gd name="T31" fmla="*/ 23 h 179"/>
              <a:gd name="T32" fmla="*/ 46 w 89"/>
              <a:gd name="T33" fmla="*/ 97 h 179"/>
              <a:gd name="T34" fmla="*/ 55 w 89"/>
              <a:gd name="T35" fmla="*/ 69 h 179"/>
              <a:gd name="T36" fmla="*/ 36 w 89"/>
              <a:gd name="T37" fmla="*/ 87 h 179"/>
              <a:gd name="T38" fmla="*/ 55 w 89"/>
              <a:gd name="T39" fmla="*/ 69 h 179"/>
              <a:gd name="T40" fmla="*/ 46 w 89"/>
              <a:gd name="T41" fmla="*/ 97 h 179"/>
              <a:gd name="T42" fmla="*/ 36 w 89"/>
              <a:gd name="T43" fmla="*/ 124 h 179"/>
              <a:gd name="T44" fmla="*/ 55 w 89"/>
              <a:gd name="T45" fmla="*/ 87 h 179"/>
              <a:gd name="T46" fmla="*/ 36 w 89"/>
              <a:gd name="T47" fmla="*/ 115 h 179"/>
              <a:gd name="T48" fmla="*/ 27 w 89"/>
              <a:gd name="T49" fmla="*/ 142 h 179"/>
              <a:gd name="T50" fmla="*/ 46 w 89"/>
              <a:gd name="T51" fmla="*/ 78 h 179"/>
              <a:gd name="T52" fmla="*/ 73 w 89"/>
              <a:gd name="T53" fmla="*/ 60 h 179"/>
              <a:gd name="T54" fmla="*/ 46 w 89"/>
              <a:gd name="T55" fmla="*/ 97 h 179"/>
              <a:gd name="T56" fmla="*/ 82 w 89"/>
              <a:gd name="T57" fmla="*/ 42 h 179"/>
              <a:gd name="T58" fmla="*/ 64 w 89"/>
              <a:gd name="T59" fmla="*/ 97 h 179"/>
              <a:gd name="T60" fmla="*/ 36 w 89"/>
              <a:gd name="T61" fmla="*/ 151 h 179"/>
              <a:gd name="T62" fmla="*/ 46 w 89"/>
              <a:gd name="T63" fmla="*/ 151 h 1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9"/>
              <a:gd name="T97" fmla="*/ 0 h 179"/>
              <a:gd name="T98" fmla="*/ 89 w 89"/>
              <a:gd name="T99" fmla="*/ 179 h 1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9" h="179">
                <a:moveTo>
                  <a:pt x="55" y="23"/>
                </a:moveTo>
                <a:cubicBezTo>
                  <a:pt x="44" y="98"/>
                  <a:pt x="58" y="69"/>
                  <a:pt x="27" y="115"/>
                </a:cubicBezTo>
                <a:cubicBezTo>
                  <a:pt x="24" y="127"/>
                  <a:pt x="23" y="140"/>
                  <a:pt x="18" y="151"/>
                </a:cubicBezTo>
                <a:cubicBezTo>
                  <a:pt x="14" y="159"/>
                  <a:pt x="0" y="179"/>
                  <a:pt x="0" y="170"/>
                </a:cubicBezTo>
                <a:cubicBezTo>
                  <a:pt x="0" y="151"/>
                  <a:pt x="12" y="133"/>
                  <a:pt x="18" y="115"/>
                </a:cubicBezTo>
                <a:cubicBezTo>
                  <a:pt x="31" y="74"/>
                  <a:pt x="24" y="64"/>
                  <a:pt x="64" y="51"/>
                </a:cubicBezTo>
                <a:cubicBezTo>
                  <a:pt x="58" y="60"/>
                  <a:pt x="51" y="68"/>
                  <a:pt x="46" y="78"/>
                </a:cubicBezTo>
                <a:cubicBezTo>
                  <a:pt x="42" y="87"/>
                  <a:pt x="36" y="116"/>
                  <a:pt x="36" y="106"/>
                </a:cubicBezTo>
                <a:cubicBezTo>
                  <a:pt x="36" y="90"/>
                  <a:pt x="46" y="76"/>
                  <a:pt x="46" y="60"/>
                </a:cubicBezTo>
                <a:cubicBezTo>
                  <a:pt x="46" y="50"/>
                  <a:pt x="39" y="78"/>
                  <a:pt x="36" y="87"/>
                </a:cubicBezTo>
                <a:cubicBezTo>
                  <a:pt x="33" y="95"/>
                  <a:pt x="49" y="75"/>
                  <a:pt x="55" y="69"/>
                </a:cubicBezTo>
                <a:cubicBezTo>
                  <a:pt x="73" y="16"/>
                  <a:pt x="68" y="34"/>
                  <a:pt x="27" y="115"/>
                </a:cubicBezTo>
                <a:cubicBezTo>
                  <a:pt x="23" y="123"/>
                  <a:pt x="9" y="142"/>
                  <a:pt x="18" y="142"/>
                </a:cubicBezTo>
                <a:cubicBezTo>
                  <a:pt x="29" y="142"/>
                  <a:pt x="30" y="124"/>
                  <a:pt x="36" y="115"/>
                </a:cubicBezTo>
                <a:cubicBezTo>
                  <a:pt x="39" y="97"/>
                  <a:pt x="41" y="78"/>
                  <a:pt x="46" y="60"/>
                </a:cubicBezTo>
                <a:cubicBezTo>
                  <a:pt x="50" y="47"/>
                  <a:pt x="58" y="35"/>
                  <a:pt x="64" y="23"/>
                </a:cubicBezTo>
                <a:cubicBezTo>
                  <a:pt x="75" y="0"/>
                  <a:pt x="52" y="72"/>
                  <a:pt x="46" y="97"/>
                </a:cubicBezTo>
                <a:cubicBezTo>
                  <a:pt x="44" y="107"/>
                  <a:pt x="62" y="76"/>
                  <a:pt x="55" y="69"/>
                </a:cubicBezTo>
                <a:cubicBezTo>
                  <a:pt x="49" y="63"/>
                  <a:pt x="42" y="81"/>
                  <a:pt x="36" y="87"/>
                </a:cubicBezTo>
                <a:cubicBezTo>
                  <a:pt x="36" y="87"/>
                  <a:pt x="49" y="75"/>
                  <a:pt x="55" y="69"/>
                </a:cubicBezTo>
                <a:cubicBezTo>
                  <a:pt x="52" y="78"/>
                  <a:pt x="49" y="88"/>
                  <a:pt x="46" y="97"/>
                </a:cubicBezTo>
                <a:cubicBezTo>
                  <a:pt x="43" y="106"/>
                  <a:pt x="30" y="131"/>
                  <a:pt x="36" y="124"/>
                </a:cubicBezTo>
                <a:cubicBezTo>
                  <a:pt x="45" y="114"/>
                  <a:pt x="49" y="99"/>
                  <a:pt x="55" y="87"/>
                </a:cubicBezTo>
                <a:cubicBezTo>
                  <a:pt x="60" y="77"/>
                  <a:pt x="36" y="115"/>
                  <a:pt x="36" y="115"/>
                </a:cubicBezTo>
                <a:cubicBezTo>
                  <a:pt x="33" y="124"/>
                  <a:pt x="25" y="151"/>
                  <a:pt x="27" y="142"/>
                </a:cubicBezTo>
                <a:cubicBezTo>
                  <a:pt x="33" y="121"/>
                  <a:pt x="35" y="97"/>
                  <a:pt x="46" y="78"/>
                </a:cubicBezTo>
                <a:cubicBezTo>
                  <a:pt x="51" y="69"/>
                  <a:pt x="64" y="66"/>
                  <a:pt x="73" y="60"/>
                </a:cubicBezTo>
                <a:cubicBezTo>
                  <a:pt x="73" y="60"/>
                  <a:pt x="39" y="111"/>
                  <a:pt x="46" y="97"/>
                </a:cubicBezTo>
                <a:cubicBezTo>
                  <a:pt x="56" y="77"/>
                  <a:pt x="89" y="21"/>
                  <a:pt x="82" y="42"/>
                </a:cubicBezTo>
                <a:cubicBezTo>
                  <a:pt x="76" y="60"/>
                  <a:pt x="70" y="79"/>
                  <a:pt x="64" y="97"/>
                </a:cubicBezTo>
                <a:cubicBezTo>
                  <a:pt x="56" y="121"/>
                  <a:pt x="36" y="124"/>
                  <a:pt x="36" y="151"/>
                </a:cubicBezTo>
                <a:cubicBezTo>
                  <a:pt x="36" y="154"/>
                  <a:pt x="43" y="151"/>
                  <a:pt x="46" y="151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0" name="Oval 48"/>
          <p:cNvSpPr>
            <a:spLocks noChangeArrowheads="1"/>
          </p:cNvSpPr>
          <p:nvPr/>
        </p:nvSpPr>
        <p:spPr bwMode="auto">
          <a:xfrm>
            <a:off x="1964556" y="2895898"/>
            <a:ext cx="1333500" cy="60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2191569" y="2994323"/>
            <a:ext cx="938212" cy="3048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a-DK" sz="1400" b="0">
                <a:solidFill>
                  <a:srgbClr val="000000"/>
                </a:solidFill>
                <a:latin typeface="Arial" pitchFamily="34" charset="0"/>
              </a:rPr>
              <a:t>Spleen</a:t>
            </a:r>
            <a:endParaRPr lang="en-AU" sz="1400" b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2418581" y="3248323"/>
            <a:ext cx="396875" cy="125412"/>
            <a:chOff x="1776" y="1680"/>
            <a:chExt cx="730" cy="311"/>
          </a:xfrm>
        </p:grpSpPr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776" y="1680"/>
              <a:ext cx="730" cy="311"/>
            </a:xfrm>
            <a:custGeom>
              <a:avLst/>
              <a:gdLst>
                <a:gd name="T0" fmla="*/ 374 w 922"/>
                <a:gd name="T1" fmla="*/ 101 h 393"/>
                <a:gd name="T2" fmla="*/ 474 w 922"/>
                <a:gd name="T3" fmla="*/ 1 h 393"/>
                <a:gd name="T4" fmla="*/ 570 w 922"/>
                <a:gd name="T5" fmla="*/ 97 h 393"/>
                <a:gd name="T6" fmla="*/ 906 w 922"/>
                <a:gd name="T7" fmla="*/ 165 h 393"/>
                <a:gd name="T8" fmla="*/ 666 w 922"/>
                <a:gd name="T9" fmla="*/ 241 h 393"/>
                <a:gd name="T10" fmla="*/ 522 w 922"/>
                <a:gd name="T11" fmla="*/ 289 h 393"/>
                <a:gd name="T12" fmla="*/ 618 w 922"/>
                <a:gd name="T13" fmla="*/ 385 h 393"/>
                <a:gd name="T14" fmla="*/ 378 w 922"/>
                <a:gd name="T15" fmla="*/ 337 h 393"/>
                <a:gd name="T16" fmla="*/ 238 w 922"/>
                <a:gd name="T17" fmla="*/ 277 h 393"/>
                <a:gd name="T18" fmla="*/ 6 w 922"/>
                <a:gd name="T19" fmla="*/ 161 h 393"/>
                <a:gd name="T20" fmla="*/ 274 w 922"/>
                <a:gd name="T21" fmla="*/ 145 h 393"/>
                <a:gd name="T22" fmla="*/ 374 w 922"/>
                <a:gd name="T23" fmla="*/ 101 h 3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2"/>
                <a:gd name="T37" fmla="*/ 0 h 393"/>
                <a:gd name="T38" fmla="*/ 922 w 922"/>
                <a:gd name="T39" fmla="*/ 393 h 3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2" h="393">
                  <a:moveTo>
                    <a:pt x="374" y="101"/>
                  </a:moveTo>
                  <a:cubicBezTo>
                    <a:pt x="406" y="69"/>
                    <a:pt x="441" y="2"/>
                    <a:pt x="474" y="1"/>
                  </a:cubicBezTo>
                  <a:cubicBezTo>
                    <a:pt x="507" y="0"/>
                    <a:pt x="498" y="70"/>
                    <a:pt x="570" y="97"/>
                  </a:cubicBezTo>
                  <a:cubicBezTo>
                    <a:pt x="642" y="124"/>
                    <a:pt x="890" y="141"/>
                    <a:pt x="906" y="165"/>
                  </a:cubicBezTo>
                  <a:cubicBezTo>
                    <a:pt x="922" y="189"/>
                    <a:pt x="730" y="220"/>
                    <a:pt x="666" y="241"/>
                  </a:cubicBezTo>
                  <a:cubicBezTo>
                    <a:pt x="602" y="262"/>
                    <a:pt x="530" y="265"/>
                    <a:pt x="522" y="289"/>
                  </a:cubicBezTo>
                  <a:cubicBezTo>
                    <a:pt x="514" y="313"/>
                    <a:pt x="642" y="377"/>
                    <a:pt x="618" y="385"/>
                  </a:cubicBezTo>
                  <a:cubicBezTo>
                    <a:pt x="594" y="393"/>
                    <a:pt x="441" y="355"/>
                    <a:pt x="378" y="337"/>
                  </a:cubicBezTo>
                  <a:cubicBezTo>
                    <a:pt x="315" y="319"/>
                    <a:pt x="300" y="306"/>
                    <a:pt x="238" y="277"/>
                  </a:cubicBezTo>
                  <a:cubicBezTo>
                    <a:pt x="176" y="248"/>
                    <a:pt x="0" y="183"/>
                    <a:pt x="6" y="161"/>
                  </a:cubicBezTo>
                  <a:cubicBezTo>
                    <a:pt x="12" y="139"/>
                    <a:pt x="213" y="155"/>
                    <a:pt x="274" y="145"/>
                  </a:cubicBezTo>
                  <a:cubicBezTo>
                    <a:pt x="335" y="135"/>
                    <a:pt x="353" y="110"/>
                    <a:pt x="374" y="10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1992" y="1816"/>
              <a:ext cx="192" cy="96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2266181" y="3372148"/>
            <a:ext cx="395288" cy="123825"/>
            <a:chOff x="1776" y="1680"/>
            <a:chExt cx="730" cy="311"/>
          </a:xfrm>
        </p:grpSpPr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6" y="1680"/>
              <a:ext cx="730" cy="311"/>
            </a:xfrm>
            <a:custGeom>
              <a:avLst/>
              <a:gdLst>
                <a:gd name="T0" fmla="*/ 374 w 922"/>
                <a:gd name="T1" fmla="*/ 101 h 393"/>
                <a:gd name="T2" fmla="*/ 474 w 922"/>
                <a:gd name="T3" fmla="*/ 1 h 393"/>
                <a:gd name="T4" fmla="*/ 570 w 922"/>
                <a:gd name="T5" fmla="*/ 97 h 393"/>
                <a:gd name="T6" fmla="*/ 906 w 922"/>
                <a:gd name="T7" fmla="*/ 165 h 393"/>
                <a:gd name="T8" fmla="*/ 666 w 922"/>
                <a:gd name="T9" fmla="*/ 241 h 393"/>
                <a:gd name="T10" fmla="*/ 522 w 922"/>
                <a:gd name="T11" fmla="*/ 289 h 393"/>
                <a:gd name="T12" fmla="*/ 618 w 922"/>
                <a:gd name="T13" fmla="*/ 385 h 393"/>
                <a:gd name="T14" fmla="*/ 378 w 922"/>
                <a:gd name="T15" fmla="*/ 337 h 393"/>
                <a:gd name="T16" fmla="*/ 238 w 922"/>
                <a:gd name="T17" fmla="*/ 277 h 393"/>
                <a:gd name="T18" fmla="*/ 6 w 922"/>
                <a:gd name="T19" fmla="*/ 161 h 393"/>
                <a:gd name="T20" fmla="*/ 274 w 922"/>
                <a:gd name="T21" fmla="*/ 145 h 393"/>
                <a:gd name="T22" fmla="*/ 374 w 922"/>
                <a:gd name="T23" fmla="*/ 101 h 3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2"/>
                <a:gd name="T37" fmla="*/ 0 h 393"/>
                <a:gd name="T38" fmla="*/ 922 w 922"/>
                <a:gd name="T39" fmla="*/ 393 h 3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2" h="393">
                  <a:moveTo>
                    <a:pt x="374" y="101"/>
                  </a:moveTo>
                  <a:cubicBezTo>
                    <a:pt x="406" y="69"/>
                    <a:pt x="441" y="2"/>
                    <a:pt x="474" y="1"/>
                  </a:cubicBezTo>
                  <a:cubicBezTo>
                    <a:pt x="507" y="0"/>
                    <a:pt x="498" y="70"/>
                    <a:pt x="570" y="97"/>
                  </a:cubicBezTo>
                  <a:cubicBezTo>
                    <a:pt x="642" y="124"/>
                    <a:pt x="890" y="141"/>
                    <a:pt x="906" y="165"/>
                  </a:cubicBezTo>
                  <a:cubicBezTo>
                    <a:pt x="922" y="189"/>
                    <a:pt x="730" y="220"/>
                    <a:pt x="666" y="241"/>
                  </a:cubicBezTo>
                  <a:cubicBezTo>
                    <a:pt x="602" y="262"/>
                    <a:pt x="530" y="265"/>
                    <a:pt x="522" y="289"/>
                  </a:cubicBezTo>
                  <a:cubicBezTo>
                    <a:pt x="514" y="313"/>
                    <a:pt x="642" y="377"/>
                    <a:pt x="618" y="385"/>
                  </a:cubicBezTo>
                  <a:cubicBezTo>
                    <a:pt x="594" y="393"/>
                    <a:pt x="441" y="355"/>
                    <a:pt x="378" y="337"/>
                  </a:cubicBezTo>
                  <a:cubicBezTo>
                    <a:pt x="315" y="319"/>
                    <a:pt x="300" y="306"/>
                    <a:pt x="238" y="277"/>
                  </a:cubicBezTo>
                  <a:cubicBezTo>
                    <a:pt x="176" y="248"/>
                    <a:pt x="0" y="183"/>
                    <a:pt x="6" y="161"/>
                  </a:cubicBezTo>
                  <a:cubicBezTo>
                    <a:pt x="12" y="139"/>
                    <a:pt x="213" y="155"/>
                    <a:pt x="274" y="145"/>
                  </a:cubicBezTo>
                  <a:cubicBezTo>
                    <a:pt x="335" y="135"/>
                    <a:pt x="353" y="110"/>
                    <a:pt x="374" y="10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1992" y="1816"/>
              <a:ext cx="192" cy="96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6"/>
          <p:cNvGrpSpPr>
            <a:grpSpLocks/>
          </p:cNvGrpSpPr>
          <p:nvPr/>
        </p:nvGrpSpPr>
        <p:grpSpPr bwMode="auto">
          <a:xfrm>
            <a:off x="2091556" y="3194348"/>
            <a:ext cx="395288" cy="123825"/>
            <a:chOff x="1776" y="1680"/>
            <a:chExt cx="730" cy="311"/>
          </a:xfrm>
        </p:grpSpPr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776" y="1680"/>
              <a:ext cx="730" cy="311"/>
            </a:xfrm>
            <a:custGeom>
              <a:avLst/>
              <a:gdLst>
                <a:gd name="T0" fmla="*/ 374 w 922"/>
                <a:gd name="T1" fmla="*/ 101 h 393"/>
                <a:gd name="T2" fmla="*/ 474 w 922"/>
                <a:gd name="T3" fmla="*/ 1 h 393"/>
                <a:gd name="T4" fmla="*/ 570 w 922"/>
                <a:gd name="T5" fmla="*/ 97 h 393"/>
                <a:gd name="T6" fmla="*/ 906 w 922"/>
                <a:gd name="T7" fmla="*/ 165 h 393"/>
                <a:gd name="T8" fmla="*/ 666 w 922"/>
                <a:gd name="T9" fmla="*/ 241 h 393"/>
                <a:gd name="T10" fmla="*/ 522 w 922"/>
                <a:gd name="T11" fmla="*/ 289 h 393"/>
                <a:gd name="T12" fmla="*/ 618 w 922"/>
                <a:gd name="T13" fmla="*/ 385 h 393"/>
                <a:gd name="T14" fmla="*/ 378 w 922"/>
                <a:gd name="T15" fmla="*/ 337 h 393"/>
                <a:gd name="T16" fmla="*/ 238 w 922"/>
                <a:gd name="T17" fmla="*/ 277 h 393"/>
                <a:gd name="T18" fmla="*/ 6 w 922"/>
                <a:gd name="T19" fmla="*/ 161 h 393"/>
                <a:gd name="T20" fmla="*/ 274 w 922"/>
                <a:gd name="T21" fmla="*/ 145 h 393"/>
                <a:gd name="T22" fmla="*/ 374 w 922"/>
                <a:gd name="T23" fmla="*/ 101 h 3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2"/>
                <a:gd name="T37" fmla="*/ 0 h 393"/>
                <a:gd name="T38" fmla="*/ 922 w 922"/>
                <a:gd name="T39" fmla="*/ 393 h 3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2" h="393">
                  <a:moveTo>
                    <a:pt x="374" y="101"/>
                  </a:moveTo>
                  <a:cubicBezTo>
                    <a:pt x="406" y="69"/>
                    <a:pt x="441" y="2"/>
                    <a:pt x="474" y="1"/>
                  </a:cubicBezTo>
                  <a:cubicBezTo>
                    <a:pt x="507" y="0"/>
                    <a:pt x="498" y="70"/>
                    <a:pt x="570" y="97"/>
                  </a:cubicBezTo>
                  <a:cubicBezTo>
                    <a:pt x="642" y="124"/>
                    <a:pt x="890" y="141"/>
                    <a:pt x="906" y="165"/>
                  </a:cubicBezTo>
                  <a:cubicBezTo>
                    <a:pt x="922" y="189"/>
                    <a:pt x="730" y="220"/>
                    <a:pt x="666" y="241"/>
                  </a:cubicBezTo>
                  <a:cubicBezTo>
                    <a:pt x="602" y="262"/>
                    <a:pt x="530" y="265"/>
                    <a:pt x="522" y="289"/>
                  </a:cubicBezTo>
                  <a:cubicBezTo>
                    <a:pt x="514" y="313"/>
                    <a:pt x="642" y="377"/>
                    <a:pt x="618" y="385"/>
                  </a:cubicBezTo>
                  <a:cubicBezTo>
                    <a:pt x="594" y="393"/>
                    <a:pt x="441" y="355"/>
                    <a:pt x="378" y="337"/>
                  </a:cubicBezTo>
                  <a:cubicBezTo>
                    <a:pt x="315" y="319"/>
                    <a:pt x="300" y="306"/>
                    <a:pt x="238" y="277"/>
                  </a:cubicBezTo>
                  <a:cubicBezTo>
                    <a:pt x="176" y="248"/>
                    <a:pt x="0" y="183"/>
                    <a:pt x="6" y="161"/>
                  </a:cubicBezTo>
                  <a:cubicBezTo>
                    <a:pt x="12" y="139"/>
                    <a:pt x="213" y="155"/>
                    <a:pt x="274" y="145"/>
                  </a:cubicBezTo>
                  <a:cubicBezTo>
                    <a:pt x="335" y="135"/>
                    <a:pt x="353" y="110"/>
                    <a:pt x="374" y="101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FF9933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1992" y="1816"/>
              <a:ext cx="192" cy="96"/>
            </a:xfrm>
            <a:prstGeom prst="ellipse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Footer Placeholder 60"/>
          <p:cNvSpPr txBox="1">
            <a:spLocks/>
          </p:cNvSpPr>
          <p:nvPr/>
        </p:nvSpPr>
        <p:spPr>
          <a:xfrm>
            <a:off x="2859088" y="501179"/>
            <a:ext cx="6253162" cy="2635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Centre for Medical Parasitology</a:t>
            </a:r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51720" y="5001482"/>
            <a:ext cx="104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alibri" pitchFamily="34" charset="0"/>
              </a:rPr>
              <a:t>VAR2CSA</a:t>
            </a:r>
            <a:endParaRPr lang="da-DK" dirty="0">
              <a:latin typeface="Calibri" pitchFamily="34" charset="0"/>
            </a:endParaRPr>
          </a:p>
        </p:txBody>
      </p:sp>
      <p:sp>
        <p:nvSpPr>
          <p:cNvPr id="61" name="Tekstboks 60"/>
          <p:cNvSpPr txBox="1"/>
          <p:nvPr/>
        </p:nvSpPr>
        <p:spPr>
          <a:xfrm>
            <a:off x="4683137" y="4211796"/>
            <a:ext cx="104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alibri" pitchFamily="34" charset="0"/>
              </a:rPr>
              <a:t>VAR2CSA</a:t>
            </a:r>
            <a:endParaRPr lang="da-DK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22" grpId="0" animBg="1"/>
      <p:bldP spid="33" grpId="0"/>
      <p:bldP spid="37" grpId="0"/>
      <p:bldP spid="38" grpId="0" animBg="1"/>
      <p:bldP spid="49" grpId="0" animBg="1"/>
      <p:bldP spid="50" grpId="0" animBg="1"/>
      <p:bldP spid="51" grpId="0" animBg="1"/>
      <p:bldP spid="3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</a:t>
            </a:r>
            <a:r>
              <a:rPr lang="da-D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VAR2CSA:CSA binding</a:t>
            </a:r>
            <a:endParaRPr lang="da-D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7202"/>
            <a:ext cx="8375959" cy="278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1451167" y="515719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The </a:t>
            </a:r>
            <a:r>
              <a:rPr lang="en-US" dirty="0"/>
              <a:t>core CSA-binding site lies within the DBL2X domain and parts of the flanking </a:t>
            </a:r>
            <a:r>
              <a:rPr lang="en-US" dirty="0" smtClean="0"/>
              <a:t>inter-domain </a:t>
            </a:r>
            <a:r>
              <a:rPr lang="en-US" dirty="0"/>
              <a:t>regions</a:t>
            </a:r>
            <a:endParaRPr lang="da-DK" dirty="0"/>
          </a:p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3347864" y="3334440"/>
            <a:ext cx="1512168" cy="59861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7740352" y="488019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Clausen et al.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6576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ID1-ID2a </a:t>
            </a:r>
            <a:r>
              <a:rPr lang="da-DK" dirty="0" err="1" smtClean="0">
                <a:solidFill>
                  <a:schemeClr val="tx1"/>
                </a:solidFill>
              </a:rPr>
              <a:t>inhibit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parasite</a:t>
            </a:r>
            <a:r>
              <a:rPr lang="da-DK" dirty="0" smtClean="0">
                <a:solidFill>
                  <a:schemeClr val="tx1"/>
                </a:solidFill>
              </a:rPr>
              <a:t> binding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www.sdmags.net/wp-content/uploads/2013/02/mouse1.jpg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93" y="3508214"/>
            <a:ext cx="1944216" cy="12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" t="14673" r="1705" b="4052"/>
          <a:stretch/>
        </p:blipFill>
        <p:spPr bwMode="auto">
          <a:xfrm>
            <a:off x="631338" y="1628800"/>
            <a:ext cx="7481423" cy="5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6397009" y="6037245"/>
            <a:ext cx="2244707" cy="128059"/>
            <a:chOff x="432" y="2160"/>
            <a:chExt cx="2493" cy="144"/>
          </a:xfrm>
        </p:grpSpPr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432" y="2160"/>
              <a:ext cx="624" cy="144"/>
              <a:chOff x="432" y="2160"/>
              <a:chExt cx="624" cy="144"/>
            </a:xfrm>
          </p:grpSpPr>
          <p:sp>
            <p:nvSpPr>
              <p:cNvPr id="17" name="AutoShape 69"/>
              <p:cNvSpPr>
                <a:spLocks noChangeArrowheads="1"/>
              </p:cNvSpPr>
              <p:nvPr/>
            </p:nvSpPr>
            <p:spPr bwMode="auto">
              <a:xfrm>
                <a:off x="432" y="2160"/>
                <a:ext cx="624" cy="14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3399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" name="Oval 70"/>
              <p:cNvSpPr>
                <a:spLocks noChangeArrowheads="1"/>
              </p:cNvSpPr>
              <p:nvPr/>
            </p:nvSpPr>
            <p:spPr bwMode="auto">
              <a:xfrm>
                <a:off x="736" y="2192"/>
                <a:ext cx="240" cy="92"/>
              </a:xfrm>
              <a:prstGeom prst="ellipse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11" name="AutoShape 71"/>
            <p:cNvSpPr>
              <a:spLocks noChangeArrowheads="1"/>
            </p:cNvSpPr>
            <p:nvPr/>
          </p:nvSpPr>
          <p:spPr bwMode="auto">
            <a:xfrm>
              <a:off x="1054" y="2160"/>
              <a:ext cx="624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auto">
            <a:xfrm>
              <a:off x="1206" y="2176"/>
              <a:ext cx="240" cy="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" name="AutoShape 73"/>
            <p:cNvSpPr>
              <a:spLocks noChangeArrowheads="1"/>
            </p:cNvSpPr>
            <p:nvPr/>
          </p:nvSpPr>
          <p:spPr bwMode="auto">
            <a:xfrm>
              <a:off x="1676" y="2160"/>
              <a:ext cx="624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" name="Oval 74"/>
            <p:cNvSpPr>
              <a:spLocks noChangeArrowheads="1"/>
            </p:cNvSpPr>
            <p:nvPr/>
          </p:nvSpPr>
          <p:spPr bwMode="auto">
            <a:xfrm>
              <a:off x="1892" y="2200"/>
              <a:ext cx="240" cy="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" name="AutoShape 75"/>
            <p:cNvSpPr>
              <a:spLocks noChangeArrowheads="1"/>
            </p:cNvSpPr>
            <p:nvPr/>
          </p:nvSpPr>
          <p:spPr bwMode="auto">
            <a:xfrm>
              <a:off x="2301" y="2160"/>
              <a:ext cx="624" cy="14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99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" name="Oval 76"/>
            <p:cNvSpPr>
              <a:spLocks noChangeArrowheads="1"/>
            </p:cNvSpPr>
            <p:nvPr/>
          </p:nvSpPr>
          <p:spPr bwMode="auto">
            <a:xfrm>
              <a:off x="2333" y="2208"/>
              <a:ext cx="240" cy="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7873384" y="5429233"/>
            <a:ext cx="339181" cy="336154"/>
            <a:chOff x="784" y="944"/>
            <a:chExt cx="760" cy="760"/>
          </a:xfrm>
        </p:grpSpPr>
        <p:sp>
          <p:nvSpPr>
            <p:cNvPr id="20" name="Oval 78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3" name="Oval 81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4" name="Oval 82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5" name="Oval 83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6" name="Oval 84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7" name="Oval 85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28" name="Oval 86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29" name="Group 87"/>
          <p:cNvGrpSpPr>
            <a:grpSpLocks/>
          </p:cNvGrpSpPr>
          <p:nvPr/>
        </p:nvGrpSpPr>
        <p:grpSpPr bwMode="auto">
          <a:xfrm rot="3777484">
            <a:off x="7768052" y="4812446"/>
            <a:ext cx="334700" cy="337725"/>
            <a:chOff x="784" y="944"/>
            <a:chExt cx="760" cy="760"/>
          </a:xfrm>
        </p:grpSpPr>
        <p:sp>
          <p:nvSpPr>
            <p:cNvPr id="30" name="Oval 88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1" name="Oval 89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2" name="Oval 90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3" name="Oval 91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4" name="Oval 92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5" name="Oval 93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6" name="Oval 94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7" name="Oval 95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38" name="Oval 96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39" name="Group 97"/>
          <p:cNvGrpSpPr>
            <a:grpSpLocks/>
          </p:cNvGrpSpPr>
          <p:nvPr/>
        </p:nvGrpSpPr>
        <p:grpSpPr bwMode="auto">
          <a:xfrm rot="4933174">
            <a:off x="8151655" y="4694739"/>
            <a:ext cx="133880" cy="266396"/>
            <a:chOff x="776" y="2672"/>
            <a:chExt cx="640" cy="1264"/>
          </a:xfrm>
        </p:grpSpPr>
        <p:sp>
          <p:nvSpPr>
            <p:cNvPr id="40" name="Line 98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1" name="Line 99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2" name="Line 100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43" name="Group 101"/>
          <p:cNvGrpSpPr>
            <a:grpSpLocks/>
          </p:cNvGrpSpPr>
          <p:nvPr/>
        </p:nvGrpSpPr>
        <p:grpSpPr bwMode="auto">
          <a:xfrm rot="12204341">
            <a:off x="7856445" y="5754813"/>
            <a:ext cx="135382" cy="264849"/>
            <a:chOff x="776" y="2672"/>
            <a:chExt cx="640" cy="1264"/>
          </a:xfrm>
        </p:grpSpPr>
        <p:sp>
          <p:nvSpPr>
            <p:cNvPr id="44" name="Line 102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5" name="Line 103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6" name="Line 104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47" name="Group 105"/>
          <p:cNvGrpSpPr>
            <a:grpSpLocks/>
          </p:cNvGrpSpPr>
          <p:nvPr/>
        </p:nvGrpSpPr>
        <p:grpSpPr bwMode="auto">
          <a:xfrm rot="6975371">
            <a:off x="8283304" y="5615442"/>
            <a:ext cx="133880" cy="266396"/>
            <a:chOff x="776" y="2672"/>
            <a:chExt cx="640" cy="1264"/>
          </a:xfrm>
        </p:grpSpPr>
        <p:sp>
          <p:nvSpPr>
            <p:cNvPr id="48" name="Line 106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49" name="Line 107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0" name="Line 108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51" name="Group 109"/>
          <p:cNvGrpSpPr>
            <a:grpSpLocks/>
          </p:cNvGrpSpPr>
          <p:nvPr/>
        </p:nvGrpSpPr>
        <p:grpSpPr bwMode="auto">
          <a:xfrm rot="1529648">
            <a:off x="8133156" y="5184908"/>
            <a:ext cx="133925" cy="264848"/>
            <a:chOff x="776" y="2672"/>
            <a:chExt cx="640" cy="1264"/>
          </a:xfrm>
        </p:grpSpPr>
        <p:sp>
          <p:nvSpPr>
            <p:cNvPr id="52" name="Line 110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3" name="Line 111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" name="Line 112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55" name="Group 113"/>
          <p:cNvGrpSpPr>
            <a:grpSpLocks/>
          </p:cNvGrpSpPr>
          <p:nvPr/>
        </p:nvGrpSpPr>
        <p:grpSpPr bwMode="auto">
          <a:xfrm rot="1221608">
            <a:off x="6779546" y="5399450"/>
            <a:ext cx="339180" cy="337610"/>
            <a:chOff x="784" y="944"/>
            <a:chExt cx="760" cy="760"/>
          </a:xfrm>
        </p:grpSpPr>
        <p:sp>
          <p:nvSpPr>
            <p:cNvPr id="56" name="Oval 114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7" name="Oval 115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8" name="Oval 116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9" name="Oval 117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0" name="Oval 118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1" name="Oval 119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2" name="Oval 120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3" name="Oval 121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4" name="Oval 122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65" name="Group 123"/>
          <p:cNvGrpSpPr>
            <a:grpSpLocks/>
          </p:cNvGrpSpPr>
          <p:nvPr/>
        </p:nvGrpSpPr>
        <p:grpSpPr bwMode="auto">
          <a:xfrm rot="1821635">
            <a:off x="7065912" y="5161120"/>
            <a:ext cx="133925" cy="264849"/>
            <a:chOff x="776" y="2672"/>
            <a:chExt cx="640" cy="1264"/>
          </a:xfrm>
        </p:grpSpPr>
        <p:sp>
          <p:nvSpPr>
            <p:cNvPr id="66" name="Line 124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7" name="Line 125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68" name="Line 126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69" name="Group 127"/>
          <p:cNvGrpSpPr>
            <a:grpSpLocks/>
          </p:cNvGrpSpPr>
          <p:nvPr/>
        </p:nvGrpSpPr>
        <p:grpSpPr bwMode="auto">
          <a:xfrm rot="10883739">
            <a:off x="6878317" y="5764050"/>
            <a:ext cx="133925" cy="264849"/>
            <a:chOff x="776" y="2672"/>
            <a:chExt cx="640" cy="1264"/>
          </a:xfrm>
        </p:grpSpPr>
        <p:sp>
          <p:nvSpPr>
            <p:cNvPr id="70" name="Line 128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1" name="Line 129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2" name="Line 130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73" name="Group 131"/>
          <p:cNvGrpSpPr>
            <a:grpSpLocks/>
          </p:cNvGrpSpPr>
          <p:nvPr/>
        </p:nvGrpSpPr>
        <p:grpSpPr bwMode="auto">
          <a:xfrm rot="-2982454">
            <a:off x="6643844" y="5238375"/>
            <a:ext cx="133880" cy="267851"/>
            <a:chOff x="776" y="2672"/>
            <a:chExt cx="640" cy="1264"/>
          </a:xfrm>
        </p:grpSpPr>
        <p:sp>
          <p:nvSpPr>
            <p:cNvPr id="74" name="Line 132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5" name="Line 133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6" name="Line 134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77" name="Group 135"/>
          <p:cNvGrpSpPr>
            <a:grpSpLocks/>
          </p:cNvGrpSpPr>
          <p:nvPr/>
        </p:nvGrpSpPr>
        <p:grpSpPr bwMode="auto">
          <a:xfrm rot="15642854">
            <a:off x="7282933" y="4935826"/>
            <a:ext cx="337610" cy="339180"/>
            <a:chOff x="784" y="944"/>
            <a:chExt cx="760" cy="760"/>
          </a:xfrm>
        </p:grpSpPr>
        <p:sp>
          <p:nvSpPr>
            <p:cNvPr id="78" name="Oval 136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79" name="Oval 137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0" name="Oval 138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1" name="Oval 139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2" name="Oval 140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3" name="Oval 141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4" name="Oval 142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5" name="Oval 143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6" name="Oval 144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87" name="Group 145"/>
          <p:cNvGrpSpPr>
            <a:grpSpLocks/>
          </p:cNvGrpSpPr>
          <p:nvPr/>
        </p:nvGrpSpPr>
        <p:grpSpPr bwMode="auto">
          <a:xfrm rot="27847196">
            <a:off x="7724306" y="5065412"/>
            <a:ext cx="132470" cy="266305"/>
            <a:chOff x="776" y="2672"/>
            <a:chExt cx="640" cy="1264"/>
          </a:xfrm>
        </p:grpSpPr>
        <p:sp>
          <p:nvSpPr>
            <p:cNvPr id="88" name="Line 146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89" name="Line 147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0" name="Line 148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91" name="Group 149"/>
          <p:cNvGrpSpPr>
            <a:grpSpLocks/>
          </p:cNvGrpSpPr>
          <p:nvPr/>
        </p:nvGrpSpPr>
        <p:grpSpPr bwMode="auto">
          <a:xfrm rot="22618224">
            <a:off x="7499320" y="4654852"/>
            <a:ext cx="135382" cy="263395"/>
            <a:chOff x="776" y="2672"/>
            <a:chExt cx="640" cy="1264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3" name="Line 151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4" name="Line 152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95" name="Group 153"/>
          <p:cNvGrpSpPr>
            <a:grpSpLocks/>
          </p:cNvGrpSpPr>
          <p:nvPr/>
        </p:nvGrpSpPr>
        <p:grpSpPr bwMode="auto">
          <a:xfrm rot="17172502">
            <a:off x="7090921" y="4880426"/>
            <a:ext cx="133880" cy="266396"/>
            <a:chOff x="776" y="2672"/>
            <a:chExt cx="640" cy="1264"/>
          </a:xfrm>
        </p:grpSpPr>
        <p:sp>
          <p:nvSpPr>
            <p:cNvPr id="96" name="Line 154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7" name="Line 155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98" name="Line 156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99" name="Group 157"/>
          <p:cNvGrpSpPr>
            <a:grpSpLocks/>
          </p:cNvGrpSpPr>
          <p:nvPr/>
        </p:nvGrpSpPr>
        <p:grpSpPr bwMode="auto">
          <a:xfrm rot="7033947">
            <a:off x="7461164" y="5431156"/>
            <a:ext cx="133880" cy="266396"/>
            <a:chOff x="776" y="2672"/>
            <a:chExt cx="640" cy="1264"/>
          </a:xfrm>
        </p:grpSpPr>
        <p:sp>
          <p:nvSpPr>
            <p:cNvPr id="100" name="Line 158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1" name="Line 159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2" name="Line 160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03" name="Group 161"/>
          <p:cNvGrpSpPr>
            <a:grpSpLocks/>
          </p:cNvGrpSpPr>
          <p:nvPr/>
        </p:nvGrpSpPr>
        <p:grpSpPr bwMode="auto">
          <a:xfrm rot="401606">
            <a:off x="6742942" y="4669776"/>
            <a:ext cx="135381" cy="264849"/>
            <a:chOff x="776" y="2672"/>
            <a:chExt cx="640" cy="1264"/>
          </a:xfrm>
        </p:grpSpPr>
        <p:sp>
          <p:nvSpPr>
            <p:cNvPr id="104" name="Line 162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5" name="Line 163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6" name="Line 164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07" name="Group 165"/>
          <p:cNvGrpSpPr>
            <a:grpSpLocks/>
          </p:cNvGrpSpPr>
          <p:nvPr/>
        </p:nvGrpSpPr>
        <p:grpSpPr bwMode="auto">
          <a:xfrm rot="8616597">
            <a:off x="8477024" y="5419302"/>
            <a:ext cx="133925" cy="264849"/>
            <a:chOff x="776" y="2672"/>
            <a:chExt cx="640" cy="1264"/>
          </a:xfrm>
        </p:grpSpPr>
        <p:sp>
          <p:nvSpPr>
            <p:cNvPr id="108" name="Line 166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09" name="Line 167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0" name="Line 168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21" name="Group 77"/>
          <p:cNvGrpSpPr>
            <a:grpSpLocks/>
          </p:cNvGrpSpPr>
          <p:nvPr/>
        </p:nvGrpSpPr>
        <p:grpSpPr bwMode="auto">
          <a:xfrm>
            <a:off x="8235913" y="3214979"/>
            <a:ext cx="339181" cy="336154"/>
            <a:chOff x="784" y="944"/>
            <a:chExt cx="760" cy="760"/>
          </a:xfrm>
        </p:grpSpPr>
        <p:sp>
          <p:nvSpPr>
            <p:cNvPr id="122" name="Oval 78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3" name="Oval 79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4" name="Oval 80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5" name="Oval 81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6" name="Oval 82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7" name="Oval 83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8" name="Oval 84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9" name="Oval 85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0" name="Oval 86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31" name="Group 87"/>
          <p:cNvGrpSpPr>
            <a:grpSpLocks/>
          </p:cNvGrpSpPr>
          <p:nvPr/>
        </p:nvGrpSpPr>
        <p:grpSpPr bwMode="auto">
          <a:xfrm rot="3777484">
            <a:off x="8130581" y="2598192"/>
            <a:ext cx="334700" cy="337725"/>
            <a:chOff x="784" y="944"/>
            <a:chExt cx="760" cy="760"/>
          </a:xfrm>
        </p:grpSpPr>
        <p:sp>
          <p:nvSpPr>
            <p:cNvPr id="132" name="Oval 88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" name="Oval 89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4" name="Oval 90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5" name="Oval 91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6" name="Oval 92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7" name="Oval 93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8" name="Oval 94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9" name="Oval 95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0" name="Oval 96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41" name="Group 113"/>
          <p:cNvGrpSpPr>
            <a:grpSpLocks/>
          </p:cNvGrpSpPr>
          <p:nvPr/>
        </p:nvGrpSpPr>
        <p:grpSpPr bwMode="auto">
          <a:xfrm rot="1221608">
            <a:off x="7142075" y="3185196"/>
            <a:ext cx="339180" cy="337610"/>
            <a:chOff x="784" y="944"/>
            <a:chExt cx="760" cy="760"/>
          </a:xfrm>
        </p:grpSpPr>
        <p:sp>
          <p:nvSpPr>
            <p:cNvPr id="142" name="Oval 114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3" name="Oval 115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4" name="Oval 116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5" name="Oval 117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6" name="Oval 118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7" name="Oval 119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8" name="Oval 120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49" name="Oval 121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0" name="Oval 122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51" name="Group 135"/>
          <p:cNvGrpSpPr>
            <a:grpSpLocks/>
          </p:cNvGrpSpPr>
          <p:nvPr/>
        </p:nvGrpSpPr>
        <p:grpSpPr bwMode="auto">
          <a:xfrm rot="15642854">
            <a:off x="7645462" y="2721572"/>
            <a:ext cx="337610" cy="339180"/>
            <a:chOff x="784" y="944"/>
            <a:chExt cx="760" cy="760"/>
          </a:xfrm>
        </p:grpSpPr>
        <p:sp>
          <p:nvSpPr>
            <p:cNvPr id="152" name="Oval 136"/>
            <p:cNvSpPr>
              <a:spLocks noChangeArrowheads="1"/>
            </p:cNvSpPr>
            <p:nvPr/>
          </p:nvSpPr>
          <p:spPr bwMode="auto">
            <a:xfrm>
              <a:off x="784" y="944"/>
              <a:ext cx="760" cy="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3" name="Oval 137"/>
            <p:cNvSpPr>
              <a:spLocks noChangeArrowheads="1"/>
            </p:cNvSpPr>
            <p:nvPr/>
          </p:nvSpPr>
          <p:spPr bwMode="auto">
            <a:xfrm rot="-3508128">
              <a:off x="832" y="110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4" name="Oval 138"/>
            <p:cNvSpPr>
              <a:spLocks noChangeArrowheads="1"/>
            </p:cNvSpPr>
            <p:nvPr/>
          </p:nvSpPr>
          <p:spPr bwMode="auto">
            <a:xfrm rot="-1412629">
              <a:off x="1016" y="10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5" name="Oval 139"/>
            <p:cNvSpPr>
              <a:spLocks noChangeArrowheads="1"/>
            </p:cNvSpPr>
            <p:nvPr/>
          </p:nvSpPr>
          <p:spPr bwMode="auto">
            <a:xfrm rot="-7274658">
              <a:off x="880" y="1264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6" name="Oval 140"/>
            <p:cNvSpPr>
              <a:spLocks noChangeArrowheads="1"/>
            </p:cNvSpPr>
            <p:nvPr/>
          </p:nvSpPr>
          <p:spPr bwMode="auto">
            <a:xfrm rot="-1689577">
              <a:off x="1256" y="13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7" name="Oval 141"/>
            <p:cNvSpPr>
              <a:spLocks noChangeArrowheads="1"/>
            </p:cNvSpPr>
            <p:nvPr/>
          </p:nvSpPr>
          <p:spPr bwMode="auto">
            <a:xfrm rot="-479448">
              <a:off x="1112" y="124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8" name="Oval 142"/>
            <p:cNvSpPr>
              <a:spLocks noChangeArrowheads="1"/>
            </p:cNvSpPr>
            <p:nvPr/>
          </p:nvSpPr>
          <p:spPr bwMode="auto">
            <a:xfrm rot="-7036556">
              <a:off x="920" y="1456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59" name="Oval 143"/>
            <p:cNvSpPr>
              <a:spLocks noChangeArrowheads="1"/>
            </p:cNvSpPr>
            <p:nvPr/>
          </p:nvSpPr>
          <p:spPr bwMode="auto">
            <a:xfrm rot="-2018836">
              <a:off x="1208" y="1120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0" name="Oval 144"/>
            <p:cNvSpPr>
              <a:spLocks noChangeArrowheads="1"/>
            </p:cNvSpPr>
            <p:nvPr/>
          </p:nvSpPr>
          <p:spPr bwMode="auto">
            <a:xfrm rot="-9721650">
              <a:off x="1080" y="1432"/>
              <a:ext cx="256" cy="136"/>
            </a:xfrm>
            <a:prstGeom prst="ellipse">
              <a:avLst/>
            </a:prstGeom>
            <a:gradFill rotWithShape="0">
              <a:gsLst>
                <a:gs pos="0">
                  <a:srgbClr val="3399FF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61" name="Group 165"/>
          <p:cNvGrpSpPr>
            <a:grpSpLocks/>
          </p:cNvGrpSpPr>
          <p:nvPr/>
        </p:nvGrpSpPr>
        <p:grpSpPr bwMode="auto">
          <a:xfrm rot="10620000">
            <a:off x="8135042" y="2952694"/>
            <a:ext cx="133925" cy="264849"/>
            <a:chOff x="776" y="2672"/>
            <a:chExt cx="640" cy="1264"/>
          </a:xfrm>
        </p:grpSpPr>
        <p:sp>
          <p:nvSpPr>
            <p:cNvPr id="162" name="Line 166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3" name="Line 167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4" name="Line 168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65" name="Group 165"/>
          <p:cNvGrpSpPr>
            <a:grpSpLocks/>
          </p:cNvGrpSpPr>
          <p:nvPr/>
        </p:nvGrpSpPr>
        <p:grpSpPr bwMode="auto">
          <a:xfrm rot="10620000">
            <a:off x="8535692" y="2787565"/>
            <a:ext cx="133925" cy="264849"/>
            <a:chOff x="776" y="2672"/>
            <a:chExt cx="640" cy="1264"/>
          </a:xfrm>
        </p:grpSpPr>
        <p:sp>
          <p:nvSpPr>
            <p:cNvPr id="166" name="Line 166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69" name="Group 165"/>
          <p:cNvGrpSpPr>
            <a:grpSpLocks/>
          </p:cNvGrpSpPr>
          <p:nvPr/>
        </p:nvGrpSpPr>
        <p:grpSpPr bwMode="auto">
          <a:xfrm rot="10620000">
            <a:off x="7524663" y="2805662"/>
            <a:ext cx="133925" cy="264849"/>
            <a:chOff x="776" y="2672"/>
            <a:chExt cx="640" cy="1264"/>
          </a:xfrm>
        </p:grpSpPr>
        <p:sp>
          <p:nvSpPr>
            <p:cNvPr id="170" name="Line 166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1" name="Line 167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2" name="Line 168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73" name="Group 165"/>
          <p:cNvGrpSpPr>
            <a:grpSpLocks/>
          </p:cNvGrpSpPr>
          <p:nvPr/>
        </p:nvGrpSpPr>
        <p:grpSpPr bwMode="auto">
          <a:xfrm rot="10620000">
            <a:off x="6973501" y="3376851"/>
            <a:ext cx="133925" cy="264849"/>
            <a:chOff x="776" y="2672"/>
            <a:chExt cx="640" cy="1264"/>
          </a:xfrm>
        </p:grpSpPr>
        <p:sp>
          <p:nvSpPr>
            <p:cNvPr id="174" name="Line 166"/>
            <p:cNvSpPr>
              <a:spLocks noChangeShapeType="1"/>
            </p:cNvSpPr>
            <p:nvPr/>
          </p:nvSpPr>
          <p:spPr bwMode="auto">
            <a:xfrm flipV="1">
              <a:off x="776" y="3464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5" name="Line 167"/>
            <p:cNvSpPr>
              <a:spLocks noChangeShapeType="1"/>
            </p:cNvSpPr>
            <p:nvPr/>
          </p:nvSpPr>
          <p:spPr bwMode="auto">
            <a:xfrm flipH="1" flipV="1">
              <a:off x="1096" y="3480"/>
              <a:ext cx="320" cy="456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6" name="Line 168"/>
            <p:cNvSpPr>
              <a:spLocks noChangeShapeType="1"/>
            </p:cNvSpPr>
            <p:nvPr/>
          </p:nvSpPr>
          <p:spPr bwMode="auto">
            <a:xfrm flipV="1">
              <a:off x="1096" y="2672"/>
              <a:ext cx="0" cy="8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177" name="Tekstboks 176"/>
          <p:cNvSpPr txBox="1"/>
          <p:nvPr/>
        </p:nvSpPr>
        <p:spPr>
          <a:xfrm>
            <a:off x="5659565" y="2383767"/>
            <a:ext cx="1614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Calibri" pitchFamily="34" charset="0"/>
              </a:rPr>
              <a:t>Targets VAR2CSA </a:t>
            </a:r>
            <a:r>
              <a:rPr lang="da-DK" sz="1400" dirty="0" err="1" smtClean="0">
                <a:latin typeface="Calibri" pitchFamily="34" charset="0"/>
              </a:rPr>
              <a:t>native</a:t>
            </a:r>
            <a:r>
              <a:rPr lang="da-DK" sz="1400" dirty="0" smtClean="0">
                <a:latin typeface="Calibri" pitchFamily="34" charset="0"/>
              </a:rPr>
              <a:t> protein on the </a:t>
            </a:r>
            <a:r>
              <a:rPr lang="da-DK" sz="1400" dirty="0" err="1" smtClean="0">
                <a:latin typeface="Calibri" pitchFamily="34" charset="0"/>
              </a:rPr>
              <a:t>surface</a:t>
            </a:r>
            <a:r>
              <a:rPr lang="da-DK" sz="1400" dirty="0" smtClean="0">
                <a:latin typeface="Calibri" pitchFamily="34" charset="0"/>
              </a:rPr>
              <a:t> of </a:t>
            </a:r>
            <a:r>
              <a:rPr lang="da-DK" sz="1400" dirty="0" err="1" smtClean="0">
                <a:latin typeface="Calibri" pitchFamily="34" charset="0"/>
              </a:rPr>
              <a:t>iRBC</a:t>
            </a:r>
            <a:endParaRPr lang="da-DK" sz="1400" dirty="0">
              <a:latin typeface="Calibri" pitchFamily="34" charset="0"/>
            </a:endParaRPr>
          </a:p>
        </p:txBody>
      </p:sp>
      <p:sp>
        <p:nvSpPr>
          <p:cNvPr id="178" name="Tekstboks 177"/>
          <p:cNvSpPr txBox="1"/>
          <p:nvPr/>
        </p:nvSpPr>
        <p:spPr>
          <a:xfrm>
            <a:off x="5078664" y="5083681"/>
            <a:ext cx="161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Calibri" pitchFamily="34" charset="0"/>
              </a:rPr>
              <a:t>Inhibit</a:t>
            </a:r>
            <a:r>
              <a:rPr lang="da-DK" sz="1400" dirty="0" smtClean="0">
                <a:latin typeface="Calibri" pitchFamily="34" charset="0"/>
              </a:rPr>
              <a:t> binding of </a:t>
            </a:r>
            <a:r>
              <a:rPr lang="da-DK" sz="1400" dirty="0" err="1" smtClean="0">
                <a:latin typeface="Calibri" pitchFamily="34" charset="0"/>
              </a:rPr>
              <a:t>iRBC</a:t>
            </a:r>
            <a:r>
              <a:rPr lang="da-DK" sz="1400" dirty="0" smtClean="0">
                <a:latin typeface="Calibri" pitchFamily="34" charset="0"/>
              </a:rPr>
              <a:t> to CSA</a:t>
            </a:r>
            <a:endParaRPr lang="da-DK" sz="1400" dirty="0">
              <a:latin typeface="Calibri" pitchFamily="34" charset="0"/>
            </a:endParaRPr>
          </a:p>
        </p:txBody>
      </p:sp>
      <p:sp>
        <p:nvSpPr>
          <p:cNvPr id="180" name="Rectangle 7"/>
          <p:cNvSpPr>
            <a:spLocks noChangeArrowheads="1"/>
          </p:cNvSpPr>
          <p:nvPr/>
        </p:nvSpPr>
        <p:spPr bwMode="auto">
          <a:xfrm>
            <a:off x="377637" y="2937730"/>
            <a:ext cx="3994412" cy="229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da-DK" b="1" dirty="0" err="1">
                <a:latin typeface="Calibri" pitchFamily="34" charset="0"/>
              </a:rPr>
              <a:t>Challenges</a:t>
            </a:r>
            <a:r>
              <a:rPr lang="da-DK" b="1" dirty="0">
                <a:latin typeface="Calibri" pitchFamily="34" charset="0"/>
              </a:rPr>
              <a:t> for vaccine </a:t>
            </a:r>
            <a:r>
              <a:rPr lang="da-DK" b="1" dirty="0" err="1">
                <a:latin typeface="Calibri" pitchFamily="34" charset="0"/>
              </a:rPr>
              <a:t>development</a:t>
            </a:r>
            <a:r>
              <a:rPr lang="da-DK" b="1" dirty="0">
                <a:latin typeface="Calibri" pitchFamily="34" charset="0"/>
              </a:rPr>
              <a:t>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da-DK" dirty="0" err="1">
                <a:latin typeface="Calibri" pitchFamily="34" charset="0"/>
              </a:rPr>
              <a:t>Sequence</a:t>
            </a:r>
            <a:r>
              <a:rPr lang="da-DK" dirty="0">
                <a:latin typeface="Calibri" pitchFamily="34" charset="0"/>
              </a:rPr>
              <a:t> variation 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da-DK" dirty="0" err="1">
                <a:latin typeface="Calibri" pitchFamily="34" charset="0"/>
              </a:rPr>
              <a:t>Very</a:t>
            </a:r>
            <a:r>
              <a:rPr lang="da-DK" dirty="0">
                <a:latin typeface="Calibri" pitchFamily="34" charset="0"/>
              </a:rPr>
              <a:t> large protein  (350 </a:t>
            </a:r>
            <a:r>
              <a:rPr lang="da-DK" dirty="0" err="1" smtClean="0">
                <a:latin typeface="Calibri" pitchFamily="34" charset="0"/>
              </a:rPr>
              <a:t>kDa</a:t>
            </a:r>
            <a:r>
              <a:rPr lang="da-DK" dirty="0" smtClean="0">
                <a:latin typeface="Calibri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da-DK" b="1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</a:pPr>
            <a:endParaRPr lang="da-DK" dirty="0">
              <a:latin typeface="Calibri" pitchFamily="34" charset="0"/>
            </a:endParaRPr>
          </a:p>
        </p:txBody>
      </p:sp>
      <p:sp>
        <p:nvSpPr>
          <p:cNvPr id="3" name="Afrundet rektangel 2"/>
          <p:cNvSpPr/>
          <p:nvPr/>
        </p:nvSpPr>
        <p:spPr>
          <a:xfrm>
            <a:off x="1782706" y="1598877"/>
            <a:ext cx="1205118" cy="648072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518158" y="4933659"/>
            <a:ext cx="368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Polyclonal</a:t>
            </a:r>
            <a:r>
              <a:rPr lang="da-DK" b="1" dirty="0" smtClean="0"/>
              <a:t> anti-ID1-ID2a </a:t>
            </a:r>
            <a:r>
              <a:rPr lang="da-DK" b="1" dirty="0" err="1" smtClean="0"/>
              <a:t>IgG</a:t>
            </a:r>
            <a:r>
              <a:rPr lang="da-DK" b="1" dirty="0" smtClean="0"/>
              <a:t> </a:t>
            </a:r>
          </a:p>
          <a:p>
            <a:r>
              <a:rPr lang="da-DK" b="1" dirty="0" err="1" smtClean="0"/>
              <a:t>inhibit</a:t>
            </a:r>
            <a:r>
              <a:rPr lang="da-DK" b="1" dirty="0" smtClean="0"/>
              <a:t> </a:t>
            </a:r>
            <a:r>
              <a:rPr lang="da-DK" b="1" dirty="0" err="1" smtClean="0"/>
              <a:t>parasite</a:t>
            </a:r>
            <a:r>
              <a:rPr lang="da-DK" b="1" dirty="0" smtClean="0"/>
              <a:t> </a:t>
            </a:r>
            <a:r>
              <a:rPr lang="da-DK" b="1" dirty="0" smtClean="0"/>
              <a:t>binding</a:t>
            </a:r>
          </a:p>
          <a:p>
            <a:endParaRPr lang="da-DK" b="1" dirty="0"/>
          </a:p>
        </p:txBody>
      </p:sp>
      <p:sp>
        <p:nvSpPr>
          <p:cNvPr id="8" name="Afrundet rektangel 7"/>
          <p:cNvSpPr/>
          <p:nvPr/>
        </p:nvSpPr>
        <p:spPr>
          <a:xfrm>
            <a:off x="492375" y="4941168"/>
            <a:ext cx="3785780" cy="705457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0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80" grpId="0"/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iel">
  <a:themeElements>
    <a:clrScheme name="Offic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2015</TotalTime>
  <Words>1009</Words>
  <Application>Microsoft Office PowerPoint</Application>
  <PresentationFormat>Skærmshow (4:3)</PresentationFormat>
  <Paragraphs>486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Officiel</vt:lpstr>
      <vt:lpstr>Utilizing nanobody technology to target non-immunodominant domains of  VAR2CSA</vt:lpstr>
      <vt:lpstr>P. falciparum</vt:lpstr>
      <vt:lpstr>P. falciparum Erythrocyte Membrane Protein 1</vt:lpstr>
      <vt:lpstr>Placental Malaria</vt:lpstr>
      <vt:lpstr>Placental Malaria</vt:lpstr>
      <vt:lpstr>CSA:VAR2CSA</vt:lpstr>
      <vt:lpstr>Vaccine strategy</vt:lpstr>
      <vt:lpstr>Specific VAR2CSA:CSA binding</vt:lpstr>
      <vt:lpstr>ID1-ID2a inhibit parasite binding</vt:lpstr>
      <vt:lpstr>Aim </vt:lpstr>
      <vt:lpstr>Camelid antibodies - nanobodies</vt:lpstr>
      <vt:lpstr>VH &gt;&lt; VHH </vt:lpstr>
      <vt:lpstr>Selection of antigen-specific VHH</vt:lpstr>
      <vt:lpstr>VAR2CSA specific nanobodies</vt:lpstr>
      <vt:lpstr>VAR2CSA positive Nanobodies</vt:lpstr>
      <vt:lpstr>VAR2-domain specific nanobodies  </vt:lpstr>
      <vt:lpstr>Nb reactivity to VAR2CSA domains</vt:lpstr>
      <vt:lpstr>ID1-ID2a specific Nbs </vt:lpstr>
      <vt:lpstr>Structural recognition of Nbs</vt:lpstr>
      <vt:lpstr>VAR2CSA-specific-Nbs recognize native VAR2CSA</vt:lpstr>
      <vt:lpstr>ID1-ID2a Nbs reduce parasite binding</vt:lpstr>
      <vt:lpstr>Conclusions </vt:lpstr>
      <vt:lpstr>Acknowledgement</vt:lpstr>
      <vt:lpstr>First clinical trial </vt:lpstr>
    </vt:vector>
  </TitlesOfParts>
  <Company>University of Copenhagen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Sisse Bolm Ditlev</dc:creator>
  <cp:lastModifiedBy>Sisse Bolm Ditlev</cp:lastModifiedBy>
  <cp:revision>26</cp:revision>
  <dcterms:created xsi:type="dcterms:W3CDTF">2013-11-19T11:15:44Z</dcterms:created>
  <dcterms:modified xsi:type="dcterms:W3CDTF">2013-11-28T05:34:56Z</dcterms:modified>
</cp:coreProperties>
</file>